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notesMasterIdLst>
    <p:notesMasterId r:id="rId29"/>
  </p:notesMasterIdLst>
  <p:sldIdLst>
    <p:sldId id="316" r:id="rId3"/>
    <p:sldId id="257" r:id="rId4"/>
    <p:sldId id="320" r:id="rId5"/>
    <p:sldId id="322" r:id="rId6"/>
    <p:sldId id="258" r:id="rId7"/>
    <p:sldId id="301" r:id="rId8"/>
    <p:sldId id="302" r:id="rId9"/>
    <p:sldId id="265" r:id="rId10"/>
    <p:sldId id="324" r:id="rId11"/>
    <p:sldId id="323" r:id="rId12"/>
    <p:sldId id="318" r:id="rId13"/>
    <p:sldId id="312" r:id="rId14"/>
    <p:sldId id="260" r:id="rId15"/>
    <p:sldId id="276" r:id="rId16"/>
    <p:sldId id="304" r:id="rId17"/>
    <p:sldId id="305" r:id="rId18"/>
    <p:sldId id="315" r:id="rId19"/>
    <p:sldId id="307" r:id="rId20"/>
    <p:sldId id="295" r:id="rId21"/>
    <p:sldId id="309" r:id="rId22"/>
    <p:sldId id="293" r:id="rId23"/>
    <p:sldId id="314" r:id="rId24"/>
    <p:sldId id="311" r:id="rId25"/>
    <p:sldId id="319" r:id="rId26"/>
    <p:sldId id="310" r:id="rId27"/>
    <p:sldId id="317" r:id="rId2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83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郑振茹" initials="郑振茹" lastIdx="4" clrIdx="0">
    <p:extLst>
      <p:ext uri="{19B8F6BF-5375-455C-9EA6-DF929625EA0E}">
        <p15:presenceInfo xmlns:p15="http://schemas.microsoft.com/office/powerpoint/2012/main" userId="S-1-5-21-1699714220-3637226014-2084147787-8110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DC3E6"/>
    <a:srgbClr val="338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 autoAdjust="0"/>
    <p:restoredTop sz="75735" autoAdjust="0"/>
  </p:normalViewPr>
  <p:slideViewPr>
    <p:cSldViewPr>
      <p:cViewPr varScale="1">
        <p:scale>
          <a:sx n="130" d="100"/>
          <a:sy n="130" d="100"/>
        </p:scale>
        <p:origin x="82" y="158"/>
      </p:cViewPr>
      <p:guideLst>
        <p:guide orient="horz" pos="1983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7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commentAuthors" Target="commentAuthor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12608583-75E3-48AF-BE04-B05CE5E556F6}" type="datetimeFigureOut">
              <a:rPr lang="zh-CN" altLang="en-US" smtClean="0"/>
              <a:t>2022/10/18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B705C1C6-ECD5-4FC5-999C-CCC0AE994511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9818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5C1C6-ECD5-4FC5-999C-CCC0AE99451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4214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由于光是沿直线传播的，光在传播过程中遇到不透明的物体，在物体后面便形成了影子。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5C1C6-ECD5-4FC5-999C-CCC0AE99451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2081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微软雅黑" panose="020B0503020204020204" pitchFamily="34" charset="-122"/>
                <a:cs typeface="+mn-cs"/>
              </a:rPr>
              <a:t>你知道地球上看到的最大的影子是什么吗？</a:t>
            </a:r>
          </a:p>
          <a:p>
            <a:r>
              <a:rPr lang="zh-CN" altLang="en-US" dirty="0"/>
              <a:t>解释日食、月食</a:t>
            </a:r>
            <a:r>
              <a:rPr lang="zh-CN" altLang="en-US"/>
              <a:t>的成因。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5C1C6-ECD5-4FC5-999C-CCC0AE994511}" type="slidenum">
              <a:rPr lang="zh-CN" altLang="en-US" smtClean="0"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48203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学生分组探究。然后出示问题：如果小孔成像中物体是太阳，小孔是方形的，则太阳成的像是</a:t>
            </a:r>
            <a:r>
              <a:rPr lang="en-US" altLang="zh-CN" dirty="0"/>
              <a:t>______</a:t>
            </a:r>
            <a:r>
              <a:rPr lang="zh-CN" altLang="en-US" dirty="0"/>
              <a:t>形的？学生讨论并回答。教师总结：“小孔成像所成像的形状和小孔的形状无关，只和物体的形状有关，所以，太阳通过小孔成的像是圆形的”。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5C1C6-ECD5-4FC5-999C-CCC0AE99451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0686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教师出示图片：日偏食时，太阳通过树叶间的小孔在墙上成像。太阳通过小孔成的像的形状和我们观看到的太阳的形状是一样的。</a:t>
            </a:r>
            <a:endParaRPr lang="en-US" altLang="zh-CN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dirty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也可删除此张</a:t>
            </a:r>
            <a:r>
              <a:rPr lang="en-US" altLang="zh-CN" sz="3600" u="sng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ppt</a:t>
            </a:r>
            <a:endParaRPr lang="zh-CN" altLang="en-US" sz="3600" u="sng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5C1C6-ECD5-4FC5-999C-CCC0AE99451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0771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光的直线传播在现实中还有很多应用。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5C1C6-ECD5-4FC5-999C-CCC0AE994511}" type="slidenum">
              <a:rPr lang="zh-CN" altLang="en-US" smtClean="0"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27537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微软雅黑" panose="020B0503020204020204" pitchFamily="34" charset="-122"/>
                <a:cs typeface="+mn-cs"/>
              </a:rPr>
              <a:t>打雷时，为什么我们总是先看到闪电后听到雷声？</a:t>
            </a:r>
            <a:r>
              <a:rPr lang="zh-CN" altLang="en-US" dirty="0"/>
              <a:t>引发学生的思考，讨论。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5C1C6-ECD5-4FC5-999C-CCC0AE99451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6784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教师讲解：真空中的光速是宇宙间最快的速度 ，高达</a:t>
            </a:r>
            <a:r>
              <a:rPr lang="en-US" altLang="zh-CN" dirty="0"/>
              <a:t>3×10</a:t>
            </a:r>
            <a:r>
              <a:rPr lang="en-US" altLang="zh-CN" baseline="30000" dirty="0"/>
              <a:t>8</a:t>
            </a:r>
            <a:r>
              <a:rPr lang="en-US" altLang="zh-CN" dirty="0"/>
              <a:t>m/s</a:t>
            </a:r>
            <a:r>
              <a:rPr lang="zh-CN" altLang="en-US" dirty="0"/>
              <a:t>。在空气中光的传播速度接近在真空中的传播速度。在水中光的传播速度约为空气中的</a:t>
            </a:r>
            <a:r>
              <a:rPr lang="en-US" altLang="zh-CN" sz="12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3/4</a:t>
            </a:r>
            <a:r>
              <a:rPr lang="zh-CN" altLang="en-US" dirty="0"/>
              <a:t>，在玻璃中光的传播速度约为空气中的</a:t>
            </a:r>
            <a:r>
              <a:rPr lang="en-US" altLang="zh-CN" dirty="0"/>
              <a:t>2/3</a:t>
            </a:r>
            <a:r>
              <a:rPr lang="zh-CN" altLang="en-US" dirty="0"/>
              <a:t>。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5C1C6-ECD5-4FC5-999C-CCC0AE99451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9896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阅读：</a:t>
            </a:r>
            <a:r>
              <a:rPr lang="en-US" altLang="zh-CN" dirty="0"/>
              <a:t>《</a:t>
            </a:r>
            <a:r>
              <a:rPr lang="zh-CN" altLang="en-US" dirty="0"/>
              <a:t>我们看到了古老的光</a:t>
            </a:r>
            <a:r>
              <a:rPr lang="en-US" altLang="zh-CN" dirty="0"/>
              <a:t>》</a:t>
            </a:r>
            <a:r>
              <a:rPr lang="zh-CN" altLang="en-US" dirty="0"/>
              <a:t>，请同学回答问题：</a:t>
            </a:r>
            <a:endParaRPr lang="en-US" altLang="zh-CN" dirty="0"/>
          </a:p>
          <a:p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sym typeface="Times New Roman" panose="02020603050405020304" pitchFamily="18" charset="0"/>
              </a:rPr>
              <a:t>）“光年”是什么物理量的单位？</a:t>
            </a:r>
            <a:r>
              <a:rPr lang="zh-CN" altLang="en-US" u="sng" dirty="0">
                <a:solidFill>
                  <a:schemeClr val="tx2"/>
                </a:solidFill>
                <a:latin typeface="微软雅黑" panose="020B0503020204020204" pitchFamily="34" charset="-122"/>
                <a:sym typeface="Times New Roman" panose="02020603050405020304" pitchFamily="18" charset="0"/>
              </a:rPr>
              <a:t>        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sym typeface="Times New Roman" panose="02020603050405020304" pitchFamily="18" charset="0"/>
              </a:rPr>
              <a:t>。（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sym typeface="Times New Roman" panose="02020603050405020304" pitchFamily="18" charset="0"/>
              </a:rPr>
              <a:t>）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sym typeface="Times New Roman" panose="02020603050405020304" pitchFamily="18" charset="0"/>
              </a:rPr>
              <a:t>光年的含义是什么？</a:t>
            </a:r>
            <a:r>
              <a:rPr lang="zh-CN" altLang="en-US" u="sng" dirty="0">
                <a:solidFill>
                  <a:schemeClr val="tx2"/>
                </a:solidFill>
                <a:latin typeface="微软雅黑" panose="020B0503020204020204" pitchFamily="34" charset="-122"/>
                <a:sym typeface="Times New Roman" panose="02020603050405020304" pitchFamily="18" charset="0"/>
              </a:rPr>
              <a:t>           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sym typeface="Times New Roman" panose="02020603050405020304" pitchFamily="18" charset="0"/>
              </a:rPr>
              <a:t>。（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sym typeface="Times New Roman" panose="02020603050405020304" pitchFamily="18" charset="0"/>
              </a:rPr>
              <a:t>）当你看到距你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sym typeface="Times New Roman" panose="02020603050405020304" pitchFamily="18" charset="0"/>
              </a:rPr>
              <a:t>16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sym typeface="Times New Roman" panose="02020603050405020304" pitchFamily="18" charset="0"/>
              </a:rPr>
              <a:t>万光年的一颗恒星时，实际上是这颗恒星多少年前发出的光？</a:t>
            </a:r>
            <a:r>
              <a:rPr lang="zh-CN" altLang="en-US" u="sng" dirty="0">
                <a:solidFill>
                  <a:schemeClr val="tx2"/>
                </a:solidFill>
                <a:latin typeface="微软雅黑" panose="020B0503020204020204" pitchFamily="34" charset="-122"/>
                <a:sym typeface="Times New Roman" panose="02020603050405020304" pitchFamily="18" charset="0"/>
              </a:rPr>
              <a:t>         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sym typeface="Times New Roman" panose="02020603050405020304" pitchFamily="18" charset="0"/>
              </a:rPr>
              <a:t>。</a:t>
            </a:r>
            <a:endParaRPr lang="en-US" altLang="zh-CN" dirty="0">
              <a:solidFill>
                <a:schemeClr val="tx2"/>
              </a:solidFill>
              <a:latin typeface="微软雅黑" panose="020B0503020204020204" pitchFamily="34" charset="-122"/>
              <a:sym typeface="Times New Roman" panose="02020603050405020304" pitchFamily="18" charset="0"/>
            </a:endParaRPr>
          </a:p>
          <a:p>
            <a:r>
              <a:rPr lang="zh-CN" altLang="en-US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（１）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sym typeface="Times New Roman" panose="02020603050405020304" pitchFamily="18" charset="0"/>
              </a:rPr>
              <a:t>“光年”是长度的单位。（</a:t>
            </a:r>
            <a:r>
              <a:rPr lang="zh-CN" altLang="en-US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２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sym typeface="Times New Roman" panose="02020603050405020304" pitchFamily="18" charset="0"/>
              </a:rPr>
              <a:t>）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sym typeface="Times New Roman" panose="02020603050405020304" pitchFamily="18" charset="0"/>
              </a:rPr>
              <a:t>光年是代表光在１年里走的路程。</a:t>
            </a:r>
            <a:endParaRPr lang="en-US" altLang="zh-CN" dirty="0">
              <a:solidFill>
                <a:schemeClr val="tx2"/>
              </a:solidFill>
              <a:latin typeface="微软雅黑" panose="020B0503020204020204" pitchFamily="34" charset="-122"/>
              <a:sym typeface="Times New Roman" panose="02020603050405020304" pitchFamily="18" charset="0"/>
            </a:endParaRPr>
          </a:p>
          <a:p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sym typeface="Times New Roman" panose="02020603050405020304" pitchFamily="18" charset="0"/>
              </a:rPr>
              <a:t>）</a:t>
            </a:r>
            <a:r>
              <a:rPr lang="zh-CN" altLang="en-US" dirty="0"/>
              <a:t>当我们看到距离我们</a:t>
            </a:r>
            <a:r>
              <a:rPr lang="en-US" altLang="zh-CN" dirty="0"/>
              <a:t>16</a:t>
            </a:r>
            <a:r>
              <a:rPr lang="zh-CN" altLang="en-US" dirty="0"/>
              <a:t>万光年的</a:t>
            </a:r>
            <a:r>
              <a:rPr lang="zh-CN" altLang="en-US" baseline="0" dirty="0"/>
              <a:t>一颗恒星时，实际上是这颗恒星</a:t>
            </a:r>
            <a:r>
              <a:rPr lang="en-US" altLang="zh-CN" baseline="0" dirty="0"/>
              <a:t>16</a:t>
            </a:r>
            <a:r>
              <a:rPr lang="zh-CN" altLang="en-US" baseline="0" dirty="0"/>
              <a:t>万年前发出的光。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5C1C6-ECD5-4FC5-999C-CCC0AE99451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6891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5C1C6-ECD5-4FC5-999C-CCC0AE99451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0620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5C1C6-ECD5-4FC5-999C-CCC0AE994511}" type="slidenum">
              <a:rPr lang="zh-CN" altLang="en-US" smtClean="0"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169236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请学生列举生活中哪些物体可以发光，</a:t>
            </a:r>
            <a:r>
              <a:rPr kumimoji="1" lang="zh-CN" altLang="en-US" dirty="0">
                <a:latin typeface="微软雅黑" panose="020B0503020204020204" pitchFamily="34" charset="-122"/>
              </a:rPr>
              <a:t>然后教师总结：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微软雅黑" panose="020B0503020204020204" pitchFamily="34" charset="-122"/>
                <a:cs typeface="+mn-cs"/>
              </a:rPr>
              <a:t>能发光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微软雅黑" panose="020B0503020204020204" pitchFamily="34" charset="-122"/>
                <a:cs typeface="+mn-cs"/>
              </a:rPr>
              <a:t>的物体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微软雅黑" panose="020B0503020204020204" pitchFamily="34" charset="-122"/>
                <a:cs typeface="+mn-cs"/>
              </a:rPr>
              <a:t>我们把它们称之为光源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微软雅黑" panose="020B0503020204020204" pitchFamily="34" charset="-122"/>
                <a:cs typeface="+mn-cs"/>
              </a:rPr>
              <a:t>。</a:t>
            </a: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微软雅黑" panose="020B0503020204020204" pitchFamily="34" charset="-122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dirty="0">
                <a:latin typeface="微软雅黑" panose="020B0503020204020204" pitchFamily="34" charset="-122"/>
              </a:rPr>
              <a:t>提问：月亮、钻石、镜面、眼睛是光源吗？</a:t>
            </a:r>
            <a:endParaRPr kumimoji="1" lang="en-US" altLang="zh-CN" dirty="0">
              <a:latin typeface="微软雅黑" panose="020B0503020204020204" pitchFamily="34" charset="-122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dirty="0">
                <a:latin typeface="微软雅黑" panose="020B0503020204020204" pitchFamily="34" charset="-122"/>
              </a:rPr>
              <a:t>然后请同学举手发言。月亮、钻石、镜面、眼睛它们都不发光，都不是光源。</a:t>
            </a:r>
            <a:endParaRPr kumimoji="1" lang="en-US" altLang="zh-CN" dirty="0">
              <a:latin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5C1C6-ECD5-4FC5-999C-CCC0AE994511}" type="slidenum">
              <a:rPr lang="zh-CN" altLang="en-US" smtClean="0"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95573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3.</a:t>
            </a:r>
            <a:r>
              <a:rPr lang="zh-CN" altLang="en-US" dirty="0"/>
              <a:t>光只有在同种均匀介质中沿直线传播，光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在不均匀的大气层中</a:t>
            </a:r>
            <a:r>
              <a:rPr lang="zh-CN" altLang="en-US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不能沿直线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传播</a:t>
            </a:r>
            <a:r>
              <a:rPr lang="zh-CN" altLang="en-US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en-US" dirty="0"/>
              <a:t>答案：</a:t>
            </a:r>
            <a:r>
              <a:rPr lang="en-US" altLang="zh-CN" dirty="0"/>
              <a:t>D</a:t>
            </a:r>
            <a:r>
              <a:rPr lang="zh-CN" altLang="en-US" dirty="0"/>
              <a:t>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5C1C6-ECD5-4FC5-999C-CCC0AE99451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0472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4.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光在同种均匀的介质中沿直线传播</a:t>
            </a:r>
            <a:r>
              <a:rPr lang="zh-CN" altLang="en-US" dirty="0"/>
              <a:t>，答案：</a:t>
            </a:r>
            <a:r>
              <a:rPr lang="en-US" altLang="zh-CN" dirty="0"/>
              <a:t>D</a:t>
            </a:r>
            <a:r>
              <a:rPr lang="zh-CN" altLang="en-US" dirty="0"/>
              <a:t>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5C1C6-ECD5-4FC5-999C-CCC0AE99451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0450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总结这一节课的内容，教师并黑板上做板书。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DF955D-23A6-49B6-B115-8C2B9F1AD3A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0038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微软雅黑" panose="020B0503020204020204" pitchFamily="34" charset="-122"/>
                <a:cs typeface="+mn-cs"/>
              </a:rPr>
              <a:t>总结：</a:t>
            </a:r>
            <a:r>
              <a:rPr lang="zh-CN" altLang="en-US" dirty="0">
                <a:solidFill>
                  <a:schemeClr val="tx1"/>
                </a:solidFill>
              </a:rPr>
              <a:t>。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5C1C6-ECD5-4FC5-999C-CCC0AE99451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578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请学生猜想光是怎么沿直线传播的？说出你们猜想的依据。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5C1C6-ECD5-4FC5-999C-CCC0AE99451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4911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从图片中我们看出激光在空气中是沿直线传播的。</a:t>
            </a:r>
            <a:endParaRPr lang="en-US" altLang="zh-CN" dirty="0"/>
          </a:p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微软雅黑" panose="020B0503020204020204" pitchFamily="34" charset="-122"/>
                <a:cs typeface="+mn-cs"/>
              </a:rPr>
              <a:t>手持激光手电，将一束光射到空气中，用喷雾水壶向光路的位置喷雾，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微软雅黑" panose="020B0503020204020204" pitchFamily="34" charset="-122"/>
                <a:cs typeface="+mn-cs"/>
              </a:rPr>
              <a:t>让学生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微软雅黑" panose="020B0503020204020204" pitchFamily="34" charset="-122"/>
                <a:cs typeface="+mn-cs"/>
              </a:rPr>
              <a:t>观察光在空气中的传播路径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微软雅黑" panose="020B0503020204020204" pitchFamily="34" charset="-122"/>
                <a:cs typeface="+mn-cs"/>
              </a:rPr>
              <a:t>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5C1C6-ECD5-4FC5-999C-CCC0AE99451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4279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5C1C6-ECD5-4FC5-999C-CCC0AE99451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7551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5C1C6-ECD5-4FC5-999C-CCC0AE994511}" type="slidenum">
              <a:rPr lang="zh-CN" altLang="en-US" smtClean="0"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22465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dirty="0">
                <a:solidFill>
                  <a:schemeClr val="tx1"/>
                </a:solidFill>
                <a:latin typeface="Arial" panose="020B0604020202020204" pitchFamily="34" charset="0"/>
              </a:rPr>
              <a:t>类似情况，光经过不均匀大气后传播方向会发生变化，光沿直线传播是有条件的，实验表明，</a:t>
            </a:r>
            <a:r>
              <a:rPr lang="zh-CN" altLang="en-US" dirty="0"/>
              <a:t>光在同种均匀介质中沿直线传播。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5C1C6-ECD5-4FC5-999C-CCC0AE99451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7759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为了形象地表示光的传播情况，我们通常用一条带有箭头的直线表示光的传播的径迹和方向。这样的直线叫做光线。教师画出点光源和平行光的表示方法。然后请同学讨论并回答：“光线是实际存在的吗？”。最后得出结论：光线是理想化的模型，不是实际存在的线，是为了形象地表示光的传播而引入的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DF955D-23A6-49B6-B115-8C2B9F1AD3A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263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112502"/>
            <a:ext cx="5486400" cy="980456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4FCE23-231B-4CFE-A76F-252AEF0EE017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2022/10/18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F6536A5-DAEE-4F65-B2D5-30A7A77F84CB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628650" y="3092958"/>
            <a:ext cx="5486400" cy="569738"/>
          </a:xfrm>
        </p:spPr>
        <p:txBody>
          <a:bodyPr/>
          <a:lstStyle>
            <a:lvl1pPr marL="0" indent="0" algn="ctr">
              <a:buNone/>
              <a:defRPr sz="21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628650" y="864109"/>
            <a:ext cx="7886700" cy="3768614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3429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659636"/>
            <a:ext cx="5111496" cy="972836"/>
          </a:xfrm>
        </p:spPr>
        <p:txBody>
          <a:bodyPr anchor="ctr" anchorCtr="0"/>
          <a:lstStyle>
            <a:lvl1pPr algn="ctr">
              <a:defRPr sz="45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4FCE23-231B-4CFE-A76F-252AEF0EE017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2022/10/18</a:t>
            </a:fld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F6536A5-DAEE-4F65-B2D5-30A7A77F84CB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 rot="1146753">
            <a:off x="8808309" y="-33580"/>
            <a:ext cx="45719" cy="72547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矩形 5"/>
          <p:cNvSpPr/>
          <p:nvPr userDrawn="1"/>
        </p:nvSpPr>
        <p:spPr>
          <a:xfrm flipH="1">
            <a:off x="7529143" y="-6979"/>
            <a:ext cx="1347087" cy="551815"/>
          </a:xfrm>
          <a:custGeom>
            <a:avLst/>
            <a:gdLst>
              <a:gd name="connsiteX0" fmla="*/ 0 w 5723068"/>
              <a:gd name="connsiteY0" fmla="*/ 0 h 1710466"/>
              <a:gd name="connsiteX1" fmla="*/ 5723068 w 5723068"/>
              <a:gd name="connsiteY1" fmla="*/ 0 h 1710466"/>
              <a:gd name="connsiteX2" fmla="*/ 5723068 w 5723068"/>
              <a:gd name="connsiteY2" fmla="*/ 1710466 h 1710466"/>
              <a:gd name="connsiteX3" fmla="*/ 0 w 5723068"/>
              <a:gd name="connsiteY3" fmla="*/ 1710466 h 1710466"/>
              <a:gd name="connsiteX4" fmla="*/ 0 w 5723068"/>
              <a:gd name="connsiteY4" fmla="*/ 0 h 1710466"/>
              <a:gd name="connsiteX0-1" fmla="*/ 828339 w 6551407"/>
              <a:gd name="connsiteY0-2" fmla="*/ 0 h 1710466"/>
              <a:gd name="connsiteX1-3" fmla="*/ 6551407 w 6551407"/>
              <a:gd name="connsiteY1-4" fmla="*/ 0 h 1710466"/>
              <a:gd name="connsiteX2-5" fmla="*/ 6551407 w 6551407"/>
              <a:gd name="connsiteY2-6" fmla="*/ 1710466 h 1710466"/>
              <a:gd name="connsiteX3-7" fmla="*/ 0 w 6551407"/>
              <a:gd name="connsiteY3-8" fmla="*/ 1699709 h 1710466"/>
              <a:gd name="connsiteX4-9" fmla="*/ 828339 w 6551407"/>
              <a:gd name="connsiteY4-10" fmla="*/ 0 h 1710466"/>
              <a:gd name="connsiteX0-11" fmla="*/ 882127 w 6551407"/>
              <a:gd name="connsiteY0-12" fmla="*/ 10758 h 1710466"/>
              <a:gd name="connsiteX1-13" fmla="*/ 6551407 w 6551407"/>
              <a:gd name="connsiteY1-14" fmla="*/ 0 h 1710466"/>
              <a:gd name="connsiteX2-15" fmla="*/ 6551407 w 6551407"/>
              <a:gd name="connsiteY2-16" fmla="*/ 1710466 h 1710466"/>
              <a:gd name="connsiteX3-17" fmla="*/ 0 w 6551407"/>
              <a:gd name="connsiteY3-18" fmla="*/ 1699709 h 1710466"/>
              <a:gd name="connsiteX4-19" fmla="*/ 882127 w 6551407"/>
              <a:gd name="connsiteY4-20" fmla="*/ 10758 h 1710466"/>
              <a:gd name="connsiteX0-21" fmla="*/ 882127 w 6551407"/>
              <a:gd name="connsiteY0-22" fmla="*/ 10758 h 1710466"/>
              <a:gd name="connsiteX1-23" fmla="*/ 6551407 w 6551407"/>
              <a:gd name="connsiteY1-24" fmla="*/ 0 h 1710466"/>
              <a:gd name="connsiteX2-25" fmla="*/ 6551407 w 6551407"/>
              <a:gd name="connsiteY2-26" fmla="*/ 1710466 h 1710466"/>
              <a:gd name="connsiteX3-27" fmla="*/ 0 w 6551407"/>
              <a:gd name="connsiteY3-28" fmla="*/ 1699709 h 1710466"/>
              <a:gd name="connsiteX4-29" fmla="*/ 882127 w 6551407"/>
              <a:gd name="connsiteY4-30" fmla="*/ 10758 h 1710466"/>
              <a:gd name="connsiteX0-31" fmla="*/ 882127 w 6551407"/>
              <a:gd name="connsiteY0-32" fmla="*/ 10758 h 1710466"/>
              <a:gd name="connsiteX1-33" fmla="*/ 2140772 w 6551407"/>
              <a:gd name="connsiteY1-34" fmla="*/ 0 h 1710466"/>
              <a:gd name="connsiteX2-35" fmla="*/ 6551407 w 6551407"/>
              <a:gd name="connsiteY2-36" fmla="*/ 1710466 h 1710466"/>
              <a:gd name="connsiteX3-37" fmla="*/ 0 w 6551407"/>
              <a:gd name="connsiteY3-38" fmla="*/ 1699709 h 1710466"/>
              <a:gd name="connsiteX4-39" fmla="*/ 882127 w 6551407"/>
              <a:gd name="connsiteY4-40" fmla="*/ 10758 h 1710466"/>
              <a:gd name="connsiteX0-41" fmla="*/ 882127 w 2140772"/>
              <a:gd name="connsiteY0-42" fmla="*/ 10758 h 1699709"/>
              <a:gd name="connsiteX1-43" fmla="*/ 2140772 w 2140772"/>
              <a:gd name="connsiteY1-44" fmla="*/ 0 h 1699709"/>
              <a:gd name="connsiteX2-45" fmla="*/ 1290918 w 2140772"/>
              <a:gd name="connsiteY2-46" fmla="*/ 1688951 h 1699709"/>
              <a:gd name="connsiteX3-47" fmla="*/ 0 w 2140772"/>
              <a:gd name="connsiteY3-48" fmla="*/ 1699709 h 1699709"/>
              <a:gd name="connsiteX4-49" fmla="*/ 882127 w 2140772"/>
              <a:gd name="connsiteY4-50" fmla="*/ 10758 h 1699709"/>
              <a:gd name="connsiteX0-51" fmla="*/ 864066 w 2140772"/>
              <a:gd name="connsiteY0-52" fmla="*/ 3887 h 1699709"/>
              <a:gd name="connsiteX1-53" fmla="*/ 2140772 w 2140772"/>
              <a:gd name="connsiteY1-54" fmla="*/ 0 h 1699709"/>
              <a:gd name="connsiteX2-55" fmla="*/ 1290918 w 2140772"/>
              <a:gd name="connsiteY2-56" fmla="*/ 1688951 h 1699709"/>
              <a:gd name="connsiteX3-57" fmla="*/ 0 w 2140772"/>
              <a:gd name="connsiteY3-58" fmla="*/ 1699709 h 1699709"/>
              <a:gd name="connsiteX4-59" fmla="*/ 864066 w 2140772"/>
              <a:gd name="connsiteY4-60" fmla="*/ 3887 h 169970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40772" h="1699709">
                <a:moveTo>
                  <a:pt x="864066" y="3887"/>
                </a:moveTo>
                <a:lnTo>
                  <a:pt x="2140772" y="0"/>
                </a:lnTo>
                <a:lnTo>
                  <a:pt x="1290918" y="1688951"/>
                </a:lnTo>
                <a:lnTo>
                  <a:pt x="0" y="1699709"/>
                </a:lnTo>
                <a:lnTo>
                  <a:pt x="864066" y="38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等腰三角形 8"/>
          <p:cNvSpPr/>
          <p:nvPr userDrawn="1"/>
        </p:nvSpPr>
        <p:spPr>
          <a:xfrm rot="14796648">
            <a:off x="8248948" y="4785117"/>
            <a:ext cx="159860" cy="133898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0" y="4885570"/>
            <a:ext cx="9144000" cy="257930"/>
          </a:xfrm>
          <a:prstGeom prst="rect">
            <a:avLst/>
          </a:prstGeom>
          <a:solidFill>
            <a:srgbClr val="0070C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矩形 5"/>
          <p:cNvSpPr/>
          <p:nvPr userDrawn="1"/>
        </p:nvSpPr>
        <p:spPr>
          <a:xfrm flipH="1">
            <a:off x="173525" y="-6980"/>
            <a:ext cx="566201" cy="608061"/>
          </a:xfrm>
          <a:custGeom>
            <a:avLst/>
            <a:gdLst>
              <a:gd name="connsiteX0" fmla="*/ 0 w 5723068"/>
              <a:gd name="connsiteY0" fmla="*/ 0 h 1710466"/>
              <a:gd name="connsiteX1" fmla="*/ 5723068 w 5723068"/>
              <a:gd name="connsiteY1" fmla="*/ 0 h 1710466"/>
              <a:gd name="connsiteX2" fmla="*/ 5723068 w 5723068"/>
              <a:gd name="connsiteY2" fmla="*/ 1710466 h 1710466"/>
              <a:gd name="connsiteX3" fmla="*/ 0 w 5723068"/>
              <a:gd name="connsiteY3" fmla="*/ 1710466 h 1710466"/>
              <a:gd name="connsiteX4" fmla="*/ 0 w 5723068"/>
              <a:gd name="connsiteY4" fmla="*/ 0 h 1710466"/>
              <a:gd name="connsiteX0-1" fmla="*/ 828339 w 6551407"/>
              <a:gd name="connsiteY0-2" fmla="*/ 0 h 1710466"/>
              <a:gd name="connsiteX1-3" fmla="*/ 6551407 w 6551407"/>
              <a:gd name="connsiteY1-4" fmla="*/ 0 h 1710466"/>
              <a:gd name="connsiteX2-5" fmla="*/ 6551407 w 6551407"/>
              <a:gd name="connsiteY2-6" fmla="*/ 1710466 h 1710466"/>
              <a:gd name="connsiteX3-7" fmla="*/ 0 w 6551407"/>
              <a:gd name="connsiteY3-8" fmla="*/ 1699709 h 1710466"/>
              <a:gd name="connsiteX4-9" fmla="*/ 828339 w 6551407"/>
              <a:gd name="connsiteY4-10" fmla="*/ 0 h 1710466"/>
              <a:gd name="connsiteX0-11" fmla="*/ 882127 w 6551407"/>
              <a:gd name="connsiteY0-12" fmla="*/ 10758 h 1710466"/>
              <a:gd name="connsiteX1-13" fmla="*/ 6551407 w 6551407"/>
              <a:gd name="connsiteY1-14" fmla="*/ 0 h 1710466"/>
              <a:gd name="connsiteX2-15" fmla="*/ 6551407 w 6551407"/>
              <a:gd name="connsiteY2-16" fmla="*/ 1710466 h 1710466"/>
              <a:gd name="connsiteX3-17" fmla="*/ 0 w 6551407"/>
              <a:gd name="connsiteY3-18" fmla="*/ 1699709 h 1710466"/>
              <a:gd name="connsiteX4-19" fmla="*/ 882127 w 6551407"/>
              <a:gd name="connsiteY4-20" fmla="*/ 10758 h 1710466"/>
              <a:gd name="connsiteX0-21" fmla="*/ 882127 w 6551407"/>
              <a:gd name="connsiteY0-22" fmla="*/ 10758 h 1710466"/>
              <a:gd name="connsiteX1-23" fmla="*/ 6551407 w 6551407"/>
              <a:gd name="connsiteY1-24" fmla="*/ 0 h 1710466"/>
              <a:gd name="connsiteX2-25" fmla="*/ 6551407 w 6551407"/>
              <a:gd name="connsiteY2-26" fmla="*/ 1710466 h 1710466"/>
              <a:gd name="connsiteX3-27" fmla="*/ 0 w 6551407"/>
              <a:gd name="connsiteY3-28" fmla="*/ 1699709 h 1710466"/>
              <a:gd name="connsiteX4-29" fmla="*/ 882127 w 6551407"/>
              <a:gd name="connsiteY4-30" fmla="*/ 10758 h 1710466"/>
              <a:gd name="connsiteX0-31" fmla="*/ 882127 w 6551407"/>
              <a:gd name="connsiteY0-32" fmla="*/ 10758 h 1710466"/>
              <a:gd name="connsiteX1-33" fmla="*/ 2140772 w 6551407"/>
              <a:gd name="connsiteY1-34" fmla="*/ 0 h 1710466"/>
              <a:gd name="connsiteX2-35" fmla="*/ 6551407 w 6551407"/>
              <a:gd name="connsiteY2-36" fmla="*/ 1710466 h 1710466"/>
              <a:gd name="connsiteX3-37" fmla="*/ 0 w 6551407"/>
              <a:gd name="connsiteY3-38" fmla="*/ 1699709 h 1710466"/>
              <a:gd name="connsiteX4-39" fmla="*/ 882127 w 6551407"/>
              <a:gd name="connsiteY4-40" fmla="*/ 10758 h 1710466"/>
              <a:gd name="connsiteX0-41" fmla="*/ 882127 w 2140772"/>
              <a:gd name="connsiteY0-42" fmla="*/ 10758 h 1699709"/>
              <a:gd name="connsiteX1-43" fmla="*/ 2140772 w 2140772"/>
              <a:gd name="connsiteY1-44" fmla="*/ 0 h 1699709"/>
              <a:gd name="connsiteX2-45" fmla="*/ 1290918 w 2140772"/>
              <a:gd name="connsiteY2-46" fmla="*/ 1688951 h 1699709"/>
              <a:gd name="connsiteX3-47" fmla="*/ 0 w 2140772"/>
              <a:gd name="connsiteY3-48" fmla="*/ 1699709 h 1699709"/>
              <a:gd name="connsiteX4-49" fmla="*/ 882127 w 2140772"/>
              <a:gd name="connsiteY4-50" fmla="*/ 10758 h 169970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40772" h="1699709">
                <a:moveTo>
                  <a:pt x="882127" y="10758"/>
                </a:moveTo>
                <a:lnTo>
                  <a:pt x="2140772" y="0"/>
                </a:lnTo>
                <a:lnTo>
                  <a:pt x="1290918" y="1688951"/>
                </a:lnTo>
                <a:lnTo>
                  <a:pt x="0" y="1699709"/>
                </a:lnTo>
                <a:lnTo>
                  <a:pt x="882127" y="10758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等腰三角形 15"/>
          <p:cNvSpPr/>
          <p:nvPr userDrawn="1"/>
        </p:nvSpPr>
        <p:spPr>
          <a:xfrm rot="10800000">
            <a:off x="509552" y="-93"/>
            <a:ext cx="408202" cy="608189"/>
          </a:xfrm>
          <a:custGeom>
            <a:avLst/>
            <a:gdLst>
              <a:gd name="connsiteX0" fmla="*/ 0 w 397934"/>
              <a:gd name="connsiteY0" fmla="*/ 431800 h 431800"/>
              <a:gd name="connsiteX1" fmla="*/ 198967 w 397934"/>
              <a:gd name="connsiteY1" fmla="*/ 0 h 431800"/>
              <a:gd name="connsiteX2" fmla="*/ 397934 w 397934"/>
              <a:gd name="connsiteY2" fmla="*/ 431800 h 431800"/>
              <a:gd name="connsiteX3" fmla="*/ 0 w 397934"/>
              <a:gd name="connsiteY3" fmla="*/ 431800 h 431800"/>
              <a:gd name="connsiteX0-1" fmla="*/ 0 w 397934"/>
              <a:gd name="connsiteY0-2" fmla="*/ 438332 h 438332"/>
              <a:gd name="connsiteX1-3" fmla="*/ 172841 w 397934"/>
              <a:gd name="connsiteY1-4" fmla="*/ 0 h 438332"/>
              <a:gd name="connsiteX2-5" fmla="*/ 397934 w 397934"/>
              <a:gd name="connsiteY2-6" fmla="*/ 438332 h 438332"/>
              <a:gd name="connsiteX3-7" fmla="*/ 0 w 397934"/>
              <a:gd name="connsiteY3-8" fmla="*/ 438332 h 4383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97934" h="438332">
                <a:moveTo>
                  <a:pt x="0" y="438332"/>
                </a:moveTo>
                <a:lnTo>
                  <a:pt x="172841" y="0"/>
                </a:lnTo>
                <a:lnTo>
                  <a:pt x="397934" y="438332"/>
                </a:lnTo>
                <a:lnTo>
                  <a:pt x="0" y="438332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0" y="4856220"/>
            <a:ext cx="9144000" cy="712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8360229" y="4754242"/>
            <a:ext cx="516001" cy="38824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" name="TextBox 15"/>
          <p:cNvSpPr txBox="1">
            <a:spLocks noChangeArrowheads="1"/>
          </p:cNvSpPr>
          <p:nvPr userDrawn="1"/>
        </p:nvSpPr>
        <p:spPr bwMode="auto">
          <a:xfrm>
            <a:off x="8408660" y="4758163"/>
            <a:ext cx="419136" cy="338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C080320-D3E4-4BCF-A752-346F57A6635F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‹#›</a:t>
            </a:fld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112502"/>
            <a:ext cx="5486400" cy="980456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4FCE23-231B-4CFE-A76F-252AEF0EE017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2022/10/18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F6536A5-DAEE-4F65-B2D5-30A7A77F84CB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628650" y="3092958"/>
            <a:ext cx="5486400" cy="569738"/>
          </a:xfrm>
        </p:spPr>
        <p:txBody>
          <a:bodyPr/>
          <a:lstStyle>
            <a:lvl1pPr marL="0" indent="0" algn="ctr">
              <a:buNone/>
              <a:defRPr sz="21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628650" y="864109"/>
            <a:ext cx="7886700" cy="3768614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3429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659636"/>
            <a:ext cx="5111496" cy="972836"/>
          </a:xfrm>
        </p:spPr>
        <p:txBody>
          <a:bodyPr anchor="ctr" anchorCtr="0"/>
          <a:lstStyle>
            <a:lvl1pPr algn="ctr">
              <a:defRPr sz="45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4FCE23-231B-4CFE-A76F-252AEF0EE017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2022/10/18</a:t>
            </a:fld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F6536A5-DAEE-4F65-B2D5-30A7A77F84CB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 rot="1146753">
            <a:off x="8808309" y="-33580"/>
            <a:ext cx="45719" cy="72547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矩形 5"/>
          <p:cNvSpPr/>
          <p:nvPr userDrawn="1"/>
        </p:nvSpPr>
        <p:spPr>
          <a:xfrm flipH="1">
            <a:off x="7529143" y="-6979"/>
            <a:ext cx="1347087" cy="551815"/>
          </a:xfrm>
          <a:custGeom>
            <a:avLst/>
            <a:gdLst>
              <a:gd name="connsiteX0" fmla="*/ 0 w 5723068"/>
              <a:gd name="connsiteY0" fmla="*/ 0 h 1710466"/>
              <a:gd name="connsiteX1" fmla="*/ 5723068 w 5723068"/>
              <a:gd name="connsiteY1" fmla="*/ 0 h 1710466"/>
              <a:gd name="connsiteX2" fmla="*/ 5723068 w 5723068"/>
              <a:gd name="connsiteY2" fmla="*/ 1710466 h 1710466"/>
              <a:gd name="connsiteX3" fmla="*/ 0 w 5723068"/>
              <a:gd name="connsiteY3" fmla="*/ 1710466 h 1710466"/>
              <a:gd name="connsiteX4" fmla="*/ 0 w 5723068"/>
              <a:gd name="connsiteY4" fmla="*/ 0 h 1710466"/>
              <a:gd name="connsiteX0-1" fmla="*/ 828339 w 6551407"/>
              <a:gd name="connsiteY0-2" fmla="*/ 0 h 1710466"/>
              <a:gd name="connsiteX1-3" fmla="*/ 6551407 w 6551407"/>
              <a:gd name="connsiteY1-4" fmla="*/ 0 h 1710466"/>
              <a:gd name="connsiteX2-5" fmla="*/ 6551407 w 6551407"/>
              <a:gd name="connsiteY2-6" fmla="*/ 1710466 h 1710466"/>
              <a:gd name="connsiteX3-7" fmla="*/ 0 w 6551407"/>
              <a:gd name="connsiteY3-8" fmla="*/ 1699709 h 1710466"/>
              <a:gd name="connsiteX4-9" fmla="*/ 828339 w 6551407"/>
              <a:gd name="connsiteY4-10" fmla="*/ 0 h 1710466"/>
              <a:gd name="connsiteX0-11" fmla="*/ 882127 w 6551407"/>
              <a:gd name="connsiteY0-12" fmla="*/ 10758 h 1710466"/>
              <a:gd name="connsiteX1-13" fmla="*/ 6551407 w 6551407"/>
              <a:gd name="connsiteY1-14" fmla="*/ 0 h 1710466"/>
              <a:gd name="connsiteX2-15" fmla="*/ 6551407 w 6551407"/>
              <a:gd name="connsiteY2-16" fmla="*/ 1710466 h 1710466"/>
              <a:gd name="connsiteX3-17" fmla="*/ 0 w 6551407"/>
              <a:gd name="connsiteY3-18" fmla="*/ 1699709 h 1710466"/>
              <a:gd name="connsiteX4-19" fmla="*/ 882127 w 6551407"/>
              <a:gd name="connsiteY4-20" fmla="*/ 10758 h 1710466"/>
              <a:gd name="connsiteX0-21" fmla="*/ 882127 w 6551407"/>
              <a:gd name="connsiteY0-22" fmla="*/ 10758 h 1710466"/>
              <a:gd name="connsiteX1-23" fmla="*/ 6551407 w 6551407"/>
              <a:gd name="connsiteY1-24" fmla="*/ 0 h 1710466"/>
              <a:gd name="connsiteX2-25" fmla="*/ 6551407 w 6551407"/>
              <a:gd name="connsiteY2-26" fmla="*/ 1710466 h 1710466"/>
              <a:gd name="connsiteX3-27" fmla="*/ 0 w 6551407"/>
              <a:gd name="connsiteY3-28" fmla="*/ 1699709 h 1710466"/>
              <a:gd name="connsiteX4-29" fmla="*/ 882127 w 6551407"/>
              <a:gd name="connsiteY4-30" fmla="*/ 10758 h 1710466"/>
              <a:gd name="connsiteX0-31" fmla="*/ 882127 w 6551407"/>
              <a:gd name="connsiteY0-32" fmla="*/ 10758 h 1710466"/>
              <a:gd name="connsiteX1-33" fmla="*/ 2140772 w 6551407"/>
              <a:gd name="connsiteY1-34" fmla="*/ 0 h 1710466"/>
              <a:gd name="connsiteX2-35" fmla="*/ 6551407 w 6551407"/>
              <a:gd name="connsiteY2-36" fmla="*/ 1710466 h 1710466"/>
              <a:gd name="connsiteX3-37" fmla="*/ 0 w 6551407"/>
              <a:gd name="connsiteY3-38" fmla="*/ 1699709 h 1710466"/>
              <a:gd name="connsiteX4-39" fmla="*/ 882127 w 6551407"/>
              <a:gd name="connsiteY4-40" fmla="*/ 10758 h 1710466"/>
              <a:gd name="connsiteX0-41" fmla="*/ 882127 w 2140772"/>
              <a:gd name="connsiteY0-42" fmla="*/ 10758 h 1699709"/>
              <a:gd name="connsiteX1-43" fmla="*/ 2140772 w 2140772"/>
              <a:gd name="connsiteY1-44" fmla="*/ 0 h 1699709"/>
              <a:gd name="connsiteX2-45" fmla="*/ 1290918 w 2140772"/>
              <a:gd name="connsiteY2-46" fmla="*/ 1688951 h 1699709"/>
              <a:gd name="connsiteX3-47" fmla="*/ 0 w 2140772"/>
              <a:gd name="connsiteY3-48" fmla="*/ 1699709 h 1699709"/>
              <a:gd name="connsiteX4-49" fmla="*/ 882127 w 2140772"/>
              <a:gd name="connsiteY4-50" fmla="*/ 10758 h 1699709"/>
              <a:gd name="connsiteX0-51" fmla="*/ 864066 w 2140772"/>
              <a:gd name="connsiteY0-52" fmla="*/ 3887 h 1699709"/>
              <a:gd name="connsiteX1-53" fmla="*/ 2140772 w 2140772"/>
              <a:gd name="connsiteY1-54" fmla="*/ 0 h 1699709"/>
              <a:gd name="connsiteX2-55" fmla="*/ 1290918 w 2140772"/>
              <a:gd name="connsiteY2-56" fmla="*/ 1688951 h 1699709"/>
              <a:gd name="connsiteX3-57" fmla="*/ 0 w 2140772"/>
              <a:gd name="connsiteY3-58" fmla="*/ 1699709 h 1699709"/>
              <a:gd name="connsiteX4-59" fmla="*/ 864066 w 2140772"/>
              <a:gd name="connsiteY4-60" fmla="*/ 3887 h 169970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40772" h="1699709">
                <a:moveTo>
                  <a:pt x="864066" y="3887"/>
                </a:moveTo>
                <a:lnTo>
                  <a:pt x="2140772" y="0"/>
                </a:lnTo>
                <a:lnTo>
                  <a:pt x="1290918" y="1688951"/>
                </a:lnTo>
                <a:lnTo>
                  <a:pt x="0" y="1699709"/>
                </a:lnTo>
                <a:lnTo>
                  <a:pt x="864066" y="38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等腰三角形 8"/>
          <p:cNvSpPr/>
          <p:nvPr userDrawn="1"/>
        </p:nvSpPr>
        <p:spPr>
          <a:xfrm rot="14796648">
            <a:off x="8248948" y="4785117"/>
            <a:ext cx="159860" cy="133898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0" y="4885570"/>
            <a:ext cx="9144000" cy="257930"/>
          </a:xfrm>
          <a:prstGeom prst="rect">
            <a:avLst/>
          </a:prstGeom>
          <a:solidFill>
            <a:srgbClr val="0070C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矩形 5"/>
          <p:cNvSpPr/>
          <p:nvPr userDrawn="1"/>
        </p:nvSpPr>
        <p:spPr>
          <a:xfrm flipH="1">
            <a:off x="173525" y="-6980"/>
            <a:ext cx="566201" cy="608061"/>
          </a:xfrm>
          <a:custGeom>
            <a:avLst/>
            <a:gdLst>
              <a:gd name="connsiteX0" fmla="*/ 0 w 5723068"/>
              <a:gd name="connsiteY0" fmla="*/ 0 h 1710466"/>
              <a:gd name="connsiteX1" fmla="*/ 5723068 w 5723068"/>
              <a:gd name="connsiteY1" fmla="*/ 0 h 1710466"/>
              <a:gd name="connsiteX2" fmla="*/ 5723068 w 5723068"/>
              <a:gd name="connsiteY2" fmla="*/ 1710466 h 1710466"/>
              <a:gd name="connsiteX3" fmla="*/ 0 w 5723068"/>
              <a:gd name="connsiteY3" fmla="*/ 1710466 h 1710466"/>
              <a:gd name="connsiteX4" fmla="*/ 0 w 5723068"/>
              <a:gd name="connsiteY4" fmla="*/ 0 h 1710466"/>
              <a:gd name="connsiteX0-1" fmla="*/ 828339 w 6551407"/>
              <a:gd name="connsiteY0-2" fmla="*/ 0 h 1710466"/>
              <a:gd name="connsiteX1-3" fmla="*/ 6551407 w 6551407"/>
              <a:gd name="connsiteY1-4" fmla="*/ 0 h 1710466"/>
              <a:gd name="connsiteX2-5" fmla="*/ 6551407 w 6551407"/>
              <a:gd name="connsiteY2-6" fmla="*/ 1710466 h 1710466"/>
              <a:gd name="connsiteX3-7" fmla="*/ 0 w 6551407"/>
              <a:gd name="connsiteY3-8" fmla="*/ 1699709 h 1710466"/>
              <a:gd name="connsiteX4-9" fmla="*/ 828339 w 6551407"/>
              <a:gd name="connsiteY4-10" fmla="*/ 0 h 1710466"/>
              <a:gd name="connsiteX0-11" fmla="*/ 882127 w 6551407"/>
              <a:gd name="connsiteY0-12" fmla="*/ 10758 h 1710466"/>
              <a:gd name="connsiteX1-13" fmla="*/ 6551407 w 6551407"/>
              <a:gd name="connsiteY1-14" fmla="*/ 0 h 1710466"/>
              <a:gd name="connsiteX2-15" fmla="*/ 6551407 w 6551407"/>
              <a:gd name="connsiteY2-16" fmla="*/ 1710466 h 1710466"/>
              <a:gd name="connsiteX3-17" fmla="*/ 0 w 6551407"/>
              <a:gd name="connsiteY3-18" fmla="*/ 1699709 h 1710466"/>
              <a:gd name="connsiteX4-19" fmla="*/ 882127 w 6551407"/>
              <a:gd name="connsiteY4-20" fmla="*/ 10758 h 1710466"/>
              <a:gd name="connsiteX0-21" fmla="*/ 882127 w 6551407"/>
              <a:gd name="connsiteY0-22" fmla="*/ 10758 h 1710466"/>
              <a:gd name="connsiteX1-23" fmla="*/ 6551407 w 6551407"/>
              <a:gd name="connsiteY1-24" fmla="*/ 0 h 1710466"/>
              <a:gd name="connsiteX2-25" fmla="*/ 6551407 w 6551407"/>
              <a:gd name="connsiteY2-26" fmla="*/ 1710466 h 1710466"/>
              <a:gd name="connsiteX3-27" fmla="*/ 0 w 6551407"/>
              <a:gd name="connsiteY3-28" fmla="*/ 1699709 h 1710466"/>
              <a:gd name="connsiteX4-29" fmla="*/ 882127 w 6551407"/>
              <a:gd name="connsiteY4-30" fmla="*/ 10758 h 1710466"/>
              <a:gd name="connsiteX0-31" fmla="*/ 882127 w 6551407"/>
              <a:gd name="connsiteY0-32" fmla="*/ 10758 h 1710466"/>
              <a:gd name="connsiteX1-33" fmla="*/ 2140772 w 6551407"/>
              <a:gd name="connsiteY1-34" fmla="*/ 0 h 1710466"/>
              <a:gd name="connsiteX2-35" fmla="*/ 6551407 w 6551407"/>
              <a:gd name="connsiteY2-36" fmla="*/ 1710466 h 1710466"/>
              <a:gd name="connsiteX3-37" fmla="*/ 0 w 6551407"/>
              <a:gd name="connsiteY3-38" fmla="*/ 1699709 h 1710466"/>
              <a:gd name="connsiteX4-39" fmla="*/ 882127 w 6551407"/>
              <a:gd name="connsiteY4-40" fmla="*/ 10758 h 1710466"/>
              <a:gd name="connsiteX0-41" fmla="*/ 882127 w 2140772"/>
              <a:gd name="connsiteY0-42" fmla="*/ 10758 h 1699709"/>
              <a:gd name="connsiteX1-43" fmla="*/ 2140772 w 2140772"/>
              <a:gd name="connsiteY1-44" fmla="*/ 0 h 1699709"/>
              <a:gd name="connsiteX2-45" fmla="*/ 1290918 w 2140772"/>
              <a:gd name="connsiteY2-46" fmla="*/ 1688951 h 1699709"/>
              <a:gd name="connsiteX3-47" fmla="*/ 0 w 2140772"/>
              <a:gd name="connsiteY3-48" fmla="*/ 1699709 h 1699709"/>
              <a:gd name="connsiteX4-49" fmla="*/ 882127 w 2140772"/>
              <a:gd name="connsiteY4-50" fmla="*/ 10758 h 169970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40772" h="1699709">
                <a:moveTo>
                  <a:pt x="882127" y="10758"/>
                </a:moveTo>
                <a:lnTo>
                  <a:pt x="2140772" y="0"/>
                </a:lnTo>
                <a:lnTo>
                  <a:pt x="1290918" y="1688951"/>
                </a:lnTo>
                <a:lnTo>
                  <a:pt x="0" y="1699709"/>
                </a:lnTo>
                <a:lnTo>
                  <a:pt x="882127" y="10758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等腰三角形 15"/>
          <p:cNvSpPr/>
          <p:nvPr userDrawn="1"/>
        </p:nvSpPr>
        <p:spPr>
          <a:xfrm rot="10800000">
            <a:off x="509552" y="-93"/>
            <a:ext cx="408202" cy="608189"/>
          </a:xfrm>
          <a:custGeom>
            <a:avLst/>
            <a:gdLst>
              <a:gd name="connsiteX0" fmla="*/ 0 w 397934"/>
              <a:gd name="connsiteY0" fmla="*/ 431800 h 431800"/>
              <a:gd name="connsiteX1" fmla="*/ 198967 w 397934"/>
              <a:gd name="connsiteY1" fmla="*/ 0 h 431800"/>
              <a:gd name="connsiteX2" fmla="*/ 397934 w 397934"/>
              <a:gd name="connsiteY2" fmla="*/ 431800 h 431800"/>
              <a:gd name="connsiteX3" fmla="*/ 0 w 397934"/>
              <a:gd name="connsiteY3" fmla="*/ 431800 h 431800"/>
              <a:gd name="connsiteX0-1" fmla="*/ 0 w 397934"/>
              <a:gd name="connsiteY0-2" fmla="*/ 438332 h 438332"/>
              <a:gd name="connsiteX1-3" fmla="*/ 172841 w 397934"/>
              <a:gd name="connsiteY1-4" fmla="*/ 0 h 438332"/>
              <a:gd name="connsiteX2-5" fmla="*/ 397934 w 397934"/>
              <a:gd name="connsiteY2-6" fmla="*/ 438332 h 438332"/>
              <a:gd name="connsiteX3-7" fmla="*/ 0 w 397934"/>
              <a:gd name="connsiteY3-8" fmla="*/ 438332 h 4383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97934" h="438332">
                <a:moveTo>
                  <a:pt x="0" y="438332"/>
                </a:moveTo>
                <a:lnTo>
                  <a:pt x="172841" y="0"/>
                </a:lnTo>
                <a:lnTo>
                  <a:pt x="397934" y="438332"/>
                </a:lnTo>
                <a:lnTo>
                  <a:pt x="0" y="438332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0" y="4856220"/>
            <a:ext cx="9144000" cy="712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8360229" y="4754242"/>
            <a:ext cx="516001" cy="38824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" name="TextBox 15"/>
          <p:cNvSpPr txBox="1">
            <a:spLocks noChangeArrowheads="1"/>
          </p:cNvSpPr>
          <p:nvPr userDrawn="1"/>
        </p:nvSpPr>
        <p:spPr bwMode="auto">
          <a:xfrm>
            <a:off x="8408660" y="4758163"/>
            <a:ext cx="419136" cy="338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C080320-D3E4-4BCF-A752-346F57A6635F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‹#›</a:t>
            </a:fld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112502"/>
            <a:ext cx="7886700" cy="980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3092958"/>
            <a:ext cx="7886700" cy="11452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4FCE23-231B-4CFE-A76F-252AEF0EE017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2022/10/18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F6536A5-DAEE-4F65-B2D5-30A7A77F84CB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3300" b="1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00000"/>
        </a:lnSpc>
        <a:spcBef>
          <a:spcPts val="750"/>
        </a:spcBef>
        <a:buFont typeface="Arial" panose="020B0604020202020204" pitchFamily="34" charset="0"/>
        <a:buChar char="•"/>
        <a:defRPr sz="21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1pPr>
      <a:lvl2pPr marL="514350" indent="-171450" algn="l" defTabSz="685800" rtl="0" eaLnBrk="1" latinLnBrk="0" hangingPunct="1">
        <a:lnSpc>
          <a:spcPct val="100000"/>
        </a:lnSpc>
        <a:spcBef>
          <a:spcPts val="375"/>
        </a:spcBef>
        <a:buFont typeface="Arial" panose="020B0604020202020204" pitchFamily="34" charset="0"/>
        <a:buChar char="•"/>
        <a:defRPr sz="18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2pPr>
      <a:lvl3pPr marL="685800" indent="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indent="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112502"/>
            <a:ext cx="7886700" cy="980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3092958"/>
            <a:ext cx="7886700" cy="11452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4FCE23-231B-4CFE-A76F-252AEF0EE017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2022/10/18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F6536A5-DAEE-4F65-B2D5-30A7A77F84CB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3300" b="1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00000"/>
        </a:lnSpc>
        <a:spcBef>
          <a:spcPts val="750"/>
        </a:spcBef>
        <a:buFont typeface="Arial" panose="020B0604020202020204" pitchFamily="34" charset="0"/>
        <a:buChar char="•"/>
        <a:defRPr sz="21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1pPr>
      <a:lvl2pPr marL="514350" indent="-171450" algn="l" defTabSz="685800" rtl="0" eaLnBrk="1" latinLnBrk="0" hangingPunct="1">
        <a:lnSpc>
          <a:spcPct val="100000"/>
        </a:lnSpc>
        <a:spcBef>
          <a:spcPts val="375"/>
        </a:spcBef>
        <a:buFont typeface="Arial" panose="020B0604020202020204" pitchFamily="34" charset="0"/>
        <a:buChar char="•"/>
        <a:defRPr sz="18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2pPr>
      <a:lvl3pPr marL="685800" indent="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indent="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8058" y="2711675"/>
            <a:ext cx="5486400" cy="980456"/>
          </a:xfrm>
        </p:spPr>
        <p:txBody>
          <a:bodyPr>
            <a:normAutofit/>
          </a:bodyPr>
          <a:lstStyle/>
          <a:p>
            <a:r>
              <a:rPr lang="zh-CN" altLang="en-US" sz="3200" spc="75" dirty="0">
                <a:ln w="18000">
                  <a:noFill/>
                  <a:prstDash val="solid"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</a:rPr>
              <a:t>第</a:t>
            </a:r>
            <a:r>
              <a:rPr lang="en-US" altLang="zh-CN" sz="3200" spc="75" dirty="0">
                <a:ln w="18000">
                  <a:noFill/>
                  <a:prstDash val="solid"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Times New Roman" panose="02020603050405020304" pitchFamily="18" charset="0"/>
              </a:rPr>
              <a:t>1</a:t>
            </a:r>
            <a:r>
              <a:rPr lang="zh-CN" altLang="en-US" sz="3200" spc="75" dirty="0">
                <a:ln w="18000">
                  <a:noFill/>
                  <a:prstDash val="solid"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</a:rPr>
              <a:t>节  光的直线传播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08058" y="2089525"/>
            <a:ext cx="5486400" cy="569738"/>
          </a:xfrm>
        </p:spPr>
        <p:txBody>
          <a:bodyPr>
            <a:normAutofit/>
          </a:bodyPr>
          <a:lstStyle/>
          <a:p>
            <a:r>
              <a:rPr lang="zh-CN" altLang="en-US" sz="2800" dirty="0"/>
              <a:t>第四章 光现象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3200" dirty="0">
                <a:latin typeface="黑体" panose="02010609060101010101" pitchFamily="49" charset="-122"/>
              </a:rPr>
              <a:t>三、光的传播</a:t>
            </a:r>
            <a:endParaRPr lang="zh-CN" altLang="en-US" dirty="0"/>
          </a:p>
        </p:txBody>
      </p:sp>
      <p:sp>
        <p:nvSpPr>
          <p:cNvPr id="4" name="TextBox 3"/>
          <p:cNvSpPr txBox="1">
            <a:spLocks noGrp="1"/>
          </p:cNvSpPr>
          <p:nvPr>
            <p:ph idx="1"/>
          </p:nvPr>
        </p:nvSpPr>
        <p:spPr>
          <a:xfrm>
            <a:off x="628650" y="1347614"/>
            <a:ext cx="78867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</a:rPr>
              <a:t>实验表明：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</a:rPr>
              <a:t>光在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</a:rPr>
              <a:t>同种均匀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</a:rPr>
              <a:t>介质中沿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</a:rPr>
              <a:t>直线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</a:rPr>
              <a:t>传播。</a:t>
            </a:r>
          </a:p>
        </p:txBody>
      </p:sp>
      <p:sp>
        <p:nvSpPr>
          <p:cNvPr id="5" name="TextBox 3"/>
          <p:cNvSpPr txBox="1">
            <a:spLocks/>
          </p:cNvSpPr>
          <p:nvPr/>
        </p:nvSpPr>
        <p:spPr>
          <a:xfrm>
            <a:off x="2195736" y="2283718"/>
            <a:ext cx="6319614" cy="523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750"/>
              </a:spcBef>
              <a:buFont typeface="Arial" panose="020B0604020202020204" pitchFamily="34" charset="0"/>
              <a:buNone/>
              <a:defRPr sz="21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>
                <a:latin typeface="黑体" panose="02010609060101010101" pitchFamily="49" charset="-122"/>
              </a:rPr>
              <a:t> 光在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</a:rPr>
              <a:t>不均匀介质</a:t>
            </a:r>
            <a:r>
              <a:rPr lang="zh-CN" altLang="en-US" sz="2800" dirty="0">
                <a:latin typeface="黑体" panose="02010609060101010101" pitchFamily="49" charset="-122"/>
              </a:rPr>
              <a:t>中传播时发生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</a:rPr>
              <a:t>弯曲</a:t>
            </a:r>
          </a:p>
        </p:txBody>
      </p:sp>
    </p:spTree>
    <p:extLst>
      <p:ext uri="{BB962C8B-B14F-4D97-AF65-F5344CB8AC3E}">
        <p14:creationId xmlns:p14="http://schemas.microsoft.com/office/powerpoint/2010/main" val="2229486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Line 3"/>
          <p:cNvSpPr>
            <a:spLocks noChangeShapeType="1"/>
          </p:cNvSpPr>
          <p:nvPr/>
        </p:nvSpPr>
        <p:spPr bwMode="auto">
          <a:xfrm>
            <a:off x="915348" y="4055407"/>
            <a:ext cx="80676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98381" y="1721405"/>
            <a:ext cx="7147237" cy="2362513"/>
            <a:chOff x="1055377" y="666437"/>
            <a:chExt cx="7147237" cy="2362513"/>
          </a:xfrm>
        </p:grpSpPr>
        <p:sp>
          <p:nvSpPr>
            <p:cNvPr id="71684" name="Freeform 4"/>
            <p:cNvSpPr/>
            <p:nvPr/>
          </p:nvSpPr>
          <p:spPr bwMode="auto">
            <a:xfrm>
              <a:off x="1809751" y="1839516"/>
              <a:ext cx="6392863" cy="1104900"/>
            </a:xfrm>
            <a:custGeom>
              <a:avLst/>
              <a:gdLst>
                <a:gd name="T0" fmla="*/ 0 w 2928"/>
                <a:gd name="T1" fmla="*/ 384 h 384"/>
                <a:gd name="T2" fmla="*/ 1440 w 2928"/>
                <a:gd name="T3" fmla="*/ 0 h 384"/>
                <a:gd name="T4" fmla="*/ 2928 w 2928"/>
                <a:gd name="T5" fmla="*/ 38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28" h="384">
                  <a:moveTo>
                    <a:pt x="0" y="384"/>
                  </a:moveTo>
                  <a:cubicBezTo>
                    <a:pt x="476" y="192"/>
                    <a:pt x="952" y="0"/>
                    <a:pt x="1440" y="0"/>
                  </a:cubicBezTo>
                  <a:cubicBezTo>
                    <a:pt x="1928" y="0"/>
                    <a:pt x="2428" y="192"/>
                    <a:pt x="2928" y="38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71685" name="Group 5"/>
            <p:cNvGrpSpPr/>
            <p:nvPr/>
          </p:nvGrpSpPr>
          <p:grpSpPr bwMode="auto">
            <a:xfrm rot="1991923">
              <a:off x="7387841" y="2095586"/>
              <a:ext cx="488950" cy="651272"/>
              <a:chOff x="3888" y="2982"/>
              <a:chExt cx="521" cy="839"/>
            </a:xfrm>
          </p:grpSpPr>
          <p:sp>
            <p:nvSpPr>
              <p:cNvPr id="71686" name="Freeform 6"/>
              <p:cNvSpPr/>
              <p:nvPr/>
            </p:nvSpPr>
            <p:spPr bwMode="auto">
              <a:xfrm rot="1084690">
                <a:off x="3954" y="2986"/>
                <a:ext cx="397" cy="822"/>
              </a:xfrm>
              <a:custGeom>
                <a:avLst/>
                <a:gdLst>
                  <a:gd name="T0" fmla="*/ 264 w 1191"/>
                  <a:gd name="T1" fmla="*/ 54 h 2468"/>
                  <a:gd name="T2" fmla="*/ 543 w 1191"/>
                  <a:gd name="T3" fmla="*/ 0 h 2468"/>
                  <a:gd name="T4" fmla="*/ 693 w 1191"/>
                  <a:gd name="T5" fmla="*/ 150 h 2468"/>
                  <a:gd name="T6" fmla="*/ 683 w 1191"/>
                  <a:gd name="T7" fmla="*/ 273 h 2468"/>
                  <a:gd name="T8" fmla="*/ 754 w 1191"/>
                  <a:gd name="T9" fmla="*/ 297 h 2468"/>
                  <a:gd name="T10" fmla="*/ 682 w 1191"/>
                  <a:gd name="T11" fmla="*/ 388 h 2468"/>
                  <a:gd name="T12" fmla="*/ 622 w 1191"/>
                  <a:gd name="T13" fmla="*/ 456 h 2468"/>
                  <a:gd name="T14" fmla="*/ 868 w 1191"/>
                  <a:gd name="T15" fmla="*/ 544 h 2468"/>
                  <a:gd name="T16" fmla="*/ 927 w 1191"/>
                  <a:gd name="T17" fmla="*/ 798 h 2468"/>
                  <a:gd name="T18" fmla="*/ 969 w 1191"/>
                  <a:gd name="T19" fmla="*/ 1103 h 2468"/>
                  <a:gd name="T20" fmla="*/ 998 w 1191"/>
                  <a:gd name="T21" fmla="*/ 1415 h 2468"/>
                  <a:gd name="T22" fmla="*/ 1134 w 1191"/>
                  <a:gd name="T23" fmla="*/ 1845 h 2468"/>
                  <a:gd name="T24" fmla="*/ 1145 w 1191"/>
                  <a:gd name="T25" fmla="*/ 2118 h 2468"/>
                  <a:gd name="T26" fmla="*/ 1111 w 1191"/>
                  <a:gd name="T27" fmla="*/ 2285 h 2468"/>
                  <a:gd name="T28" fmla="*/ 1000 w 1191"/>
                  <a:gd name="T29" fmla="*/ 2281 h 2468"/>
                  <a:gd name="T30" fmla="*/ 981 w 1191"/>
                  <a:gd name="T31" fmla="*/ 2002 h 2468"/>
                  <a:gd name="T32" fmla="*/ 954 w 1191"/>
                  <a:gd name="T33" fmla="*/ 1705 h 2468"/>
                  <a:gd name="T34" fmla="*/ 763 w 1191"/>
                  <a:gd name="T35" fmla="*/ 1453 h 2468"/>
                  <a:gd name="T36" fmla="*/ 664 w 1191"/>
                  <a:gd name="T37" fmla="*/ 1582 h 2468"/>
                  <a:gd name="T38" fmla="*/ 767 w 1191"/>
                  <a:gd name="T39" fmla="*/ 1609 h 2468"/>
                  <a:gd name="T40" fmla="*/ 895 w 1191"/>
                  <a:gd name="T41" fmla="*/ 1788 h 2468"/>
                  <a:gd name="T42" fmla="*/ 845 w 1191"/>
                  <a:gd name="T43" fmla="*/ 1949 h 2468"/>
                  <a:gd name="T44" fmla="*/ 852 w 1191"/>
                  <a:gd name="T45" fmla="*/ 2181 h 2468"/>
                  <a:gd name="T46" fmla="*/ 651 w 1191"/>
                  <a:gd name="T47" fmla="*/ 1992 h 2468"/>
                  <a:gd name="T48" fmla="*/ 490 w 1191"/>
                  <a:gd name="T49" fmla="*/ 2116 h 2468"/>
                  <a:gd name="T50" fmla="*/ 321 w 1191"/>
                  <a:gd name="T51" fmla="*/ 2078 h 2468"/>
                  <a:gd name="T52" fmla="*/ 210 w 1191"/>
                  <a:gd name="T53" fmla="*/ 2153 h 2468"/>
                  <a:gd name="T54" fmla="*/ 296 w 1191"/>
                  <a:gd name="T55" fmla="*/ 2395 h 2468"/>
                  <a:gd name="T56" fmla="*/ 69 w 1191"/>
                  <a:gd name="T57" fmla="*/ 2458 h 2468"/>
                  <a:gd name="T58" fmla="*/ 0 w 1191"/>
                  <a:gd name="T59" fmla="*/ 2285 h 2468"/>
                  <a:gd name="T60" fmla="*/ 76 w 1191"/>
                  <a:gd name="T61" fmla="*/ 2166 h 2468"/>
                  <a:gd name="T62" fmla="*/ 76 w 1191"/>
                  <a:gd name="T63" fmla="*/ 2088 h 2468"/>
                  <a:gd name="T64" fmla="*/ 125 w 1191"/>
                  <a:gd name="T65" fmla="*/ 1913 h 2468"/>
                  <a:gd name="T66" fmla="*/ 453 w 1191"/>
                  <a:gd name="T67" fmla="*/ 1576 h 2468"/>
                  <a:gd name="T68" fmla="*/ 496 w 1191"/>
                  <a:gd name="T69" fmla="*/ 1186 h 2468"/>
                  <a:gd name="T70" fmla="*/ 348 w 1191"/>
                  <a:gd name="T71" fmla="*/ 929 h 2468"/>
                  <a:gd name="T72" fmla="*/ 233 w 1191"/>
                  <a:gd name="T73" fmla="*/ 1325 h 2468"/>
                  <a:gd name="T74" fmla="*/ 365 w 1191"/>
                  <a:gd name="T75" fmla="*/ 1465 h 2468"/>
                  <a:gd name="T76" fmla="*/ 162 w 1191"/>
                  <a:gd name="T77" fmla="*/ 1493 h 2468"/>
                  <a:gd name="T78" fmla="*/ 69 w 1191"/>
                  <a:gd name="T79" fmla="*/ 1362 h 2468"/>
                  <a:gd name="T80" fmla="*/ 150 w 1191"/>
                  <a:gd name="T81" fmla="*/ 1118 h 2468"/>
                  <a:gd name="T82" fmla="*/ 210 w 1191"/>
                  <a:gd name="T83" fmla="*/ 846 h 2468"/>
                  <a:gd name="T84" fmla="*/ 358 w 1191"/>
                  <a:gd name="T85" fmla="*/ 584 h 2468"/>
                  <a:gd name="T86" fmla="*/ 301 w 1191"/>
                  <a:gd name="T87" fmla="*/ 362 h 2468"/>
                  <a:gd name="T88" fmla="*/ 251 w 1191"/>
                  <a:gd name="T89" fmla="*/ 234 h 2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91" h="2468">
                    <a:moveTo>
                      <a:pt x="251" y="234"/>
                    </a:moveTo>
                    <a:lnTo>
                      <a:pt x="235" y="130"/>
                    </a:lnTo>
                    <a:lnTo>
                      <a:pt x="264" y="54"/>
                    </a:lnTo>
                    <a:lnTo>
                      <a:pt x="321" y="4"/>
                    </a:lnTo>
                    <a:lnTo>
                      <a:pt x="426" y="0"/>
                    </a:lnTo>
                    <a:lnTo>
                      <a:pt x="543" y="0"/>
                    </a:lnTo>
                    <a:lnTo>
                      <a:pt x="646" y="44"/>
                    </a:lnTo>
                    <a:lnTo>
                      <a:pt x="677" y="106"/>
                    </a:lnTo>
                    <a:lnTo>
                      <a:pt x="693" y="150"/>
                    </a:lnTo>
                    <a:lnTo>
                      <a:pt x="682" y="208"/>
                    </a:lnTo>
                    <a:lnTo>
                      <a:pt x="667" y="253"/>
                    </a:lnTo>
                    <a:lnTo>
                      <a:pt x="683" y="273"/>
                    </a:lnTo>
                    <a:lnTo>
                      <a:pt x="711" y="285"/>
                    </a:lnTo>
                    <a:lnTo>
                      <a:pt x="741" y="253"/>
                    </a:lnTo>
                    <a:lnTo>
                      <a:pt x="754" y="297"/>
                    </a:lnTo>
                    <a:lnTo>
                      <a:pt x="707" y="345"/>
                    </a:lnTo>
                    <a:lnTo>
                      <a:pt x="686" y="347"/>
                    </a:lnTo>
                    <a:lnTo>
                      <a:pt x="682" y="388"/>
                    </a:lnTo>
                    <a:lnTo>
                      <a:pt x="642" y="412"/>
                    </a:lnTo>
                    <a:lnTo>
                      <a:pt x="617" y="395"/>
                    </a:lnTo>
                    <a:lnTo>
                      <a:pt x="622" y="456"/>
                    </a:lnTo>
                    <a:lnTo>
                      <a:pt x="677" y="484"/>
                    </a:lnTo>
                    <a:lnTo>
                      <a:pt x="774" y="516"/>
                    </a:lnTo>
                    <a:lnTo>
                      <a:pt x="868" y="544"/>
                    </a:lnTo>
                    <a:lnTo>
                      <a:pt x="1022" y="699"/>
                    </a:lnTo>
                    <a:lnTo>
                      <a:pt x="990" y="740"/>
                    </a:lnTo>
                    <a:lnTo>
                      <a:pt x="927" y="798"/>
                    </a:lnTo>
                    <a:lnTo>
                      <a:pt x="877" y="823"/>
                    </a:lnTo>
                    <a:lnTo>
                      <a:pt x="875" y="987"/>
                    </a:lnTo>
                    <a:lnTo>
                      <a:pt x="969" y="1103"/>
                    </a:lnTo>
                    <a:lnTo>
                      <a:pt x="1037" y="1340"/>
                    </a:lnTo>
                    <a:lnTo>
                      <a:pt x="1037" y="1377"/>
                    </a:lnTo>
                    <a:lnTo>
                      <a:pt x="998" y="1415"/>
                    </a:lnTo>
                    <a:lnTo>
                      <a:pt x="1040" y="1599"/>
                    </a:lnTo>
                    <a:lnTo>
                      <a:pt x="1116" y="1742"/>
                    </a:lnTo>
                    <a:lnTo>
                      <a:pt x="1134" y="1845"/>
                    </a:lnTo>
                    <a:lnTo>
                      <a:pt x="1171" y="1838"/>
                    </a:lnTo>
                    <a:lnTo>
                      <a:pt x="1191" y="1971"/>
                    </a:lnTo>
                    <a:lnTo>
                      <a:pt x="1145" y="2118"/>
                    </a:lnTo>
                    <a:lnTo>
                      <a:pt x="1167" y="2186"/>
                    </a:lnTo>
                    <a:lnTo>
                      <a:pt x="1153" y="2233"/>
                    </a:lnTo>
                    <a:lnTo>
                      <a:pt x="1111" y="2285"/>
                    </a:lnTo>
                    <a:lnTo>
                      <a:pt x="1075" y="2297"/>
                    </a:lnTo>
                    <a:lnTo>
                      <a:pt x="1030" y="2301"/>
                    </a:lnTo>
                    <a:lnTo>
                      <a:pt x="1000" y="2281"/>
                    </a:lnTo>
                    <a:lnTo>
                      <a:pt x="985" y="2249"/>
                    </a:lnTo>
                    <a:lnTo>
                      <a:pt x="1018" y="2126"/>
                    </a:lnTo>
                    <a:lnTo>
                      <a:pt x="981" y="2002"/>
                    </a:lnTo>
                    <a:lnTo>
                      <a:pt x="990" y="1931"/>
                    </a:lnTo>
                    <a:lnTo>
                      <a:pt x="957" y="1752"/>
                    </a:lnTo>
                    <a:lnTo>
                      <a:pt x="954" y="1705"/>
                    </a:lnTo>
                    <a:lnTo>
                      <a:pt x="904" y="1660"/>
                    </a:lnTo>
                    <a:lnTo>
                      <a:pt x="843" y="1471"/>
                    </a:lnTo>
                    <a:lnTo>
                      <a:pt x="763" y="1453"/>
                    </a:lnTo>
                    <a:lnTo>
                      <a:pt x="722" y="1471"/>
                    </a:lnTo>
                    <a:lnTo>
                      <a:pt x="690" y="1531"/>
                    </a:lnTo>
                    <a:lnTo>
                      <a:pt x="664" y="1582"/>
                    </a:lnTo>
                    <a:lnTo>
                      <a:pt x="686" y="1596"/>
                    </a:lnTo>
                    <a:lnTo>
                      <a:pt x="736" y="1583"/>
                    </a:lnTo>
                    <a:lnTo>
                      <a:pt x="767" y="1609"/>
                    </a:lnTo>
                    <a:lnTo>
                      <a:pt x="772" y="1722"/>
                    </a:lnTo>
                    <a:lnTo>
                      <a:pt x="870" y="1752"/>
                    </a:lnTo>
                    <a:lnTo>
                      <a:pt x="895" y="1788"/>
                    </a:lnTo>
                    <a:lnTo>
                      <a:pt x="877" y="1850"/>
                    </a:lnTo>
                    <a:lnTo>
                      <a:pt x="786" y="1927"/>
                    </a:lnTo>
                    <a:lnTo>
                      <a:pt x="845" y="1949"/>
                    </a:lnTo>
                    <a:lnTo>
                      <a:pt x="886" y="2014"/>
                    </a:lnTo>
                    <a:lnTo>
                      <a:pt x="877" y="2136"/>
                    </a:lnTo>
                    <a:lnTo>
                      <a:pt x="852" y="2181"/>
                    </a:lnTo>
                    <a:lnTo>
                      <a:pt x="770" y="2226"/>
                    </a:lnTo>
                    <a:lnTo>
                      <a:pt x="642" y="2183"/>
                    </a:lnTo>
                    <a:lnTo>
                      <a:pt x="651" y="1992"/>
                    </a:lnTo>
                    <a:lnTo>
                      <a:pt x="549" y="2010"/>
                    </a:lnTo>
                    <a:lnTo>
                      <a:pt x="490" y="2007"/>
                    </a:lnTo>
                    <a:lnTo>
                      <a:pt x="490" y="2116"/>
                    </a:lnTo>
                    <a:lnTo>
                      <a:pt x="431" y="2189"/>
                    </a:lnTo>
                    <a:lnTo>
                      <a:pt x="346" y="2156"/>
                    </a:lnTo>
                    <a:lnTo>
                      <a:pt x="321" y="2078"/>
                    </a:lnTo>
                    <a:lnTo>
                      <a:pt x="251" y="2102"/>
                    </a:lnTo>
                    <a:lnTo>
                      <a:pt x="210" y="2120"/>
                    </a:lnTo>
                    <a:lnTo>
                      <a:pt x="210" y="2153"/>
                    </a:lnTo>
                    <a:lnTo>
                      <a:pt x="282" y="2191"/>
                    </a:lnTo>
                    <a:lnTo>
                      <a:pt x="314" y="2289"/>
                    </a:lnTo>
                    <a:lnTo>
                      <a:pt x="296" y="2395"/>
                    </a:lnTo>
                    <a:lnTo>
                      <a:pt x="219" y="2448"/>
                    </a:lnTo>
                    <a:lnTo>
                      <a:pt x="152" y="2468"/>
                    </a:lnTo>
                    <a:lnTo>
                      <a:pt x="69" y="2458"/>
                    </a:lnTo>
                    <a:lnTo>
                      <a:pt x="32" y="2422"/>
                    </a:lnTo>
                    <a:lnTo>
                      <a:pt x="0" y="2345"/>
                    </a:lnTo>
                    <a:lnTo>
                      <a:pt x="0" y="2285"/>
                    </a:lnTo>
                    <a:lnTo>
                      <a:pt x="7" y="2233"/>
                    </a:lnTo>
                    <a:lnTo>
                      <a:pt x="36" y="2191"/>
                    </a:lnTo>
                    <a:lnTo>
                      <a:pt x="76" y="2166"/>
                    </a:lnTo>
                    <a:lnTo>
                      <a:pt x="139" y="2140"/>
                    </a:lnTo>
                    <a:lnTo>
                      <a:pt x="134" y="2120"/>
                    </a:lnTo>
                    <a:lnTo>
                      <a:pt x="76" y="2088"/>
                    </a:lnTo>
                    <a:lnTo>
                      <a:pt x="67" y="2058"/>
                    </a:lnTo>
                    <a:lnTo>
                      <a:pt x="78" y="1992"/>
                    </a:lnTo>
                    <a:lnTo>
                      <a:pt x="125" y="1913"/>
                    </a:lnTo>
                    <a:lnTo>
                      <a:pt x="403" y="1760"/>
                    </a:lnTo>
                    <a:lnTo>
                      <a:pt x="460" y="1730"/>
                    </a:lnTo>
                    <a:lnTo>
                      <a:pt x="453" y="1576"/>
                    </a:lnTo>
                    <a:lnTo>
                      <a:pt x="467" y="1455"/>
                    </a:lnTo>
                    <a:lnTo>
                      <a:pt x="442" y="1455"/>
                    </a:lnTo>
                    <a:lnTo>
                      <a:pt x="496" y="1186"/>
                    </a:lnTo>
                    <a:lnTo>
                      <a:pt x="455" y="1053"/>
                    </a:lnTo>
                    <a:lnTo>
                      <a:pt x="405" y="916"/>
                    </a:lnTo>
                    <a:lnTo>
                      <a:pt x="348" y="929"/>
                    </a:lnTo>
                    <a:lnTo>
                      <a:pt x="292" y="1061"/>
                    </a:lnTo>
                    <a:lnTo>
                      <a:pt x="276" y="1164"/>
                    </a:lnTo>
                    <a:lnTo>
                      <a:pt x="233" y="1325"/>
                    </a:lnTo>
                    <a:lnTo>
                      <a:pt x="271" y="1407"/>
                    </a:lnTo>
                    <a:lnTo>
                      <a:pt x="253" y="1420"/>
                    </a:lnTo>
                    <a:lnTo>
                      <a:pt x="365" y="1465"/>
                    </a:lnTo>
                    <a:lnTo>
                      <a:pt x="350" y="1499"/>
                    </a:lnTo>
                    <a:lnTo>
                      <a:pt x="189" y="1467"/>
                    </a:lnTo>
                    <a:lnTo>
                      <a:pt x="162" y="1493"/>
                    </a:lnTo>
                    <a:lnTo>
                      <a:pt x="98" y="1479"/>
                    </a:lnTo>
                    <a:lnTo>
                      <a:pt x="60" y="1413"/>
                    </a:lnTo>
                    <a:lnTo>
                      <a:pt x="69" y="1362"/>
                    </a:lnTo>
                    <a:lnTo>
                      <a:pt x="107" y="1330"/>
                    </a:lnTo>
                    <a:lnTo>
                      <a:pt x="144" y="1314"/>
                    </a:lnTo>
                    <a:lnTo>
                      <a:pt x="150" y="1118"/>
                    </a:lnTo>
                    <a:lnTo>
                      <a:pt x="193" y="1029"/>
                    </a:lnTo>
                    <a:lnTo>
                      <a:pt x="219" y="904"/>
                    </a:lnTo>
                    <a:lnTo>
                      <a:pt x="210" y="846"/>
                    </a:lnTo>
                    <a:lnTo>
                      <a:pt x="269" y="677"/>
                    </a:lnTo>
                    <a:lnTo>
                      <a:pt x="305" y="619"/>
                    </a:lnTo>
                    <a:lnTo>
                      <a:pt x="358" y="584"/>
                    </a:lnTo>
                    <a:lnTo>
                      <a:pt x="383" y="536"/>
                    </a:lnTo>
                    <a:lnTo>
                      <a:pt x="319" y="464"/>
                    </a:lnTo>
                    <a:lnTo>
                      <a:pt x="301" y="362"/>
                    </a:lnTo>
                    <a:lnTo>
                      <a:pt x="296" y="295"/>
                    </a:lnTo>
                    <a:lnTo>
                      <a:pt x="251" y="234"/>
                    </a:lnTo>
                    <a:lnTo>
                      <a:pt x="251" y="23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687" name="Freeform 7"/>
              <p:cNvSpPr/>
              <p:nvPr/>
            </p:nvSpPr>
            <p:spPr bwMode="auto">
              <a:xfrm>
                <a:off x="4257" y="3232"/>
                <a:ext cx="90" cy="184"/>
              </a:xfrm>
              <a:custGeom>
                <a:avLst/>
                <a:gdLst>
                  <a:gd name="T0" fmla="*/ 0 w 271"/>
                  <a:gd name="T1" fmla="*/ 42 h 554"/>
                  <a:gd name="T2" fmla="*/ 72 w 271"/>
                  <a:gd name="T3" fmla="*/ 254 h 554"/>
                  <a:gd name="T4" fmla="*/ 107 w 271"/>
                  <a:gd name="T5" fmla="*/ 355 h 554"/>
                  <a:gd name="T6" fmla="*/ 116 w 271"/>
                  <a:gd name="T7" fmla="*/ 413 h 554"/>
                  <a:gd name="T8" fmla="*/ 118 w 271"/>
                  <a:gd name="T9" fmla="*/ 469 h 554"/>
                  <a:gd name="T10" fmla="*/ 148 w 271"/>
                  <a:gd name="T11" fmla="*/ 552 h 554"/>
                  <a:gd name="T12" fmla="*/ 191 w 271"/>
                  <a:gd name="T13" fmla="*/ 554 h 554"/>
                  <a:gd name="T14" fmla="*/ 223 w 271"/>
                  <a:gd name="T15" fmla="*/ 544 h 554"/>
                  <a:gd name="T16" fmla="*/ 253 w 271"/>
                  <a:gd name="T17" fmla="*/ 516 h 554"/>
                  <a:gd name="T18" fmla="*/ 271 w 271"/>
                  <a:gd name="T19" fmla="*/ 465 h 554"/>
                  <a:gd name="T20" fmla="*/ 202 w 271"/>
                  <a:gd name="T21" fmla="*/ 377 h 554"/>
                  <a:gd name="T22" fmla="*/ 168 w 271"/>
                  <a:gd name="T23" fmla="*/ 98 h 554"/>
                  <a:gd name="T24" fmla="*/ 79 w 271"/>
                  <a:gd name="T25" fmla="*/ 0 h 554"/>
                  <a:gd name="T26" fmla="*/ 0 w 271"/>
                  <a:gd name="T27" fmla="*/ 42 h 554"/>
                  <a:gd name="T28" fmla="*/ 0 w 271"/>
                  <a:gd name="T29" fmla="*/ 42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1" h="554">
                    <a:moveTo>
                      <a:pt x="0" y="42"/>
                    </a:moveTo>
                    <a:lnTo>
                      <a:pt x="72" y="254"/>
                    </a:lnTo>
                    <a:lnTo>
                      <a:pt x="107" y="355"/>
                    </a:lnTo>
                    <a:lnTo>
                      <a:pt x="116" y="413"/>
                    </a:lnTo>
                    <a:lnTo>
                      <a:pt x="118" y="469"/>
                    </a:lnTo>
                    <a:lnTo>
                      <a:pt x="148" y="552"/>
                    </a:lnTo>
                    <a:lnTo>
                      <a:pt x="191" y="554"/>
                    </a:lnTo>
                    <a:lnTo>
                      <a:pt x="223" y="544"/>
                    </a:lnTo>
                    <a:lnTo>
                      <a:pt x="253" y="516"/>
                    </a:lnTo>
                    <a:lnTo>
                      <a:pt x="271" y="465"/>
                    </a:lnTo>
                    <a:lnTo>
                      <a:pt x="202" y="377"/>
                    </a:lnTo>
                    <a:lnTo>
                      <a:pt x="168" y="98"/>
                    </a:lnTo>
                    <a:lnTo>
                      <a:pt x="79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688" name="Freeform 8"/>
              <p:cNvSpPr/>
              <p:nvPr/>
            </p:nvSpPr>
            <p:spPr bwMode="auto">
              <a:xfrm>
                <a:off x="3999" y="3462"/>
                <a:ext cx="21" cy="179"/>
              </a:xfrm>
              <a:custGeom>
                <a:avLst/>
                <a:gdLst>
                  <a:gd name="T0" fmla="*/ 0 w 62"/>
                  <a:gd name="T1" fmla="*/ 15 h 537"/>
                  <a:gd name="T2" fmla="*/ 0 w 62"/>
                  <a:gd name="T3" fmla="*/ 537 h 537"/>
                  <a:gd name="T4" fmla="*/ 62 w 62"/>
                  <a:gd name="T5" fmla="*/ 509 h 537"/>
                  <a:gd name="T6" fmla="*/ 57 w 62"/>
                  <a:gd name="T7" fmla="*/ 0 h 537"/>
                  <a:gd name="T8" fmla="*/ 0 w 62"/>
                  <a:gd name="T9" fmla="*/ 15 h 537"/>
                  <a:gd name="T10" fmla="*/ 0 w 62"/>
                  <a:gd name="T11" fmla="*/ 15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537">
                    <a:moveTo>
                      <a:pt x="0" y="15"/>
                    </a:moveTo>
                    <a:lnTo>
                      <a:pt x="0" y="537"/>
                    </a:lnTo>
                    <a:lnTo>
                      <a:pt x="62" y="509"/>
                    </a:lnTo>
                    <a:lnTo>
                      <a:pt x="57" y="0"/>
                    </a:lnTo>
                    <a:lnTo>
                      <a:pt x="0" y="15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689" name="Freeform 9"/>
              <p:cNvSpPr/>
              <p:nvPr/>
            </p:nvSpPr>
            <p:spPr bwMode="auto">
              <a:xfrm>
                <a:off x="4036" y="3198"/>
                <a:ext cx="57" cy="98"/>
              </a:xfrm>
              <a:custGeom>
                <a:avLst/>
                <a:gdLst>
                  <a:gd name="T0" fmla="*/ 87 w 170"/>
                  <a:gd name="T1" fmla="*/ 0 h 294"/>
                  <a:gd name="T2" fmla="*/ 31 w 170"/>
                  <a:gd name="T3" fmla="*/ 60 h 294"/>
                  <a:gd name="T4" fmla="*/ 17 w 170"/>
                  <a:gd name="T5" fmla="*/ 107 h 294"/>
                  <a:gd name="T6" fmla="*/ 6 w 170"/>
                  <a:gd name="T7" fmla="*/ 158 h 294"/>
                  <a:gd name="T8" fmla="*/ 0 w 170"/>
                  <a:gd name="T9" fmla="*/ 237 h 294"/>
                  <a:gd name="T10" fmla="*/ 10 w 170"/>
                  <a:gd name="T11" fmla="*/ 259 h 294"/>
                  <a:gd name="T12" fmla="*/ 27 w 170"/>
                  <a:gd name="T13" fmla="*/ 277 h 294"/>
                  <a:gd name="T14" fmla="*/ 36 w 170"/>
                  <a:gd name="T15" fmla="*/ 284 h 294"/>
                  <a:gd name="T16" fmla="*/ 50 w 170"/>
                  <a:gd name="T17" fmla="*/ 294 h 294"/>
                  <a:gd name="T18" fmla="*/ 115 w 170"/>
                  <a:gd name="T19" fmla="*/ 289 h 294"/>
                  <a:gd name="T20" fmla="*/ 170 w 170"/>
                  <a:gd name="T21" fmla="*/ 267 h 294"/>
                  <a:gd name="T22" fmla="*/ 160 w 170"/>
                  <a:gd name="T23" fmla="*/ 204 h 294"/>
                  <a:gd name="T24" fmla="*/ 103 w 170"/>
                  <a:gd name="T25" fmla="*/ 129 h 294"/>
                  <a:gd name="T26" fmla="*/ 87 w 170"/>
                  <a:gd name="T27" fmla="*/ 0 h 294"/>
                  <a:gd name="T28" fmla="*/ 87 w 170"/>
                  <a:gd name="T29" fmla="*/ 0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0" h="294">
                    <a:moveTo>
                      <a:pt x="87" y="0"/>
                    </a:moveTo>
                    <a:lnTo>
                      <a:pt x="31" y="60"/>
                    </a:lnTo>
                    <a:lnTo>
                      <a:pt x="17" y="107"/>
                    </a:lnTo>
                    <a:lnTo>
                      <a:pt x="6" y="158"/>
                    </a:lnTo>
                    <a:lnTo>
                      <a:pt x="0" y="237"/>
                    </a:lnTo>
                    <a:lnTo>
                      <a:pt x="10" y="259"/>
                    </a:lnTo>
                    <a:lnTo>
                      <a:pt x="27" y="277"/>
                    </a:lnTo>
                    <a:lnTo>
                      <a:pt x="36" y="284"/>
                    </a:lnTo>
                    <a:lnTo>
                      <a:pt x="50" y="294"/>
                    </a:lnTo>
                    <a:lnTo>
                      <a:pt x="115" y="289"/>
                    </a:lnTo>
                    <a:lnTo>
                      <a:pt x="170" y="267"/>
                    </a:lnTo>
                    <a:lnTo>
                      <a:pt x="160" y="204"/>
                    </a:lnTo>
                    <a:lnTo>
                      <a:pt x="103" y="129"/>
                    </a:lnTo>
                    <a:lnTo>
                      <a:pt x="87" y="0"/>
                    </a:ln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FFE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690" name="Freeform 10"/>
              <p:cNvSpPr/>
              <p:nvPr/>
            </p:nvSpPr>
            <p:spPr bwMode="auto">
              <a:xfrm>
                <a:off x="4080" y="3145"/>
                <a:ext cx="98" cy="110"/>
              </a:xfrm>
              <a:custGeom>
                <a:avLst/>
                <a:gdLst>
                  <a:gd name="T0" fmla="*/ 12 w 294"/>
                  <a:gd name="T1" fmla="*/ 208 h 331"/>
                  <a:gd name="T2" fmla="*/ 30 w 294"/>
                  <a:gd name="T3" fmla="*/ 214 h 331"/>
                  <a:gd name="T4" fmla="*/ 66 w 294"/>
                  <a:gd name="T5" fmla="*/ 217 h 331"/>
                  <a:gd name="T6" fmla="*/ 84 w 294"/>
                  <a:gd name="T7" fmla="*/ 203 h 331"/>
                  <a:gd name="T8" fmla="*/ 97 w 294"/>
                  <a:gd name="T9" fmla="*/ 180 h 331"/>
                  <a:gd name="T10" fmla="*/ 109 w 294"/>
                  <a:gd name="T11" fmla="*/ 148 h 331"/>
                  <a:gd name="T12" fmla="*/ 47 w 294"/>
                  <a:gd name="T13" fmla="*/ 170 h 331"/>
                  <a:gd name="T14" fmla="*/ 0 w 294"/>
                  <a:gd name="T15" fmla="*/ 97 h 331"/>
                  <a:gd name="T16" fmla="*/ 14 w 294"/>
                  <a:gd name="T17" fmla="*/ 75 h 331"/>
                  <a:gd name="T18" fmla="*/ 109 w 294"/>
                  <a:gd name="T19" fmla="*/ 113 h 331"/>
                  <a:gd name="T20" fmla="*/ 158 w 294"/>
                  <a:gd name="T21" fmla="*/ 109 h 331"/>
                  <a:gd name="T22" fmla="*/ 186 w 294"/>
                  <a:gd name="T23" fmla="*/ 101 h 331"/>
                  <a:gd name="T24" fmla="*/ 210 w 294"/>
                  <a:gd name="T25" fmla="*/ 88 h 331"/>
                  <a:gd name="T26" fmla="*/ 223 w 294"/>
                  <a:gd name="T27" fmla="*/ 77 h 331"/>
                  <a:gd name="T28" fmla="*/ 233 w 294"/>
                  <a:gd name="T29" fmla="*/ 64 h 331"/>
                  <a:gd name="T30" fmla="*/ 258 w 294"/>
                  <a:gd name="T31" fmla="*/ 18 h 331"/>
                  <a:gd name="T32" fmla="*/ 263 w 294"/>
                  <a:gd name="T33" fmla="*/ 0 h 331"/>
                  <a:gd name="T34" fmla="*/ 294 w 294"/>
                  <a:gd name="T35" fmla="*/ 10 h 331"/>
                  <a:gd name="T36" fmla="*/ 259 w 294"/>
                  <a:gd name="T37" fmla="*/ 131 h 331"/>
                  <a:gd name="T38" fmla="*/ 214 w 294"/>
                  <a:gd name="T39" fmla="*/ 159 h 331"/>
                  <a:gd name="T40" fmla="*/ 150 w 294"/>
                  <a:gd name="T41" fmla="*/ 157 h 331"/>
                  <a:gd name="T42" fmla="*/ 156 w 294"/>
                  <a:gd name="T43" fmla="*/ 182 h 331"/>
                  <a:gd name="T44" fmla="*/ 167 w 294"/>
                  <a:gd name="T45" fmla="*/ 201 h 331"/>
                  <a:gd name="T46" fmla="*/ 176 w 294"/>
                  <a:gd name="T47" fmla="*/ 208 h 331"/>
                  <a:gd name="T48" fmla="*/ 187 w 294"/>
                  <a:gd name="T49" fmla="*/ 213 h 331"/>
                  <a:gd name="T50" fmla="*/ 214 w 294"/>
                  <a:gd name="T51" fmla="*/ 211 h 331"/>
                  <a:gd name="T52" fmla="*/ 238 w 294"/>
                  <a:gd name="T53" fmla="*/ 203 h 331"/>
                  <a:gd name="T54" fmla="*/ 256 w 294"/>
                  <a:gd name="T55" fmla="*/ 193 h 331"/>
                  <a:gd name="T56" fmla="*/ 263 w 294"/>
                  <a:gd name="T57" fmla="*/ 189 h 331"/>
                  <a:gd name="T58" fmla="*/ 253 w 294"/>
                  <a:gd name="T59" fmla="*/ 311 h 331"/>
                  <a:gd name="T60" fmla="*/ 156 w 294"/>
                  <a:gd name="T61" fmla="*/ 331 h 331"/>
                  <a:gd name="T62" fmla="*/ 107 w 294"/>
                  <a:gd name="T63" fmla="*/ 329 h 331"/>
                  <a:gd name="T64" fmla="*/ 64 w 294"/>
                  <a:gd name="T65" fmla="*/ 301 h 331"/>
                  <a:gd name="T66" fmla="*/ 12 w 294"/>
                  <a:gd name="T67" fmla="*/ 208 h 331"/>
                  <a:gd name="T68" fmla="*/ 12 w 294"/>
                  <a:gd name="T69" fmla="*/ 208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94" h="331">
                    <a:moveTo>
                      <a:pt x="12" y="208"/>
                    </a:moveTo>
                    <a:lnTo>
                      <a:pt x="30" y="214"/>
                    </a:lnTo>
                    <a:lnTo>
                      <a:pt x="66" y="217"/>
                    </a:lnTo>
                    <a:lnTo>
                      <a:pt x="84" y="203"/>
                    </a:lnTo>
                    <a:lnTo>
                      <a:pt x="97" y="180"/>
                    </a:lnTo>
                    <a:lnTo>
                      <a:pt x="109" y="148"/>
                    </a:lnTo>
                    <a:lnTo>
                      <a:pt x="47" y="170"/>
                    </a:lnTo>
                    <a:lnTo>
                      <a:pt x="0" y="97"/>
                    </a:lnTo>
                    <a:lnTo>
                      <a:pt x="14" y="75"/>
                    </a:lnTo>
                    <a:lnTo>
                      <a:pt x="109" y="113"/>
                    </a:lnTo>
                    <a:lnTo>
                      <a:pt x="158" y="109"/>
                    </a:lnTo>
                    <a:lnTo>
                      <a:pt x="186" y="101"/>
                    </a:lnTo>
                    <a:lnTo>
                      <a:pt x="210" y="88"/>
                    </a:lnTo>
                    <a:lnTo>
                      <a:pt x="223" y="77"/>
                    </a:lnTo>
                    <a:lnTo>
                      <a:pt x="233" y="64"/>
                    </a:lnTo>
                    <a:lnTo>
                      <a:pt x="258" y="18"/>
                    </a:lnTo>
                    <a:lnTo>
                      <a:pt x="263" y="0"/>
                    </a:lnTo>
                    <a:lnTo>
                      <a:pt x="294" y="10"/>
                    </a:lnTo>
                    <a:lnTo>
                      <a:pt x="259" y="131"/>
                    </a:lnTo>
                    <a:lnTo>
                      <a:pt x="214" y="159"/>
                    </a:lnTo>
                    <a:lnTo>
                      <a:pt x="150" y="157"/>
                    </a:lnTo>
                    <a:lnTo>
                      <a:pt x="156" y="182"/>
                    </a:lnTo>
                    <a:lnTo>
                      <a:pt x="167" y="201"/>
                    </a:lnTo>
                    <a:lnTo>
                      <a:pt x="176" y="208"/>
                    </a:lnTo>
                    <a:lnTo>
                      <a:pt x="187" y="213"/>
                    </a:lnTo>
                    <a:lnTo>
                      <a:pt x="214" y="211"/>
                    </a:lnTo>
                    <a:lnTo>
                      <a:pt x="238" y="203"/>
                    </a:lnTo>
                    <a:lnTo>
                      <a:pt x="256" y="193"/>
                    </a:lnTo>
                    <a:lnTo>
                      <a:pt x="263" y="189"/>
                    </a:lnTo>
                    <a:lnTo>
                      <a:pt x="253" y="311"/>
                    </a:lnTo>
                    <a:lnTo>
                      <a:pt x="156" y="331"/>
                    </a:lnTo>
                    <a:lnTo>
                      <a:pt x="107" y="329"/>
                    </a:lnTo>
                    <a:lnTo>
                      <a:pt x="64" y="301"/>
                    </a:lnTo>
                    <a:lnTo>
                      <a:pt x="12" y="208"/>
                    </a:lnTo>
                    <a:lnTo>
                      <a:pt x="12" y="208"/>
                    </a:lnTo>
                    <a:close/>
                  </a:path>
                </a:pathLst>
              </a:custGeom>
              <a:solidFill>
                <a:srgbClr val="FFE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691" name="Freeform 11"/>
              <p:cNvSpPr/>
              <p:nvPr/>
            </p:nvSpPr>
            <p:spPr bwMode="auto">
              <a:xfrm>
                <a:off x="4187" y="3173"/>
                <a:ext cx="98" cy="109"/>
              </a:xfrm>
              <a:custGeom>
                <a:avLst/>
                <a:gdLst>
                  <a:gd name="T0" fmla="*/ 97 w 294"/>
                  <a:gd name="T1" fmla="*/ 16 h 328"/>
                  <a:gd name="T2" fmla="*/ 84 w 294"/>
                  <a:gd name="T3" fmla="*/ 74 h 328"/>
                  <a:gd name="T4" fmla="*/ 88 w 294"/>
                  <a:gd name="T5" fmla="*/ 95 h 328"/>
                  <a:gd name="T6" fmla="*/ 96 w 294"/>
                  <a:gd name="T7" fmla="*/ 114 h 328"/>
                  <a:gd name="T8" fmla="*/ 107 w 294"/>
                  <a:gd name="T9" fmla="*/ 131 h 328"/>
                  <a:gd name="T10" fmla="*/ 120 w 294"/>
                  <a:gd name="T11" fmla="*/ 145 h 328"/>
                  <a:gd name="T12" fmla="*/ 143 w 294"/>
                  <a:gd name="T13" fmla="*/ 165 h 328"/>
                  <a:gd name="T14" fmla="*/ 153 w 294"/>
                  <a:gd name="T15" fmla="*/ 173 h 328"/>
                  <a:gd name="T16" fmla="*/ 149 w 294"/>
                  <a:gd name="T17" fmla="*/ 198 h 328"/>
                  <a:gd name="T18" fmla="*/ 86 w 294"/>
                  <a:gd name="T19" fmla="*/ 162 h 328"/>
                  <a:gd name="T20" fmla="*/ 53 w 294"/>
                  <a:gd name="T21" fmla="*/ 76 h 328"/>
                  <a:gd name="T22" fmla="*/ 22 w 294"/>
                  <a:gd name="T23" fmla="*/ 87 h 328"/>
                  <a:gd name="T24" fmla="*/ 0 w 294"/>
                  <a:gd name="T25" fmla="*/ 194 h 328"/>
                  <a:gd name="T26" fmla="*/ 22 w 294"/>
                  <a:gd name="T27" fmla="*/ 281 h 328"/>
                  <a:gd name="T28" fmla="*/ 80 w 294"/>
                  <a:gd name="T29" fmla="*/ 320 h 328"/>
                  <a:gd name="T30" fmla="*/ 141 w 294"/>
                  <a:gd name="T31" fmla="*/ 328 h 328"/>
                  <a:gd name="T32" fmla="*/ 168 w 294"/>
                  <a:gd name="T33" fmla="*/ 326 h 328"/>
                  <a:gd name="T34" fmla="*/ 166 w 294"/>
                  <a:gd name="T35" fmla="*/ 244 h 328"/>
                  <a:gd name="T36" fmla="*/ 244 w 294"/>
                  <a:gd name="T37" fmla="*/ 207 h 328"/>
                  <a:gd name="T38" fmla="*/ 294 w 294"/>
                  <a:gd name="T39" fmla="*/ 149 h 328"/>
                  <a:gd name="T40" fmla="*/ 226 w 294"/>
                  <a:gd name="T41" fmla="*/ 89 h 328"/>
                  <a:gd name="T42" fmla="*/ 221 w 294"/>
                  <a:gd name="T43" fmla="*/ 79 h 328"/>
                  <a:gd name="T44" fmla="*/ 207 w 294"/>
                  <a:gd name="T45" fmla="*/ 58 h 328"/>
                  <a:gd name="T46" fmla="*/ 197 w 294"/>
                  <a:gd name="T47" fmla="*/ 45 h 328"/>
                  <a:gd name="T48" fmla="*/ 185 w 294"/>
                  <a:gd name="T49" fmla="*/ 32 h 328"/>
                  <a:gd name="T50" fmla="*/ 172 w 294"/>
                  <a:gd name="T51" fmla="*/ 19 h 328"/>
                  <a:gd name="T52" fmla="*/ 156 w 294"/>
                  <a:gd name="T53" fmla="*/ 9 h 328"/>
                  <a:gd name="T54" fmla="*/ 142 w 294"/>
                  <a:gd name="T55" fmla="*/ 3 h 328"/>
                  <a:gd name="T56" fmla="*/ 128 w 294"/>
                  <a:gd name="T57" fmla="*/ 0 h 328"/>
                  <a:gd name="T58" fmla="*/ 111 w 294"/>
                  <a:gd name="T59" fmla="*/ 4 h 328"/>
                  <a:gd name="T60" fmla="*/ 97 w 294"/>
                  <a:gd name="T61" fmla="*/ 16 h 328"/>
                  <a:gd name="T62" fmla="*/ 97 w 294"/>
                  <a:gd name="T63" fmla="*/ 16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94" h="328">
                    <a:moveTo>
                      <a:pt x="97" y="16"/>
                    </a:moveTo>
                    <a:lnTo>
                      <a:pt x="84" y="74"/>
                    </a:lnTo>
                    <a:lnTo>
                      <a:pt x="88" y="95"/>
                    </a:lnTo>
                    <a:lnTo>
                      <a:pt x="96" y="114"/>
                    </a:lnTo>
                    <a:lnTo>
                      <a:pt x="107" y="131"/>
                    </a:lnTo>
                    <a:lnTo>
                      <a:pt x="120" y="145"/>
                    </a:lnTo>
                    <a:lnTo>
                      <a:pt x="143" y="165"/>
                    </a:lnTo>
                    <a:lnTo>
                      <a:pt x="153" y="173"/>
                    </a:lnTo>
                    <a:lnTo>
                      <a:pt x="149" y="198"/>
                    </a:lnTo>
                    <a:lnTo>
                      <a:pt x="86" y="162"/>
                    </a:lnTo>
                    <a:lnTo>
                      <a:pt x="53" y="76"/>
                    </a:lnTo>
                    <a:lnTo>
                      <a:pt x="22" y="87"/>
                    </a:lnTo>
                    <a:lnTo>
                      <a:pt x="0" y="194"/>
                    </a:lnTo>
                    <a:lnTo>
                      <a:pt x="22" y="281"/>
                    </a:lnTo>
                    <a:lnTo>
                      <a:pt x="80" y="320"/>
                    </a:lnTo>
                    <a:lnTo>
                      <a:pt x="141" y="328"/>
                    </a:lnTo>
                    <a:lnTo>
                      <a:pt x="168" y="326"/>
                    </a:lnTo>
                    <a:lnTo>
                      <a:pt x="166" y="244"/>
                    </a:lnTo>
                    <a:lnTo>
                      <a:pt x="244" y="207"/>
                    </a:lnTo>
                    <a:lnTo>
                      <a:pt x="294" y="149"/>
                    </a:lnTo>
                    <a:lnTo>
                      <a:pt x="226" y="89"/>
                    </a:lnTo>
                    <a:lnTo>
                      <a:pt x="221" y="79"/>
                    </a:lnTo>
                    <a:lnTo>
                      <a:pt x="207" y="58"/>
                    </a:lnTo>
                    <a:lnTo>
                      <a:pt x="197" y="45"/>
                    </a:lnTo>
                    <a:lnTo>
                      <a:pt x="185" y="32"/>
                    </a:lnTo>
                    <a:lnTo>
                      <a:pt x="172" y="19"/>
                    </a:lnTo>
                    <a:lnTo>
                      <a:pt x="156" y="9"/>
                    </a:lnTo>
                    <a:lnTo>
                      <a:pt x="142" y="3"/>
                    </a:lnTo>
                    <a:lnTo>
                      <a:pt x="128" y="0"/>
                    </a:lnTo>
                    <a:lnTo>
                      <a:pt x="111" y="4"/>
                    </a:lnTo>
                    <a:lnTo>
                      <a:pt x="97" y="16"/>
                    </a:lnTo>
                    <a:lnTo>
                      <a:pt x="97" y="16"/>
                    </a:lnTo>
                    <a:close/>
                  </a:path>
                </a:pathLst>
              </a:custGeom>
              <a:solidFill>
                <a:srgbClr val="FFE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692" name="Freeform 12"/>
              <p:cNvSpPr/>
              <p:nvPr/>
            </p:nvSpPr>
            <p:spPr bwMode="auto">
              <a:xfrm>
                <a:off x="3988" y="3484"/>
                <a:ext cx="248" cy="192"/>
              </a:xfrm>
              <a:custGeom>
                <a:avLst/>
                <a:gdLst>
                  <a:gd name="T0" fmla="*/ 96 w 742"/>
                  <a:gd name="T1" fmla="*/ 0 h 577"/>
                  <a:gd name="T2" fmla="*/ 64 w 742"/>
                  <a:gd name="T3" fmla="*/ 14 h 577"/>
                  <a:gd name="T4" fmla="*/ 58 w 742"/>
                  <a:gd name="T5" fmla="*/ 515 h 577"/>
                  <a:gd name="T6" fmla="*/ 13 w 742"/>
                  <a:gd name="T7" fmla="*/ 492 h 577"/>
                  <a:gd name="T8" fmla="*/ 0 w 742"/>
                  <a:gd name="T9" fmla="*/ 518 h 577"/>
                  <a:gd name="T10" fmla="*/ 39 w 742"/>
                  <a:gd name="T11" fmla="*/ 569 h 577"/>
                  <a:gd name="T12" fmla="*/ 99 w 742"/>
                  <a:gd name="T13" fmla="*/ 577 h 577"/>
                  <a:gd name="T14" fmla="*/ 184 w 742"/>
                  <a:gd name="T15" fmla="*/ 531 h 577"/>
                  <a:gd name="T16" fmla="*/ 312 w 742"/>
                  <a:gd name="T17" fmla="*/ 453 h 577"/>
                  <a:gd name="T18" fmla="*/ 514 w 742"/>
                  <a:gd name="T19" fmla="*/ 454 h 577"/>
                  <a:gd name="T20" fmla="*/ 659 w 742"/>
                  <a:gd name="T21" fmla="*/ 375 h 577"/>
                  <a:gd name="T22" fmla="*/ 742 w 742"/>
                  <a:gd name="T23" fmla="*/ 304 h 577"/>
                  <a:gd name="T24" fmla="*/ 727 w 742"/>
                  <a:gd name="T25" fmla="*/ 299 h 577"/>
                  <a:gd name="T26" fmla="*/ 694 w 742"/>
                  <a:gd name="T27" fmla="*/ 289 h 577"/>
                  <a:gd name="T28" fmla="*/ 649 w 742"/>
                  <a:gd name="T29" fmla="*/ 282 h 577"/>
                  <a:gd name="T30" fmla="*/ 604 w 742"/>
                  <a:gd name="T31" fmla="*/ 283 h 577"/>
                  <a:gd name="T32" fmla="*/ 557 w 742"/>
                  <a:gd name="T33" fmla="*/ 292 h 577"/>
                  <a:gd name="T34" fmla="*/ 509 w 742"/>
                  <a:gd name="T35" fmla="*/ 303 h 577"/>
                  <a:gd name="T36" fmla="*/ 461 w 742"/>
                  <a:gd name="T37" fmla="*/ 308 h 577"/>
                  <a:gd name="T38" fmla="*/ 417 w 742"/>
                  <a:gd name="T39" fmla="*/ 306 h 577"/>
                  <a:gd name="T40" fmla="*/ 381 w 742"/>
                  <a:gd name="T41" fmla="*/ 296 h 577"/>
                  <a:gd name="T42" fmla="*/ 360 w 742"/>
                  <a:gd name="T43" fmla="*/ 285 h 577"/>
                  <a:gd name="T44" fmla="*/ 344 w 742"/>
                  <a:gd name="T45" fmla="*/ 272 h 577"/>
                  <a:gd name="T46" fmla="*/ 99 w 742"/>
                  <a:gd name="T47" fmla="*/ 414 h 577"/>
                  <a:gd name="T48" fmla="*/ 96 w 742"/>
                  <a:gd name="T49" fmla="*/ 0 h 577"/>
                  <a:gd name="T50" fmla="*/ 96 w 742"/>
                  <a:gd name="T51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42" h="577">
                    <a:moveTo>
                      <a:pt x="96" y="0"/>
                    </a:moveTo>
                    <a:lnTo>
                      <a:pt x="64" y="14"/>
                    </a:lnTo>
                    <a:lnTo>
                      <a:pt x="58" y="515"/>
                    </a:lnTo>
                    <a:lnTo>
                      <a:pt x="13" y="492"/>
                    </a:lnTo>
                    <a:lnTo>
                      <a:pt x="0" y="518"/>
                    </a:lnTo>
                    <a:lnTo>
                      <a:pt x="39" y="569"/>
                    </a:lnTo>
                    <a:lnTo>
                      <a:pt x="99" y="577"/>
                    </a:lnTo>
                    <a:lnTo>
                      <a:pt x="184" y="531"/>
                    </a:lnTo>
                    <a:lnTo>
                      <a:pt x="312" y="453"/>
                    </a:lnTo>
                    <a:lnTo>
                      <a:pt x="514" y="454"/>
                    </a:lnTo>
                    <a:lnTo>
                      <a:pt x="659" y="375"/>
                    </a:lnTo>
                    <a:lnTo>
                      <a:pt x="742" y="304"/>
                    </a:lnTo>
                    <a:lnTo>
                      <a:pt x="727" y="299"/>
                    </a:lnTo>
                    <a:lnTo>
                      <a:pt x="694" y="289"/>
                    </a:lnTo>
                    <a:lnTo>
                      <a:pt x="649" y="282"/>
                    </a:lnTo>
                    <a:lnTo>
                      <a:pt x="604" y="283"/>
                    </a:lnTo>
                    <a:lnTo>
                      <a:pt x="557" y="292"/>
                    </a:lnTo>
                    <a:lnTo>
                      <a:pt x="509" y="303"/>
                    </a:lnTo>
                    <a:lnTo>
                      <a:pt x="461" y="308"/>
                    </a:lnTo>
                    <a:lnTo>
                      <a:pt x="417" y="306"/>
                    </a:lnTo>
                    <a:lnTo>
                      <a:pt x="381" y="296"/>
                    </a:lnTo>
                    <a:lnTo>
                      <a:pt x="360" y="285"/>
                    </a:lnTo>
                    <a:lnTo>
                      <a:pt x="344" y="272"/>
                    </a:lnTo>
                    <a:lnTo>
                      <a:pt x="99" y="414"/>
                    </a:lnTo>
                    <a:lnTo>
                      <a:pt x="96" y="0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rgbClr val="F2CC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693" name="Freeform 13"/>
              <p:cNvSpPr/>
              <p:nvPr/>
            </p:nvSpPr>
            <p:spPr bwMode="auto">
              <a:xfrm>
                <a:off x="4200" y="3638"/>
                <a:ext cx="41" cy="86"/>
              </a:xfrm>
              <a:custGeom>
                <a:avLst/>
                <a:gdLst>
                  <a:gd name="T0" fmla="*/ 6 w 124"/>
                  <a:gd name="T1" fmla="*/ 220 h 257"/>
                  <a:gd name="T2" fmla="*/ 1 w 124"/>
                  <a:gd name="T3" fmla="*/ 164 h 257"/>
                  <a:gd name="T4" fmla="*/ 0 w 124"/>
                  <a:gd name="T5" fmla="*/ 113 h 257"/>
                  <a:gd name="T6" fmla="*/ 6 w 124"/>
                  <a:gd name="T7" fmla="*/ 65 h 257"/>
                  <a:gd name="T8" fmla="*/ 13 w 124"/>
                  <a:gd name="T9" fmla="*/ 44 h 257"/>
                  <a:gd name="T10" fmla="*/ 23 w 124"/>
                  <a:gd name="T11" fmla="*/ 28 h 257"/>
                  <a:gd name="T12" fmla="*/ 33 w 124"/>
                  <a:gd name="T13" fmla="*/ 13 h 257"/>
                  <a:gd name="T14" fmla="*/ 45 w 124"/>
                  <a:gd name="T15" fmla="*/ 4 h 257"/>
                  <a:gd name="T16" fmla="*/ 57 w 124"/>
                  <a:gd name="T17" fmla="*/ 0 h 257"/>
                  <a:gd name="T18" fmla="*/ 70 w 124"/>
                  <a:gd name="T19" fmla="*/ 1 h 257"/>
                  <a:gd name="T20" fmla="*/ 84 w 124"/>
                  <a:gd name="T21" fmla="*/ 8 h 257"/>
                  <a:gd name="T22" fmla="*/ 96 w 124"/>
                  <a:gd name="T23" fmla="*/ 22 h 257"/>
                  <a:gd name="T24" fmla="*/ 115 w 124"/>
                  <a:gd name="T25" fmla="*/ 64 h 257"/>
                  <a:gd name="T26" fmla="*/ 124 w 124"/>
                  <a:gd name="T27" fmla="*/ 113 h 257"/>
                  <a:gd name="T28" fmla="*/ 123 w 124"/>
                  <a:gd name="T29" fmla="*/ 162 h 257"/>
                  <a:gd name="T30" fmla="*/ 118 w 124"/>
                  <a:gd name="T31" fmla="*/ 183 h 257"/>
                  <a:gd name="T32" fmla="*/ 110 w 124"/>
                  <a:gd name="T33" fmla="*/ 200 h 257"/>
                  <a:gd name="T34" fmla="*/ 105 w 124"/>
                  <a:gd name="T35" fmla="*/ 209 h 257"/>
                  <a:gd name="T36" fmla="*/ 100 w 124"/>
                  <a:gd name="T37" fmla="*/ 214 h 257"/>
                  <a:gd name="T38" fmla="*/ 88 w 124"/>
                  <a:gd name="T39" fmla="*/ 227 h 257"/>
                  <a:gd name="T40" fmla="*/ 78 w 124"/>
                  <a:gd name="T41" fmla="*/ 237 h 257"/>
                  <a:gd name="T42" fmla="*/ 68 w 124"/>
                  <a:gd name="T43" fmla="*/ 244 h 257"/>
                  <a:gd name="T44" fmla="*/ 53 w 124"/>
                  <a:gd name="T45" fmla="*/ 253 h 257"/>
                  <a:gd name="T46" fmla="*/ 47 w 124"/>
                  <a:gd name="T47" fmla="*/ 257 h 257"/>
                  <a:gd name="T48" fmla="*/ 6 w 124"/>
                  <a:gd name="T49" fmla="*/ 220 h 257"/>
                  <a:gd name="T50" fmla="*/ 6 w 124"/>
                  <a:gd name="T51" fmla="*/ 22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4" h="257">
                    <a:moveTo>
                      <a:pt x="6" y="220"/>
                    </a:moveTo>
                    <a:lnTo>
                      <a:pt x="1" y="164"/>
                    </a:lnTo>
                    <a:lnTo>
                      <a:pt x="0" y="113"/>
                    </a:lnTo>
                    <a:lnTo>
                      <a:pt x="6" y="65"/>
                    </a:lnTo>
                    <a:lnTo>
                      <a:pt x="13" y="44"/>
                    </a:lnTo>
                    <a:lnTo>
                      <a:pt x="23" y="28"/>
                    </a:lnTo>
                    <a:lnTo>
                      <a:pt x="33" y="13"/>
                    </a:lnTo>
                    <a:lnTo>
                      <a:pt x="45" y="4"/>
                    </a:lnTo>
                    <a:lnTo>
                      <a:pt x="57" y="0"/>
                    </a:lnTo>
                    <a:lnTo>
                      <a:pt x="70" y="1"/>
                    </a:lnTo>
                    <a:lnTo>
                      <a:pt x="84" y="8"/>
                    </a:lnTo>
                    <a:lnTo>
                      <a:pt x="96" y="22"/>
                    </a:lnTo>
                    <a:lnTo>
                      <a:pt x="115" y="64"/>
                    </a:lnTo>
                    <a:lnTo>
                      <a:pt x="124" y="113"/>
                    </a:lnTo>
                    <a:lnTo>
                      <a:pt x="123" y="162"/>
                    </a:lnTo>
                    <a:lnTo>
                      <a:pt x="118" y="183"/>
                    </a:lnTo>
                    <a:lnTo>
                      <a:pt x="110" y="200"/>
                    </a:lnTo>
                    <a:lnTo>
                      <a:pt x="105" y="209"/>
                    </a:lnTo>
                    <a:lnTo>
                      <a:pt x="100" y="214"/>
                    </a:lnTo>
                    <a:lnTo>
                      <a:pt x="88" y="227"/>
                    </a:lnTo>
                    <a:lnTo>
                      <a:pt x="78" y="237"/>
                    </a:lnTo>
                    <a:lnTo>
                      <a:pt x="68" y="244"/>
                    </a:lnTo>
                    <a:lnTo>
                      <a:pt x="53" y="253"/>
                    </a:lnTo>
                    <a:lnTo>
                      <a:pt x="47" y="257"/>
                    </a:lnTo>
                    <a:lnTo>
                      <a:pt x="6" y="220"/>
                    </a:lnTo>
                    <a:lnTo>
                      <a:pt x="6" y="220"/>
                    </a:lnTo>
                    <a:close/>
                  </a:path>
                </a:pathLst>
              </a:custGeom>
              <a:solidFill>
                <a:srgbClr val="D99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694" name="Freeform 14"/>
              <p:cNvSpPr/>
              <p:nvPr/>
            </p:nvSpPr>
            <p:spPr bwMode="auto">
              <a:xfrm>
                <a:off x="4071" y="3655"/>
                <a:ext cx="33" cy="38"/>
              </a:xfrm>
              <a:custGeom>
                <a:avLst/>
                <a:gdLst>
                  <a:gd name="T0" fmla="*/ 0 w 101"/>
                  <a:gd name="T1" fmla="*/ 60 h 114"/>
                  <a:gd name="T2" fmla="*/ 18 w 101"/>
                  <a:gd name="T3" fmla="*/ 87 h 114"/>
                  <a:gd name="T4" fmla="*/ 47 w 101"/>
                  <a:gd name="T5" fmla="*/ 114 h 114"/>
                  <a:gd name="T6" fmla="*/ 86 w 101"/>
                  <a:gd name="T7" fmla="*/ 103 h 114"/>
                  <a:gd name="T8" fmla="*/ 101 w 101"/>
                  <a:gd name="T9" fmla="*/ 23 h 114"/>
                  <a:gd name="T10" fmla="*/ 91 w 101"/>
                  <a:gd name="T11" fmla="*/ 0 h 114"/>
                  <a:gd name="T12" fmla="*/ 0 w 101"/>
                  <a:gd name="T13" fmla="*/ 60 h 114"/>
                  <a:gd name="T14" fmla="*/ 0 w 101"/>
                  <a:gd name="T15" fmla="*/ 6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1" h="114">
                    <a:moveTo>
                      <a:pt x="0" y="60"/>
                    </a:moveTo>
                    <a:lnTo>
                      <a:pt x="18" y="87"/>
                    </a:lnTo>
                    <a:lnTo>
                      <a:pt x="47" y="114"/>
                    </a:lnTo>
                    <a:lnTo>
                      <a:pt x="86" y="103"/>
                    </a:lnTo>
                    <a:lnTo>
                      <a:pt x="101" y="23"/>
                    </a:lnTo>
                    <a:lnTo>
                      <a:pt x="91" y="0"/>
                    </a:lnTo>
                    <a:lnTo>
                      <a:pt x="0" y="60"/>
                    </a:lnTo>
                    <a:lnTo>
                      <a:pt x="0" y="60"/>
                    </a:lnTo>
                    <a:close/>
                  </a:path>
                </a:pathLst>
              </a:custGeom>
              <a:solidFill>
                <a:srgbClr val="F2CC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695" name="Freeform 15"/>
              <p:cNvSpPr/>
              <p:nvPr/>
            </p:nvSpPr>
            <p:spPr bwMode="auto">
              <a:xfrm>
                <a:off x="3973" y="3715"/>
                <a:ext cx="70" cy="82"/>
              </a:xfrm>
              <a:custGeom>
                <a:avLst/>
                <a:gdLst>
                  <a:gd name="T0" fmla="*/ 66 w 208"/>
                  <a:gd name="T1" fmla="*/ 0 h 247"/>
                  <a:gd name="T2" fmla="*/ 57 w 208"/>
                  <a:gd name="T3" fmla="*/ 4 h 247"/>
                  <a:gd name="T4" fmla="*/ 36 w 208"/>
                  <a:gd name="T5" fmla="*/ 19 h 247"/>
                  <a:gd name="T6" fmla="*/ 24 w 208"/>
                  <a:gd name="T7" fmla="*/ 30 h 247"/>
                  <a:gd name="T8" fmla="*/ 14 w 208"/>
                  <a:gd name="T9" fmla="*/ 44 h 247"/>
                  <a:gd name="T10" fmla="*/ 0 w 208"/>
                  <a:gd name="T11" fmla="*/ 83 h 247"/>
                  <a:gd name="T12" fmla="*/ 1 w 208"/>
                  <a:gd name="T13" fmla="*/ 130 h 247"/>
                  <a:gd name="T14" fmla="*/ 6 w 208"/>
                  <a:gd name="T15" fmla="*/ 151 h 247"/>
                  <a:gd name="T16" fmla="*/ 13 w 208"/>
                  <a:gd name="T17" fmla="*/ 172 h 247"/>
                  <a:gd name="T18" fmla="*/ 23 w 208"/>
                  <a:gd name="T19" fmla="*/ 191 h 247"/>
                  <a:gd name="T20" fmla="*/ 35 w 208"/>
                  <a:gd name="T21" fmla="*/ 208 h 247"/>
                  <a:gd name="T22" fmla="*/ 50 w 208"/>
                  <a:gd name="T23" fmla="*/ 222 h 247"/>
                  <a:gd name="T24" fmla="*/ 66 w 208"/>
                  <a:gd name="T25" fmla="*/ 234 h 247"/>
                  <a:gd name="T26" fmla="*/ 83 w 208"/>
                  <a:gd name="T27" fmla="*/ 242 h 247"/>
                  <a:gd name="T28" fmla="*/ 100 w 208"/>
                  <a:gd name="T29" fmla="*/ 247 h 247"/>
                  <a:gd name="T30" fmla="*/ 130 w 208"/>
                  <a:gd name="T31" fmla="*/ 243 h 247"/>
                  <a:gd name="T32" fmla="*/ 158 w 208"/>
                  <a:gd name="T33" fmla="*/ 229 h 247"/>
                  <a:gd name="T34" fmla="*/ 169 w 208"/>
                  <a:gd name="T35" fmla="*/ 219 h 247"/>
                  <a:gd name="T36" fmla="*/ 179 w 208"/>
                  <a:gd name="T37" fmla="*/ 207 h 247"/>
                  <a:gd name="T38" fmla="*/ 205 w 208"/>
                  <a:gd name="T39" fmla="*/ 144 h 247"/>
                  <a:gd name="T40" fmla="*/ 208 w 208"/>
                  <a:gd name="T41" fmla="*/ 81 h 247"/>
                  <a:gd name="T42" fmla="*/ 204 w 208"/>
                  <a:gd name="T43" fmla="*/ 69 h 247"/>
                  <a:gd name="T44" fmla="*/ 193 w 208"/>
                  <a:gd name="T45" fmla="*/ 48 h 247"/>
                  <a:gd name="T46" fmla="*/ 178 w 208"/>
                  <a:gd name="T47" fmla="*/ 30 h 247"/>
                  <a:gd name="T48" fmla="*/ 169 w 208"/>
                  <a:gd name="T49" fmla="*/ 20 h 247"/>
                  <a:gd name="T50" fmla="*/ 152 w 208"/>
                  <a:gd name="T51" fmla="*/ 4 h 247"/>
                  <a:gd name="T52" fmla="*/ 144 w 208"/>
                  <a:gd name="T53" fmla="*/ 113 h 247"/>
                  <a:gd name="T54" fmla="*/ 80 w 208"/>
                  <a:gd name="T55" fmla="*/ 124 h 247"/>
                  <a:gd name="T56" fmla="*/ 66 w 208"/>
                  <a:gd name="T57" fmla="*/ 0 h 247"/>
                  <a:gd name="T58" fmla="*/ 66 w 208"/>
                  <a:gd name="T5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08" h="247">
                    <a:moveTo>
                      <a:pt x="66" y="0"/>
                    </a:moveTo>
                    <a:lnTo>
                      <a:pt x="57" y="4"/>
                    </a:lnTo>
                    <a:lnTo>
                      <a:pt x="36" y="19"/>
                    </a:lnTo>
                    <a:lnTo>
                      <a:pt x="24" y="30"/>
                    </a:lnTo>
                    <a:lnTo>
                      <a:pt x="14" y="44"/>
                    </a:lnTo>
                    <a:lnTo>
                      <a:pt x="0" y="83"/>
                    </a:lnTo>
                    <a:lnTo>
                      <a:pt x="1" y="130"/>
                    </a:lnTo>
                    <a:lnTo>
                      <a:pt x="6" y="151"/>
                    </a:lnTo>
                    <a:lnTo>
                      <a:pt x="13" y="172"/>
                    </a:lnTo>
                    <a:lnTo>
                      <a:pt x="23" y="191"/>
                    </a:lnTo>
                    <a:lnTo>
                      <a:pt x="35" y="208"/>
                    </a:lnTo>
                    <a:lnTo>
                      <a:pt x="50" y="222"/>
                    </a:lnTo>
                    <a:lnTo>
                      <a:pt x="66" y="234"/>
                    </a:lnTo>
                    <a:lnTo>
                      <a:pt x="83" y="242"/>
                    </a:lnTo>
                    <a:lnTo>
                      <a:pt x="100" y="247"/>
                    </a:lnTo>
                    <a:lnTo>
                      <a:pt x="130" y="243"/>
                    </a:lnTo>
                    <a:lnTo>
                      <a:pt x="158" y="229"/>
                    </a:lnTo>
                    <a:lnTo>
                      <a:pt x="169" y="219"/>
                    </a:lnTo>
                    <a:lnTo>
                      <a:pt x="179" y="207"/>
                    </a:lnTo>
                    <a:lnTo>
                      <a:pt x="205" y="144"/>
                    </a:lnTo>
                    <a:lnTo>
                      <a:pt x="208" y="81"/>
                    </a:lnTo>
                    <a:lnTo>
                      <a:pt x="204" y="69"/>
                    </a:lnTo>
                    <a:lnTo>
                      <a:pt x="193" y="48"/>
                    </a:lnTo>
                    <a:lnTo>
                      <a:pt x="178" y="30"/>
                    </a:lnTo>
                    <a:lnTo>
                      <a:pt x="169" y="20"/>
                    </a:lnTo>
                    <a:lnTo>
                      <a:pt x="152" y="4"/>
                    </a:lnTo>
                    <a:lnTo>
                      <a:pt x="144" y="113"/>
                    </a:lnTo>
                    <a:lnTo>
                      <a:pt x="80" y="124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F2CC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696" name="Freeform 16"/>
              <p:cNvSpPr/>
              <p:nvPr/>
            </p:nvSpPr>
            <p:spPr bwMode="auto">
              <a:xfrm>
                <a:off x="4041" y="2990"/>
                <a:ext cx="151" cy="108"/>
              </a:xfrm>
              <a:custGeom>
                <a:avLst/>
                <a:gdLst>
                  <a:gd name="T0" fmla="*/ 0 w 455"/>
                  <a:gd name="T1" fmla="*/ 164 h 324"/>
                  <a:gd name="T2" fmla="*/ 7 w 455"/>
                  <a:gd name="T3" fmla="*/ 126 h 324"/>
                  <a:gd name="T4" fmla="*/ 15 w 455"/>
                  <a:gd name="T5" fmla="*/ 94 h 324"/>
                  <a:gd name="T6" fmla="*/ 27 w 455"/>
                  <a:gd name="T7" fmla="*/ 67 h 324"/>
                  <a:gd name="T8" fmla="*/ 45 w 455"/>
                  <a:gd name="T9" fmla="*/ 47 h 324"/>
                  <a:gd name="T10" fmla="*/ 67 w 455"/>
                  <a:gd name="T11" fmla="*/ 30 h 324"/>
                  <a:gd name="T12" fmla="*/ 79 w 455"/>
                  <a:gd name="T13" fmla="*/ 23 h 324"/>
                  <a:gd name="T14" fmla="*/ 91 w 455"/>
                  <a:gd name="T15" fmla="*/ 19 h 324"/>
                  <a:gd name="T16" fmla="*/ 118 w 455"/>
                  <a:gd name="T17" fmla="*/ 12 h 324"/>
                  <a:gd name="T18" fmla="*/ 179 w 455"/>
                  <a:gd name="T19" fmla="*/ 5 h 324"/>
                  <a:gd name="T20" fmla="*/ 215 w 455"/>
                  <a:gd name="T21" fmla="*/ 0 h 324"/>
                  <a:gd name="T22" fmla="*/ 210 w 455"/>
                  <a:gd name="T23" fmla="*/ 27 h 324"/>
                  <a:gd name="T24" fmla="*/ 218 w 455"/>
                  <a:gd name="T25" fmla="*/ 23 h 324"/>
                  <a:gd name="T26" fmla="*/ 240 w 455"/>
                  <a:gd name="T27" fmla="*/ 19 h 324"/>
                  <a:gd name="T28" fmla="*/ 273 w 455"/>
                  <a:gd name="T29" fmla="*/ 20 h 324"/>
                  <a:gd name="T30" fmla="*/ 311 w 455"/>
                  <a:gd name="T31" fmla="*/ 35 h 324"/>
                  <a:gd name="T32" fmla="*/ 329 w 455"/>
                  <a:gd name="T33" fmla="*/ 46 h 324"/>
                  <a:gd name="T34" fmla="*/ 357 w 455"/>
                  <a:gd name="T35" fmla="*/ 66 h 324"/>
                  <a:gd name="T36" fmla="*/ 368 w 455"/>
                  <a:gd name="T37" fmla="*/ 76 h 324"/>
                  <a:gd name="T38" fmla="*/ 390 w 455"/>
                  <a:gd name="T39" fmla="*/ 122 h 324"/>
                  <a:gd name="T40" fmla="*/ 387 w 455"/>
                  <a:gd name="T41" fmla="*/ 167 h 324"/>
                  <a:gd name="T42" fmla="*/ 376 w 455"/>
                  <a:gd name="T43" fmla="*/ 208 h 324"/>
                  <a:gd name="T44" fmla="*/ 378 w 455"/>
                  <a:gd name="T45" fmla="*/ 250 h 324"/>
                  <a:gd name="T46" fmla="*/ 387 w 455"/>
                  <a:gd name="T47" fmla="*/ 264 h 324"/>
                  <a:gd name="T48" fmla="*/ 394 w 455"/>
                  <a:gd name="T49" fmla="*/ 269 h 324"/>
                  <a:gd name="T50" fmla="*/ 402 w 455"/>
                  <a:gd name="T51" fmla="*/ 274 h 324"/>
                  <a:gd name="T52" fmla="*/ 439 w 455"/>
                  <a:gd name="T53" fmla="*/ 279 h 324"/>
                  <a:gd name="T54" fmla="*/ 455 w 455"/>
                  <a:gd name="T55" fmla="*/ 276 h 324"/>
                  <a:gd name="T56" fmla="*/ 454 w 455"/>
                  <a:gd name="T57" fmla="*/ 298 h 324"/>
                  <a:gd name="T58" fmla="*/ 430 w 455"/>
                  <a:gd name="T59" fmla="*/ 316 h 324"/>
                  <a:gd name="T60" fmla="*/ 384 w 455"/>
                  <a:gd name="T61" fmla="*/ 301 h 324"/>
                  <a:gd name="T62" fmla="*/ 376 w 455"/>
                  <a:gd name="T63" fmla="*/ 324 h 324"/>
                  <a:gd name="T64" fmla="*/ 364 w 455"/>
                  <a:gd name="T65" fmla="*/ 318 h 324"/>
                  <a:gd name="T66" fmla="*/ 335 w 455"/>
                  <a:gd name="T67" fmla="*/ 304 h 324"/>
                  <a:gd name="T68" fmla="*/ 319 w 455"/>
                  <a:gd name="T69" fmla="*/ 293 h 324"/>
                  <a:gd name="T70" fmla="*/ 304 w 455"/>
                  <a:gd name="T71" fmla="*/ 280 h 324"/>
                  <a:gd name="T72" fmla="*/ 288 w 455"/>
                  <a:gd name="T73" fmla="*/ 248 h 324"/>
                  <a:gd name="T74" fmla="*/ 287 w 455"/>
                  <a:gd name="T75" fmla="*/ 215 h 324"/>
                  <a:gd name="T76" fmla="*/ 294 w 455"/>
                  <a:gd name="T77" fmla="*/ 186 h 324"/>
                  <a:gd name="T78" fmla="*/ 305 w 455"/>
                  <a:gd name="T79" fmla="*/ 160 h 324"/>
                  <a:gd name="T80" fmla="*/ 263 w 455"/>
                  <a:gd name="T81" fmla="*/ 122 h 324"/>
                  <a:gd name="T82" fmla="*/ 197 w 455"/>
                  <a:gd name="T83" fmla="*/ 120 h 324"/>
                  <a:gd name="T84" fmla="*/ 251 w 455"/>
                  <a:gd name="T85" fmla="*/ 138 h 324"/>
                  <a:gd name="T86" fmla="*/ 247 w 455"/>
                  <a:gd name="T87" fmla="*/ 160 h 324"/>
                  <a:gd name="T88" fmla="*/ 236 w 455"/>
                  <a:gd name="T89" fmla="*/ 179 h 324"/>
                  <a:gd name="T90" fmla="*/ 225 w 455"/>
                  <a:gd name="T91" fmla="*/ 187 h 324"/>
                  <a:gd name="T92" fmla="*/ 211 w 455"/>
                  <a:gd name="T93" fmla="*/ 191 h 324"/>
                  <a:gd name="T94" fmla="*/ 183 w 455"/>
                  <a:gd name="T95" fmla="*/ 196 h 324"/>
                  <a:gd name="T96" fmla="*/ 162 w 455"/>
                  <a:gd name="T97" fmla="*/ 191 h 324"/>
                  <a:gd name="T98" fmla="*/ 144 w 455"/>
                  <a:gd name="T99" fmla="*/ 182 h 324"/>
                  <a:gd name="T100" fmla="*/ 179 w 455"/>
                  <a:gd name="T101" fmla="*/ 226 h 324"/>
                  <a:gd name="T102" fmla="*/ 166 w 455"/>
                  <a:gd name="T103" fmla="*/ 236 h 324"/>
                  <a:gd name="T104" fmla="*/ 103 w 455"/>
                  <a:gd name="T105" fmla="*/ 194 h 324"/>
                  <a:gd name="T106" fmla="*/ 88 w 455"/>
                  <a:gd name="T107" fmla="*/ 120 h 324"/>
                  <a:gd name="T108" fmla="*/ 52 w 455"/>
                  <a:gd name="T109" fmla="*/ 142 h 324"/>
                  <a:gd name="T110" fmla="*/ 38 w 455"/>
                  <a:gd name="T111" fmla="*/ 166 h 324"/>
                  <a:gd name="T112" fmla="*/ 26 w 455"/>
                  <a:gd name="T113" fmla="*/ 196 h 324"/>
                  <a:gd name="T114" fmla="*/ 18 w 455"/>
                  <a:gd name="T115" fmla="*/ 221 h 324"/>
                  <a:gd name="T116" fmla="*/ 15 w 455"/>
                  <a:gd name="T117" fmla="*/ 231 h 324"/>
                  <a:gd name="T118" fmla="*/ 0 w 455"/>
                  <a:gd name="T119" fmla="*/ 164 h 324"/>
                  <a:gd name="T120" fmla="*/ 0 w 455"/>
                  <a:gd name="T121" fmla="*/ 164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55" h="324">
                    <a:moveTo>
                      <a:pt x="0" y="164"/>
                    </a:moveTo>
                    <a:lnTo>
                      <a:pt x="7" y="126"/>
                    </a:lnTo>
                    <a:lnTo>
                      <a:pt x="15" y="94"/>
                    </a:lnTo>
                    <a:lnTo>
                      <a:pt x="27" y="67"/>
                    </a:lnTo>
                    <a:lnTo>
                      <a:pt x="45" y="47"/>
                    </a:lnTo>
                    <a:lnTo>
                      <a:pt x="67" y="30"/>
                    </a:lnTo>
                    <a:lnTo>
                      <a:pt x="79" y="23"/>
                    </a:lnTo>
                    <a:lnTo>
                      <a:pt x="91" y="19"/>
                    </a:lnTo>
                    <a:lnTo>
                      <a:pt x="118" y="12"/>
                    </a:lnTo>
                    <a:lnTo>
                      <a:pt x="179" y="5"/>
                    </a:lnTo>
                    <a:lnTo>
                      <a:pt x="215" y="0"/>
                    </a:lnTo>
                    <a:lnTo>
                      <a:pt x="210" y="27"/>
                    </a:lnTo>
                    <a:lnTo>
                      <a:pt x="218" y="23"/>
                    </a:lnTo>
                    <a:lnTo>
                      <a:pt x="240" y="19"/>
                    </a:lnTo>
                    <a:lnTo>
                      <a:pt x="273" y="20"/>
                    </a:lnTo>
                    <a:lnTo>
                      <a:pt x="311" y="35"/>
                    </a:lnTo>
                    <a:lnTo>
                      <a:pt x="329" y="46"/>
                    </a:lnTo>
                    <a:lnTo>
                      <a:pt x="357" y="66"/>
                    </a:lnTo>
                    <a:lnTo>
                      <a:pt x="368" y="76"/>
                    </a:lnTo>
                    <a:lnTo>
                      <a:pt x="390" y="122"/>
                    </a:lnTo>
                    <a:lnTo>
                      <a:pt x="387" y="167"/>
                    </a:lnTo>
                    <a:lnTo>
                      <a:pt x="376" y="208"/>
                    </a:lnTo>
                    <a:lnTo>
                      <a:pt x="378" y="250"/>
                    </a:lnTo>
                    <a:lnTo>
                      <a:pt x="387" y="264"/>
                    </a:lnTo>
                    <a:lnTo>
                      <a:pt x="394" y="269"/>
                    </a:lnTo>
                    <a:lnTo>
                      <a:pt x="402" y="274"/>
                    </a:lnTo>
                    <a:lnTo>
                      <a:pt x="439" y="279"/>
                    </a:lnTo>
                    <a:lnTo>
                      <a:pt x="455" y="276"/>
                    </a:lnTo>
                    <a:lnTo>
                      <a:pt x="454" y="298"/>
                    </a:lnTo>
                    <a:lnTo>
                      <a:pt x="430" y="316"/>
                    </a:lnTo>
                    <a:lnTo>
                      <a:pt x="384" y="301"/>
                    </a:lnTo>
                    <a:lnTo>
                      <a:pt x="376" y="324"/>
                    </a:lnTo>
                    <a:lnTo>
                      <a:pt x="364" y="318"/>
                    </a:lnTo>
                    <a:lnTo>
                      <a:pt x="335" y="304"/>
                    </a:lnTo>
                    <a:lnTo>
                      <a:pt x="319" y="293"/>
                    </a:lnTo>
                    <a:lnTo>
                      <a:pt x="304" y="280"/>
                    </a:lnTo>
                    <a:lnTo>
                      <a:pt x="288" y="248"/>
                    </a:lnTo>
                    <a:lnTo>
                      <a:pt x="287" y="215"/>
                    </a:lnTo>
                    <a:lnTo>
                      <a:pt x="294" y="186"/>
                    </a:lnTo>
                    <a:lnTo>
                      <a:pt x="305" y="160"/>
                    </a:lnTo>
                    <a:lnTo>
                      <a:pt x="263" y="122"/>
                    </a:lnTo>
                    <a:lnTo>
                      <a:pt x="197" y="120"/>
                    </a:lnTo>
                    <a:lnTo>
                      <a:pt x="251" y="138"/>
                    </a:lnTo>
                    <a:lnTo>
                      <a:pt x="247" y="160"/>
                    </a:lnTo>
                    <a:lnTo>
                      <a:pt x="236" y="179"/>
                    </a:lnTo>
                    <a:lnTo>
                      <a:pt x="225" y="187"/>
                    </a:lnTo>
                    <a:lnTo>
                      <a:pt x="211" y="191"/>
                    </a:lnTo>
                    <a:lnTo>
                      <a:pt x="183" y="196"/>
                    </a:lnTo>
                    <a:lnTo>
                      <a:pt x="162" y="191"/>
                    </a:lnTo>
                    <a:lnTo>
                      <a:pt x="144" y="182"/>
                    </a:lnTo>
                    <a:lnTo>
                      <a:pt x="179" y="226"/>
                    </a:lnTo>
                    <a:lnTo>
                      <a:pt x="166" y="236"/>
                    </a:lnTo>
                    <a:lnTo>
                      <a:pt x="103" y="194"/>
                    </a:lnTo>
                    <a:lnTo>
                      <a:pt x="88" y="120"/>
                    </a:lnTo>
                    <a:lnTo>
                      <a:pt x="52" y="142"/>
                    </a:lnTo>
                    <a:lnTo>
                      <a:pt x="38" y="166"/>
                    </a:lnTo>
                    <a:lnTo>
                      <a:pt x="26" y="196"/>
                    </a:lnTo>
                    <a:lnTo>
                      <a:pt x="18" y="221"/>
                    </a:lnTo>
                    <a:lnTo>
                      <a:pt x="15" y="231"/>
                    </a:lnTo>
                    <a:lnTo>
                      <a:pt x="0" y="164"/>
                    </a:lnTo>
                    <a:lnTo>
                      <a:pt x="0" y="164"/>
                    </a:lnTo>
                    <a:close/>
                  </a:path>
                </a:pathLst>
              </a:custGeom>
              <a:solidFill>
                <a:srgbClr val="FFCC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697" name="Freeform 17"/>
              <p:cNvSpPr/>
              <p:nvPr/>
            </p:nvSpPr>
            <p:spPr bwMode="auto">
              <a:xfrm>
                <a:off x="4067" y="3194"/>
                <a:ext cx="40" cy="90"/>
              </a:xfrm>
              <a:custGeom>
                <a:avLst/>
                <a:gdLst>
                  <a:gd name="T0" fmla="*/ 9 w 120"/>
                  <a:gd name="T1" fmla="*/ 0 h 270"/>
                  <a:gd name="T2" fmla="*/ 34 w 120"/>
                  <a:gd name="T3" fmla="*/ 18 h 270"/>
                  <a:gd name="T4" fmla="*/ 49 w 120"/>
                  <a:gd name="T5" fmla="*/ 113 h 270"/>
                  <a:gd name="T6" fmla="*/ 60 w 120"/>
                  <a:gd name="T7" fmla="*/ 135 h 270"/>
                  <a:gd name="T8" fmla="*/ 72 w 120"/>
                  <a:gd name="T9" fmla="*/ 154 h 270"/>
                  <a:gd name="T10" fmla="*/ 83 w 120"/>
                  <a:gd name="T11" fmla="*/ 170 h 270"/>
                  <a:gd name="T12" fmla="*/ 95 w 120"/>
                  <a:gd name="T13" fmla="*/ 183 h 270"/>
                  <a:gd name="T14" fmla="*/ 120 w 120"/>
                  <a:gd name="T15" fmla="*/ 204 h 270"/>
                  <a:gd name="T16" fmla="*/ 82 w 120"/>
                  <a:gd name="T17" fmla="*/ 231 h 270"/>
                  <a:gd name="T18" fmla="*/ 75 w 120"/>
                  <a:gd name="T19" fmla="*/ 270 h 270"/>
                  <a:gd name="T20" fmla="*/ 62 w 120"/>
                  <a:gd name="T21" fmla="*/ 211 h 270"/>
                  <a:gd name="T22" fmla="*/ 9 w 120"/>
                  <a:gd name="T23" fmla="*/ 133 h 270"/>
                  <a:gd name="T24" fmla="*/ 0 w 120"/>
                  <a:gd name="T25" fmla="*/ 50 h 270"/>
                  <a:gd name="T26" fmla="*/ 9 w 120"/>
                  <a:gd name="T27" fmla="*/ 0 h 270"/>
                  <a:gd name="T28" fmla="*/ 9 w 120"/>
                  <a:gd name="T29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0" h="270">
                    <a:moveTo>
                      <a:pt x="9" y="0"/>
                    </a:moveTo>
                    <a:lnTo>
                      <a:pt x="34" y="18"/>
                    </a:lnTo>
                    <a:lnTo>
                      <a:pt x="49" y="113"/>
                    </a:lnTo>
                    <a:lnTo>
                      <a:pt x="60" y="135"/>
                    </a:lnTo>
                    <a:lnTo>
                      <a:pt x="72" y="154"/>
                    </a:lnTo>
                    <a:lnTo>
                      <a:pt x="83" y="170"/>
                    </a:lnTo>
                    <a:lnTo>
                      <a:pt x="95" y="183"/>
                    </a:lnTo>
                    <a:lnTo>
                      <a:pt x="120" y="204"/>
                    </a:lnTo>
                    <a:lnTo>
                      <a:pt x="82" y="231"/>
                    </a:lnTo>
                    <a:lnTo>
                      <a:pt x="75" y="270"/>
                    </a:lnTo>
                    <a:lnTo>
                      <a:pt x="62" y="211"/>
                    </a:lnTo>
                    <a:lnTo>
                      <a:pt x="9" y="133"/>
                    </a:lnTo>
                    <a:lnTo>
                      <a:pt x="0" y="50"/>
                    </a:lnTo>
                    <a:lnTo>
                      <a:pt x="9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EB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698" name="Freeform 18"/>
              <p:cNvSpPr/>
              <p:nvPr/>
            </p:nvSpPr>
            <p:spPr bwMode="auto">
              <a:xfrm>
                <a:off x="4095" y="3165"/>
                <a:ext cx="140" cy="172"/>
              </a:xfrm>
              <a:custGeom>
                <a:avLst/>
                <a:gdLst>
                  <a:gd name="T0" fmla="*/ 65 w 418"/>
                  <a:gd name="T1" fmla="*/ 309 h 514"/>
                  <a:gd name="T2" fmla="*/ 112 w 418"/>
                  <a:gd name="T3" fmla="*/ 305 h 514"/>
                  <a:gd name="T4" fmla="*/ 180 w 418"/>
                  <a:gd name="T5" fmla="*/ 288 h 514"/>
                  <a:gd name="T6" fmla="*/ 201 w 418"/>
                  <a:gd name="T7" fmla="*/ 274 h 514"/>
                  <a:gd name="T8" fmla="*/ 217 w 418"/>
                  <a:gd name="T9" fmla="*/ 260 h 514"/>
                  <a:gd name="T10" fmla="*/ 229 w 418"/>
                  <a:gd name="T11" fmla="*/ 250 h 514"/>
                  <a:gd name="T12" fmla="*/ 233 w 418"/>
                  <a:gd name="T13" fmla="*/ 246 h 514"/>
                  <a:gd name="T14" fmla="*/ 244 w 418"/>
                  <a:gd name="T15" fmla="*/ 101 h 514"/>
                  <a:gd name="T16" fmla="*/ 309 w 418"/>
                  <a:gd name="T17" fmla="*/ 0 h 514"/>
                  <a:gd name="T18" fmla="*/ 349 w 418"/>
                  <a:gd name="T19" fmla="*/ 0 h 514"/>
                  <a:gd name="T20" fmla="*/ 340 w 418"/>
                  <a:gd name="T21" fmla="*/ 10 h 514"/>
                  <a:gd name="T22" fmla="*/ 329 w 418"/>
                  <a:gd name="T23" fmla="*/ 20 h 514"/>
                  <a:gd name="T24" fmla="*/ 319 w 418"/>
                  <a:gd name="T25" fmla="*/ 36 h 514"/>
                  <a:gd name="T26" fmla="*/ 293 w 418"/>
                  <a:gd name="T27" fmla="*/ 74 h 514"/>
                  <a:gd name="T28" fmla="*/ 276 w 418"/>
                  <a:gd name="T29" fmla="*/ 120 h 514"/>
                  <a:gd name="T30" fmla="*/ 268 w 418"/>
                  <a:gd name="T31" fmla="*/ 210 h 514"/>
                  <a:gd name="T32" fmla="*/ 272 w 418"/>
                  <a:gd name="T33" fmla="*/ 250 h 514"/>
                  <a:gd name="T34" fmla="*/ 275 w 418"/>
                  <a:gd name="T35" fmla="*/ 263 h 514"/>
                  <a:gd name="T36" fmla="*/ 284 w 418"/>
                  <a:gd name="T37" fmla="*/ 291 h 514"/>
                  <a:gd name="T38" fmla="*/ 300 w 418"/>
                  <a:gd name="T39" fmla="*/ 327 h 514"/>
                  <a:gd name="T40" fmla="*/ 309 w 418"/>
                  <a:gd name="T41" fmla="*/ 343 h 514"/>
                  <a:gd name="T42" fmla="*/ 320 w 418"/>
                  <a:gd name="T43" fmla="*/ 356 h 514"/>
                  <a:gd name="T44" fmla="*/ 333 w 418"/>
                  <a:gd name="T45" fmla="*/ 367 h 514"/>
                  <a:gd name="T46" fmla="*/ 348 w 418"/>
                  <a:gd name="T47" fmla="*/ 374 h 514"/>
                  <a:gd name="T48" fmla="*/ 380 w 418"/>
                  <a:gd name="T49" fmla="*/ 383 h 514"/>
                  <a:gd name="T50" fmla="*/ 418 w 418"/>
                  <a:gd name="T51" fmla="*/ 386 h 514"/>
                  <a:gd name="T52" fmla="*/ 414 w 418"/>
                  <a:gd name="T53" fmla="*/ 410 h 514"/>
                  <a:gd name="T54" fmla="*/ 200 w 418"/>
                  <a:gd name="T55" fmla="*/ 506 h 514"/>
                  <a:gd name="T56" fmla="*/ 47 w 418"/>
                  <a:gd name="T57" fmla="*/ 514 h 514"/>
                  <a:gd name="T58" fmla="*/ 14 w 418"/>
                  <a:gd name="T59" fmla="*/ 474 h 514"/>
                  <a:gd name="T60" fmla="*/ 0 w 418"/>
                  <a:gd name="T61" fmla="*/ 386 h 514"/>
                  <a:gd name="T62" fmla="*/ 9 w 418"/>
                  <a:gd name="T63" fmla="*/ 366 h 514"/>
                  <a:gd name="T64" fmla="*/ 47 w 418"/>
                  <a:gd name="T65" fmla="*/ 374 h 514"/>
                  <a:gd name="T66" fmla="*/ 67 w 418"/>
                  <a:gd name="T67" fmla="*/ 354 h 514"/>
                  <a:gd name="T68" fmla="*/ 65 w 418"/>
                  <a:gd name="T69" fmla="*/ 309 h 514"/>
                  <a:gd name="T70" fmla="*/ 65 w 418"/>
                  <a:gd name="T71" fmla="*/ 309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8" h="514">
                    <a:moveTo>
                      <a:pt x="65" y="309"/>
                    </a:moveTo>
                    <a:lnTo>
                      <a:pt x="112" y="305"/>
                    </a:lnTo>
                    <a:lnTo>
                      <a:pt x="180" y="288"/>
                    </a:lnTo>
                    <a:lnTo>
                      <a:pt x="201" y="274"/>
                    </a:lnTo>
                    <a:lnTo>
                      <a:pt x="217" y="260"/>
                    </a:lnTo>
                    <a:lnTo>
                      <a:pt x="229" y="250"/>
                    </a:lnTo>
                    <a:lnTo>
                      <a:pt x="233" y="246"/>
                    </a:lnTo>
                    <a:lnTo>
                      <a:pt x="244" y="101"/>
                    </a:lnTo>
                    <a:lnTo>
                      <a:pt x="309" y="0"/>
                    </a:lnTo>
                    <a:lnTo>
                      <a:pt x="349" y="0"/>
                    </a:lnTo>
                    <a:lnTo>
                      <a:pt x="340" y="10"/>
                    </a:lnTo>
                    <a:lnTo>
                      <a:pt x="329" y="20"/>
                    </a:lnTo>
                    <a:lnTo>
                      <a:pt x="319" y="36"/>
                    </a:lnTo>
                    <a:lnTo>
                      <a:pt x="293" y="74"/>
                    </a:lnTo>
                    <a:lnTo>
                      <a:pt x="276" y="120"/>
                    </a:lnTo>
                    <a:lnTo>
                      <a:pt x="268" y="210"/>
                    </a:lnTo>
                    <a:lnTo>
                      <a:pt x="272" y="250"/>
                    </a:lnTo>
                    <a:lnTo>
                      <a:pt x="275" y="263"/>
                    </a:lnTo>
                    <a:lnTo>
                      <a:pt x="284" y="291"/>
                    </a:lnTo>
                    <a:lnTo>
                      <a:pt x="300" y="327"/>
                    </a:lnTo>
                    <a:lnTo>
                      <a:pt x="309" y="343"/>
                    </a:lnTo>
                    <a:lnTo>
                      <a:pt x="320" y="356"/>
                    </a:lnTo>
                    <a:lnTo>
                      <a:pt x="333" y="367"/>
                    </a:lnTo>
                    <a:lnTo>
                      <a:pt x="348" y="374"/>
                    </a:lnTo>
                    <a:lnTo>
                      <a:pt x="380" y="383"/>
                    </a:lnTo>
                    <a:lnTo>
                      <a:pt x="418" y="386"/>
                    </a:lnTo>
                    <a:lnTo>
                      <a:pt x="414" y="410"/>
                    </a:lnTo>
                    <a:lnTo>
                      <a:pt x="200" y="506"/>
                    </a:lnTo>
                    <a:lnTo>
                      <a:pt x="47" y="514"/>
                    </a:lnTo>
                    <a:lnTo>
                      <a:pt x="14" y="474"/>
                    </a:lnTo>
                    <a:lnTo>
                      <a:pt x="0" y="386"/>
                    </a:lnTo>
                    <a:lnTo>
                      <a:pt x="9" y="366"/>
                    </a:lnTo>
                    <a:lnTo>
                      <a:pt x="47" y="374"/>
                    </a:lnTo>
                    <a:lnTo>
                      <a:pt x="67" y="354"/>
                    </a:lnTo>
                    <a:lnTo>
                      <a:pt x="65" y="309"/>
                    </a:lnTo>
                    <a:lnTo>
                      <a:pt x="65" y="309"/>
                    </a:lnTo>
                    <a:close/>
                  </a:path>
                </a:pathLst>
              </a:custGeom>
              <a:solidFill>
                <a:srgbClr val="EB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699" name="Freeform 19"/>
              <p:cNvSpPr/>
              <p:nvPr/>
            </p:nvSpPr>
            <p:spPr bwMode="auto">
              <a:xfrm>
                <a:off x="4108" y="3330"/>
                <a:ext cx="182" cy="160"/>
              </a:xfrm>
              <a:custGeom>
                <a:avLst/>
                <a:gdLst>
                  <a:gd name="T0" fmla="*/ 76 w 545"/>
                  <a:gd name="T1" fmla="*/ 176 h 478"/>
                  <a:gd name="T2" fmla="*/ 42 w 545"/>
                  <a:gd name="T3" fmla="*/ 377 h 478"/>
                  <a:gd name="T4" fmla="*/ 122 w 545"/>
                  <a:gd name="T5" fmla="*/ 397 h 478"/>
                  <a:gd name="T6" fmla="*/ 158 w 545"/>
                  <a:gd name="T7" fmla="*/ 421 h 478"/>
                  <a:gd name="T8" fmla="*/ 190 w 545"/>
                  <a:gd name="T9" fmla="*/ 448 h 478"/>
                  <a:gd name="T10" fmla="*/ 214 w 545"/>
                  <a:gd name="T11" fmla="*/ 469 h 478"/>
                  <a:gd name="T12" fmla="*/ 267 w 545"/>
                  <a:gd name="T13" fmla="*/ 397 h 478"/>
                  <a:gd name="T14" fmla="*/ 260 w 545"/>
                  <a:gd name="T15" fmla="*/ 316 h 478"/>
                  <a:gd name="T16" fmla="*/ 173 w 545"/>
                  <a:gd name="T17" fmla="*/ 181 h 478"/>
                  <a:gd name="T18" fmla="*/ 184 w 545"/>
                  <a:gd name="T19" fmla="*/ 127 h 478"/>
                  <a:gd name="T20" fmla="*/ 201 w 545"/>
                  <a:gd name="T21" fmla="*/ 183 h 478"/>
                  <a:gd name="T22" fmla="*/ 219 w 545"/>
                  <a:gd name="T23" fmla="*/ 228 h 478"/>
                  <a:gd name="T24" fmla="*/ 244 w 545"/>
                  <a:gd name="T25" fmla="*/ 268 h 478"/>
                  <a:gd name="T26" fmla="*/ 268 w 545"/>
                  <a:gd name="T27" fmla="*/ 291 h 478"/>
                  <a:gd name="T28" fmla="*/ 285 w 545"/>
                  <a:gd name="T29" fmla="*/ 303 h 478"/>
                  <a:gd name="T30" fmla="*/ 446 w 545"/>
                  <a:gd name="T31" fmla="*/ 397 h 478"/>
                  <a:gd name="T32" fmla="*/ 537 w 545"/>
                  <a:gd name="T33" fmla="*/ 287 h 478"/>
                  <a:gd name="T34" fmla="*/ 520 w 545"/>
                  <a:gd name="T35" fmla="*/ 200 h 478"/>
                  <a:gd name="T36" fmla="*/ 509 w 545"/>
                  <a:gd name="T37" fmla="*/ 174 h 478"/>
                  <a:gd name="T38" fmla="*/ 496 w 545"/>
                  <a:gd name="T39" fmla="*/ 164 h 478"/>
                  <a:gd name="T40" fmla="*/ 445 w 545"/>
                  <a:gd name="T41" fmla="*/ 172 h 478"/>
                  <a:gd name="T42" fmla="*/ 369 w 545"/>
                  <a:gd name="T43" fmla="*/ 150 h 478"/>
                  <a:gd name="T44" fmla="*/ 326 w 545"/>
                  <a:gd name="T45" fmla="*/ 115 h 478"/>
                  <a:gd name="T46" fmla="*/ 320 w 545"/>
                  <a:gd name="T47" fmla="*/ 72 h 478"/>
                  <a:gd name="T48" fmla="*/ 435 w 545"/>
                  <a:gd name="T49" fmla="*/ 119 h 478"/>
                  <a:gd name="T50" fmla="*/ 474 w 545"/>
                  <a:gd name="T51" fmla="*/ 82 h 478"/>
                  <a:gd name="T52" fmla="*/ 464 w 545"/>
                  <a:gd name="T53" fmla="*/ 55 h 478"/>
                  <a:gd name="T54" fmla="*/ 429 w 545"/>
                  <a:gd name="T55" fmla="*/ 21 h 478"/>
                  <a:gd name="T56" fmla="*/ 381 w 545"/>
                  <a:gd name="T57" fmla="*/ 0 h 478"/>
                  <a:gd name="T58" fmla="*/ 314 w 545"/>
                  <a:gd name="T59" fmla="*/ 10 h 478"/>
                  <a:gd name="T60" fmla="*/ 186 w 545"/>
                  <a:gd name="T61" fmla="*/ 62 h 478"/>
                  <a:gd name="T62" fmla="*/ 49 w 545"/>
                  <a:gd name="T63" fmla="*/ 82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45" h="478">
                    <a:moveTo>
                      <a:pt x="49" y="82"/>
                    </a:moveTo>
                    <a:lnTo>
                      <a:pt x="76" y="176"/>
                    </a:lnTo>
                    <a:lnTo>
                      <a:pt x="0" y="380"/>
                    </a:lnTo>
                    <a:lnTo>
                      <a:pt x="42" y="377"/>
                    </a:lnTo>
                    <a:lnTo>
                      <a:pt x="83" y="381"/>
                    </a:lnTo>
                    <a:lnTo>
                      <a:pt x="122" y="397"/>
                    </a:lnTo>
                    <a:lnTo>
                      <a:pt x="141" y="409"/>
                    </a:lnTo>
                    <a:lnTo>
                      <a:pt x="158" y="421"/>
                    </a:lnTo>
                    <a:lnTo>
                      <a:pt x="174" y="436"/>
                    </a:lnTo>
                    <a:lnTo>
                      <a:pt x="190" y="448"/>
                    </a:lnTo>
                    <a:lnTo>
                      <a:pt x="203" y="460"/>
                    </a:lnTo>
                    <a:lnTo>
                      <a:pt x="214" y="469"/>
                    </a:lnTo>
                    <a:lnTo>
                      <a:pt x="223" y="478"/>
                    </a:lnTo>
                    <a:lnTo>
                      <a:pt x="267" y="397"/>
                    </a:lnTo>
                    <a:lnTo>
                      <a:pt x="273" y="348"/>
                    </a:lnTo>
                    <a:lnTo>
                      <a:pt x="260" y="316"/>
                    </a:lnTo>
                    <a:lnTo>
                      <a:pt x="195" y="252"/>
                    </a:lnTo>
                    <a:lnTo>
                      <a:pt x="173" y="181"/>
                    </a:lnTo>
                    <a:lnTo>
                      <a:pt x="171" y="124"/>
                    </a:lnTo>
                    <a:lnTo>
                      <a:pt x="184" y="127"/>
                    </a:lnTo>
                    <a:lnTo>
                      <a:pt x="189" y="143"/>
                    </a:lnTo>
                    <a:lnTo>
                      <a:pt x="201" y="183"/>
                    </a:lnTo>
                    <a:lnTo>
                      <a:pt x="209" y="207"/>
                    </a:lnTo>
                    <a:lnTo>
                      <a:pt x="219" y="228"/>
                    </a:lnTo>
                    <a:lnTo>
                      <a:pt x="227" y="247"/>
                    </a:lnTo>
                    <a:lnTo>
                      <a:pt x="244" y="268"/>
                    </a:lnTo>
                    <a:lnTo>
                      <a:pt x="253" y="277"/>
                    </a:lnTo>
                    <a:lnTo>
                      <a:pt x="268" y="291"/>
                    </a:lnTo>
                    <a:lnTo>
                      <a:pt x="280" y="300"/>
                    </a:lnTo>
                    <a:lnTo>
                      <a:pt x="285" y="303"/>
                    </a:lnTo>
                    <a:lnTo>
                      <a:pt x="304" y="417"/>
                    </a:lnTo>
                    <a:lnTo>
                      <a:pt x="446" y="397"/>
                    </a:lnTo>
                    <a:lnTo>
                      <a:pt x="545" y="362"/>
                    </a:lnTo>
                    <a:lnTo>
                      <a:pt x="537" y="287"/>
                    </a:lnTo>
                    <a:lnTo>
                      <a:pt x="526" y="226"/>
                    </a:lnTo>
                    <a:lnTo>
                      <a:pt x="520" y="200"/>
                    </a:lnTo>
                    <a:lnTo>
                      <a:pt x="513" y="181"/>
                    </a:lnTo>
                    <a:lnTo>
                      <a:pt x="509" y="174"/>
                    </a:lnTo>
                    <a:lnTo>
                      <a:pt x="505" y="169"/>
                    </a:lnTo>
                    <a:lnTo>
                      <a:pt x="496" y="164"/>
                    </a:lnTo>
                    <a:lnTo>
                      <a:pt x="474" y="167"/>
                    </a:lnTo>
                    <a:lnTo>
                      <a:pt x="445" y="172"/>
                    </a:lnTo>
                    <a:lnTo>
                      <a:pt x="409" y="168"/>
                    </a:lnTo>
                    <a:lnTo>
                      <a:pt x="369" y="150"/>
                    </a:lnTo>
                    <a:lnTo>
                      <a:pt x="352" y="138"/>
                    </a:lnTo>
                    <a:lnTo>
                      <a:pt x="326" y="115"/>
                    </a:lnTo>
                    <a:lnTo>
                      <a:pt x="309" y="98"/>
                    </a:lnTo>
                    <a:lnTo>
                      <a:pt x="320" y="72"/>
                    </a:lnTo>
                    <a:lnTo>
                      <a:pt x="357" y="107"/>
                    </a:lnTo>
                    <a:lnTo>
                      <a:pt x="435" y="119"/>
                    </a:lnTo>
                    <a:lnTo>
                      <a:pt x="469" y="107"/>
                    </a:lnTo>
                    <a:lnTo>
                      <a:pt x="474" y="82"/>
                    </a:lnTo>
                    <a:lnTo>
                      <a:pt x="471" y="70"/>
                    </a:lnTo>
                    <a:lnTo>
                      <a:pt x="464" y="55"/>
                    </a:lnTo>
                    <a:lnTo>
                      <a:pt x="450" y="39"/>
                    </a:lnTo>
                    <a:lnTo>
                      <a:pt x="429" y="21"/>
                    </a:lnTo>
                    <a:lnTo>
                      <a:pt x="404" y="7"/>
                    </a:lnTo>
                    <a:lnTo>
                      <a:pt x="381" y="0"/>
                    </a:lnTo>
                    <a:lnTo>
                      <a:pt x="340" y="0"/>
                    </a:lnTo>
                    <a:lnTo>
                      <a:pt x="314" y="10"/>
                    </a:lnTo>
                    <a:lnTo>
                      <a:pt x="304" y="15"/>
                    </a:lnTo>
                    <a:lnTo>
                      <a:pt x="186" y="62"/>
                    </a:lnTo>
                    <a:lnTo>
                      <a:pt x="87" y="78"/>
                    </a:lnTo>
                    <a:lnTo>
                      <a:pt x="49" y="82"/>
                    </a:lnTo>
                    <a:lnTo>
                      <a:pt x="49" y="82"/>
                    </a:lnTo>
                    <a:close/>
                  </a:path>
                </a:pathLst>
              </a:custGeom>
              <a:solidFill>
                <a:srgbClr val="EB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00" name="Freeform 20"/>
              <p:cNvSpPr/>
              <p:nvPr/>
            </p:nvSpPr>
            <p:spPr bwMode="auto">
              <a:xfrm>
                <a:off x="4108" y="3096"/>
                <a:ext cx="11" cy="11"/>
              </a:xfrm>
              <a:custGeom>
                <a:avLst/>
                <a:gdLst>
                  <a:gd name="T0" fmla="*/ 25 w 32"/>
                  <a:gd name="T1" fmla="*/ 0 h 34"/>
                  <a:gd name="T2" fmla="*/ 32 w 32"/>
                  <a:gd name="T3" fmla="*/ 26 h 34"/>
                  <a:gd name="T4" fmla="*/ 9 w 32"/>
                  <a:gd name="T5" fmla="*/ 34 h 34"/>
                  <a:gd name="T6" fmla="*/ 0 w 32"/>
                  <a:gd name="T7" fmla="*/ 6 h 34"/>
                  <a:gd name="T8" fmla="*/ 25 w 32"/>
                  <a:gd name="T9" fmla="*/ 0 h 34"/>
                  <a:gd name="T10" fmla="*/ 25 w 32"/>
                  <a:gd name="T1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4">
                    <a:moveTo>
                      <a:pt x="25" y="0"/>
                    </a:moveTo>
                    <a:lnTo>
                      <a:pt x="32" y="26"/>
                    </a:lnTo>
                    <a:lnTo>
                      <a:pt x="9" y="34"/>
                    </a:lnTo>
                    <a:lnTo>
                      <a:pt x="0" y="6"/>
                    </a:lnTo>
                    <a:lnTo>
                      <a:pt x="25" y="0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01" name="Freeform 21"/>
              <p:cNvSpPr/>
              <p:nvPr/>
            </p:nvSpPr>
            <p:spPr bwMode="auto">
              <a:xfrm>
                <a:off x="4102" y="3075"/>
                <a:ext cx="13" cy="12"/>
              </a:xfrm>
              <a:custGeom>
                <a:avLst/>
                <a:gdLst>
                  <a:gd name="T0" fmla="*/ 41 w 41"/>
                  <a:gd name="T1" fmla="*/ 19 h 36"/>
                  <a:gd name="T2" fmla="*/ 2 w 41"/>
                  <a:gd name="T3" fmla="*/ 0 h 36"/>
                  <a:gd name="T4" fmla="*/ 0 w 41"/>
                  <a:gd name="T5" fmla="*/ 22 h 36"/>
                  <a:gd name="T6" fmla="*/ 38 w 41"/>
                  <a:gd name="T7" fmla="*/ 36 h 36"/>
                  <a:gd name="T8" fmla="*/ 41 w 41"/>
                  <a:gd name="T9" fmla="*/ 19 h 36"/>
                  <a:gd name="T10" fmla="*/ 41 w 41"/>
                  <a:gd name="T11" fmla="*/ 1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6">
                    <a:moveTo>
                      <a:pt x="41" y="19"/>
                    </a:moveTo>
                    <a:lnTo>
                      <a:pt x="2" y="0"/>
                    </a:lnTo>
                    <a:lnTo>
                      <a:pt x="0" y="22"/>
                    </a:lnTo>
                    <a:lnTo>
                      <a:pt x="38" y="36"/>
                    </a:lnTo>
                    <a:lnTo>
                      <a:pt x="41" y="19"/>
                    </a:lnTo>
                    <a:lnTo>
                      <a:pt x="41" y="1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02" name="Freeform 22"/>
              <p:cNvSpPr/>
              <p:nvPr/>
            </p:nvSpPr>
            <p:spPr bwMode="auto">
              <a:xfrm>
                <a:off x="4059" y="3098"/>
                <a:ext cx="9" cy="9"/>
              </a:xfrm>
              <a:custGeom>
                <a:avLst/>
                <a:gdLst>
                  <a:gd name="T0" fmla="*/ 21 w 25"/>
                  <a:gd name="T1" fmla="*/ 0 h 29"/>
                  <a:gd name="T2" fmla="*/ 25 w 25"/>
                  <a:gd name="T3" fmla="*/ 23 h 29"/>
                  <a:gd name="T4" fmla="*/ 13 w 25"/>
                  <a:gd name="T5" fmla="*/ 29 h 29"/>
                  <a:gd name="T6" fmla="*/ 0 w 25"/>
                  <a:gd name="T7" fmla="*/ 0 h 29"/>
                  <a:gd name="T8" fmla="*/ 21 w 25"/>
                  <a:gd name="T9" fmla="*/ 0 h 29"/>
                  <a:gd name="T10" fmla="*/ 21 w 25"/>
                  <a:gd name="T1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9">
                    <a:moveTo>
                      <a:pt x="21" y="0"/>
                    </a:moveTo>
                    <a:lnTo>
                      <a:pt x="25" y="23"/>
                    </a:lnTo>
                    <a:lnTo>
                      <a:pt x="13" y="29"/>
                    </a:lnTo>
                    <a:lnTo>
                      <a:pt x="0" y="0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03" name="Freeform 23"/>
              <p:cNvSpPr/>
              <p:nvPr/>
            </p:nvSpPr>
            <p:spPr bwMode="auto">
              <a:xfrm>
                <a:off x="4057" y="3080"/>
                <a:ext cx="9" cy="9"/>
              </a:xfrm>
              <a:custGeom>
                <a:avLst/>
                <a:gdLst>
                  <a:gd name="T0" fmla="*/ 19 w 25"/>
                  <a:gd name="T1" fmla="*/ 0 h 27"/>
                  <a:gd name="T2" fmla="*/ 0 w 25"/>
                  <a:gd name="T3" fmla="*/ 19 h 27"/>
                  <a:gd name="T4" fmla="*/ 4 w 25"/>
                  <a:gd name="T5" fmla="*/ 27 h 27"/>
                  <a:gd name="T6" fmla="*/ 25 w 25"/>
                  <a:gd name="T7" fmla="*/ 16 h 27"/>
                  <a:gd name="T8" fmla="*/ 19 w 25"/>
                  <a:gd name="T9" fmla="*/ 0 h 27"/>
                  <a:gd name="T10" fmla="*/ 19 w 25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7">
                    <a:moveTo>
                      <a:pt x="19" y="0"/>
                    </a:moveTo>
                    <a:lnTo>
                      <a:pt x="0" y="19"/>
                    </a:lnTo>
                    <a:lnTo>
                      <a:pt x="4" y="27"/>
                    </a:lnTo>
                    <a:lnTo>
                      <a:pt x="25" y="16"/>
                    </a:lnTo>
                    <a:lnTo>
                      <a:pt x="19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04" name="Freeform 24"/>
              <p:cNvSpPr/>
              <p:nvPr/>
            </p:nvSpPr>
            <p:spPr bwMode="auto">
              <a:xfrm>
                <a:off x="4069" y="3008"/>
                <a:ext cx="49" cy="63"/>
              </a:xfrm>
              <a:custGeom>
                <a:avLst/>
                <a:gdLst>
                  <a:gd name="T0" fmla="*/ 70 w 147"/>
                  <a:gd name="T1" fmla="*/ 0 h 189"/>
                  <a:gd name="T2" fmla="*/ 63 w 147"/>
                  <a:gd name="T3" fmla="*/ 6 h 189"/>
                  <a:gd name="T4" fmla="*/ 51 w 147"/>
                  <a:gd name="T5" fmla="*/ 24 h 189"/>
                  <a:gd name="T6" fmla="*/ 43 w 147"/>
                  <a:gd name="T7" fmla="*/ 53 h 189"/>
                  <a:gd name="T8" fmla="*/ 45 w 147"/>
                  <a:gd name="T9" fmla="*/ 71 h 189"/>
                  <a:gd name="T10" fmla="*/ 53 w 147"/>
                  <a:gd name="T11" fmla="*/ 91 h 189"/>
                  <a:gd name="T12" fmla="*/ 65 w 147"/>
                  <a:gd name="T13" fmla="*/ 106 h 189"/>
                  <a:gd name="T14" fmla="*/ 78 w 147"/>
                  <a:gd name="T15" fmla="*/ 114 h 189"/>
                  <a:gd name="T16" fmla="*/ 105 w 147"/>
                  <a:gd name="T17" fmla="*/ 108 h 189"/>
                  <a:gd name="T18" fmla="*/ 128 w 147"/>
                  <a:gd name="T19" fmla="*/ 93 h 189"/>
                  <a:gd name="T20" fmla="*/ 137 w 147"/>
                  <a:gd name="T21" fmla="*/ 84 h 189"/>
                  <a:gd name="T22" fmla="*/ 147 w 147"/>
                  <a:gd name="T23" fmla="*/ 103 h 189"/>
                  <a:gd name="T24" fmla="*/ 133 w 147"/>
                  <a:gd name="T25" fmla="*/ 117 h 189"/>
                  <a:gd name="T26" fmla="*/ 115 w 147"/>
                  <a:gd name="T27" fmla="*/ 127 h 189"/>
                  <a:gd name="T28" fmla="*/ 90 w 147"/>
                  <a:gd name="T29" fmla="*/ 132 h 189"/>
                  <a:gd name="T30" fmla="*/ 65 w 147"/>
                  <a:gd name="T31" fmla="*/ 125 h 189"/>
                  <a:gd name="T32" fmla="*/ 46 w 147"/>
                  <a:gd name="T33" fmla="*/ 113 h 189"/>
                  <a:gd name="T34" fmla="*/ 35 w 147"/>
                  <a:gd name="T35" fmla="*/ 101 h 189"/>
                  <a:gd name="T36" fmla="*/ 31 w 147"/>
                  <a:gd name="T37" fmla="*/ 95 h 189"/>
                  <a:gd name="T38" fmla="*/ 31 w 147"/>
                  <a:gd name="T39" fmla="*/ 118 h 189"/>
                  <a:gd name="T40" fmla="*/ 43 w 147"/>
                  <a:gd name="T41" fmla="*/ 146 h 189"/>
                  <a:gd name="T42" fmla="*/ 51 w 147"/>
                  <a:gd name="T43" fmla="*/ 153 h 189"/>
                  <a:gd name="T44" fmla="*/ 69 w 147"/>
                  <a:gd name="T45" fmla="*/ 163 h 189"/>
                  <a:gd name="T46" fmla="*/ 85 w 147"/>
                  <a:gd name="T47" fmla="*/ 167 h 189"/>
                  <a:gd name="T48" fmla="*/ 101 w 147"/>
                  <a:gd name="T49" fmla="*/ 168 h 189"/>
                  <a:gd name="T50" fmla="*/ 91 w 147"/>
                  <a:gd name="T51" fmla="*/ 189 h 189"/>
                  <a:gd name="T52" fmla="*/ 18 w 147"/>
                  <a:gd name="T53" fmla="*/ 148 h 189"/>
                  <a:gd name="T54" fmla="*/ 4 w 147"/>
                  <a:gd name="T55" fmla="*/ 120 h 189"/>
                  <a:gd name="T56" fmla="*/ 0 w 147"/>
                  <a:gd name="T57" fmla="*/ 92 h 189"/>
                  <a:gd name="T58" fmla="*/ 3 w 147"/>
                  <a:gd name="T59" fmla="*/ 66 h 189"/>
                  <a:gd name="T60" fmla="*/ 11 w 147"/>
                  <a:gd name="T61" fmla="*/ 46 h 189"/>
                  <a:gd name="T62" fmla="*/ 21 w 147"/>
                  <a:gd name="T63" fmla="*/ 30 h 189"/>
                  <a:gd name="T64" fmla="*/ 34 w 147"/>
                  <a:gd name="T65" fmla="*/ 14 h 189"/>
                  <a:gd name="T66" fmla="*/ 45 w 147"/>
                  <a:gd name="T67" fmla="*/ 4 h 189"/>
                  <a:gd name="T68" fmla="*/ 49 w 147"/>
                  <a:gd name="T69" fmla="*/ 0 h 189"/>
                  <a:gd name="T70" fmla="*/ 70 w 147"/>
                  <a:gd name="T71" fmla="*/ 0 h 189"/>
                  <a:gd name="T72" fmla="*/ 70 w 147"/>
                  <a:gd name="T73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7" h="189">
                    <a:moveTo>
                      <a:pt x="70" y="0"/>
                    </a:moveTo>
                    <a:lnTo>
                      <a:pt x="63" y="6"/>
                    </a:lnTo>
                    <a:lnTo>
                      <a:pt x="51" y="24"/>
                    </a:lnTo>
                    <a:lnTo>
                      <a:pt x="43" y="53"/>
                    </a:lnTo>
                    <a:lnTo>
                      <a:pt x="45" y="71"/>
                    </a:lnTo>
                    <a:lnTo>
                      <a:pt x="53" y="91"/>
                    </a:lnTo>
                    <a:lnTo>
                      <a:pt x="65" y="106"/>
                    </a:lnTo>
                    <a:lnTo>
                      <a:pt x="78" y="114"/>
                    </a:lnTo>
                    <a:lnTo>
                      <a:pt x="105" y="108"/>
                    </a:lnTo>
                    <a:lnTo>
                      <a:pt x="128" y="93"/>
                    </a:lnTo>
                    <a:lnTo>
                      <a:pt x="137" y="84"/>
                    </a:lnTo>
                    <a:lnTo>
                      <a:pt x="147" y="103"/>
                    </a:lnTo>
                    <a:lnTo>
                      <a:pt x="133" y="117"/>
                    </a:lnTo>
                    <a:lnTo>
                      <a:pt x="115" y="127"/>
                    </a:lnTo>
                    <a:lnTo>
                      <a:pt x="90" y="132"/>
                    </a:lnTo>
                    <a:lnTo>
                      <a:pt x="65" y="125"/>
                    </a:lnTo>
                    <a:lnTo>
                      <a:pt x="46" y="113"/>
                    </a:lnTo>
                    <a:lnTo>
                      <a:pt x="35" y="101"/>
                    </a:lnTo>
                    <a:lnTo>
                      <a:pt x="31" y="95"/>
                    </a:lnTo>
                    <a:lnTo>
                      <a:pt x="31" y="118"/>
                    </a:lnTo>
                    <a:lnTo>
                      <a:pt x="43" y="146"/>
                    </a:lnTo>
                    <a:lnTo>
                      <a:pt x="51" y="153"/>
                    </a:lnTo>
                    <a:lnTo>
                      <a:pt x="69" y="163"/>
                    </a:lnTo>
                    <a:lnTo>
                      <a:pt x="85" y="167"/>
                    </a:lnTo>
                    <a:lnTo>
                      <a:pt x="101" y="168"/>
                    </a:lnTo>
                    <a:lnTo>
                      <a:pt x="91" y="189"/>
                    </a:lnTo>
                    <a:lnTo>
                      <a:pt x="18" y="148"/>
                    </a:lnTo>
                    <a:lnTo>
                      <a:pt x="4" y="120"/>
                    </a:lnTo>
                    <a:lnTo>
                      <a:pt x="0" y="92"/>
                    </a:lnTo>
                    <a:lnTo>
                      <a:pt x="3" y="66"/>
                    </a:lnTo>
                    <a:lnTo>
                      <a:pt x="11" y="46"/>
                    </a:lnTo>
                    <a:lnTo>
                      <a:pt x="21" y="30"/>
                    </a:lnTo>
                    <a:lnTo>
                      <a:pt x="34" y="14"/>
                    </a:lnTo>
                    <a:lnTo>
                      <a:pt x="45" y="4"/>
                    </a:lnTo>
                    <a:lnTo>
                      <a:pt x="49" y="0"/>
                    </a:lnTo>
                    <a:lnTo>
                      <a:pt x="70" y="0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05" name="Freeform 25"/>
              <p:cNvSpPr/>
              <p:nvPr/>
            </p:nvSpPr>
            <p:spPr bwMode="auto">
              <a:xfrm>
                <a:off x="4041" y="3028"/>
                <a:ext cx="119" cy="144"/>
              </a:xfrm>
              <a:custGeom>
                <a:avLst/>
                <a:gdLst>
                  <a:gd name="T0" fmla="*/ 39 w 359"/>
                  <a:gd name="T1" fmla="*/ 0 h 432"/>
                  <a:gd name="T2" fmla="*/ 29 w 359"/>
                  <a:gd name="T3" fmla="*/ 39 h 432"/>
                  <a:gd name="T4" fmla="*/ 27 w 359"/>
                  <a:gd name="T5" fmla="*/ 114 h 432"/>
                  <a:gd name="T6" fmla="*/ 52 w 359"/>
                  <a:gd name="T7" fmla="*/ 219 h 432"/>
                  <a:gd name="T8" fmla="*/ 53 w 359"/>
                  <a:gd name="T9" fmla="*/ 259 h 432"/>
                  <a:gd name="T10" fmla="*/ 59 w 359"/>
                  <a:gd name="T11" fmla="*/ 281 h 432"/>
                  <a:gd name="T12" fmla="*/ 67 w 359"/>
                  <a:gd name="T13" fmla="*/ 303 h 432"/>
                  <a:gd name="T14" fmla="*/ 76 w 359"/>
                  <a:gd name="T15" fmla="*/ 324 h 432"/>
                  <a:gd name="T16" fmla="*/ 86 w 359"/>
                  <a:gd name="T17" fmla="*/ 342 h 432"/>
                  <a:gd name="T18" fmla="*/ 97 w 359"/>
                  <a:gd name="T19" fmla="*/ 357 h 432"/>
                  <a:gd name="T20" fmla="*/ 114 w 359"/>
                  <a:gd name="T21" fmla="*/ 373 h 432"/>
                  <a:gd name="T22" fmla="*/ 135 w 359"/>
                  <a:gd name="T23" fmla="*/ 389 h 432"/>
                  <a:gd name="T24" fmla="*/ 144 w 359"/>
                  <a:gd name="T25" fmla="*/ 394 h 432"/>
                  <a:gd name="T26" fmla="*/ 161 w 359"/>
                  <a:gd name="T27" fmla="*/ 406 h 432"/>
                  <a:gd name="T28" fmla="*/ 168 w 359"/>
                  <a:gd name="T29" fmla="*/ 410 h 432"/>
                  <a:gd name="T30" fmla="*/ 188 w 359"/>
                  <a:gd name="T31" fmla="*/ 413 h 432"/>
                  <a:gd name="T32" fmla="*/ 218 w 359"/>
                  <a:gd name="T33" fmla="*/ 399 h 432"/>
                  <a:gd name="T34" fmla="*/ 261 w 359"/>
                  <a:gd name="T35" fmla="*/ 378 h 432"/>
                  <a:gd name="T36" fmla="*/ 301 w 359"/>
                  <a:gd name="T37" fmla="*/ 347 h 432"/>
                  <a:gd name="T38" fmla="*/ 320 w 359"/>
                  <a:gd name="T39" fmla="*/ 328 h 432"/>
                  <a:gd name="T40" fmla="*/ 334 w 359"/>
                  <a:gd name="T41" fmla="*/ 302 h 432"/>
                  <a:gd name="T42" fmla="*/ 336 w 359"/>
                  <a:gd name="T43" fmla="*/ 278 h 432"/>
                  <a:gd name="T44" fmla="*/ 337 w 359"/>
                  <a:gd name="T45" fmla="*/ 254 h 432"/>
                  <a:gd name="T46" fmla="*/ 359 w 359"/>
                  <a:gd name="T47" fmla="*/ 260 h 432"/>
                  <a:gd name="T48" fmla="*/ 353 w 359"/>
                  <a:gd name="T49" fmla="*/ 300 h 432"/>
                  <a:gd name="T50" fmla="*/ 346 w 359"/>
                  <a:gd name="T51" fmla="*/ 320 h 432"/>
                  <a:gd name="T52" fmla="*/ 336 w 359"/>
                  <a:gd name="T53" fmla="*/ 339 h 432"/>
                  <a:gd name="T54" fmla="*/ 321 w 359"/>
                  <a:gd name="T55" fmla="*/ 360 h 432"/>
                  <a:gd name="T56" fmla="*/ 301 w 359"/>
                  <a:gd name="T57" fmla="*/ 379 h 432"/>
                  <a:gd name="T58" fmla="*/ 279 w 359"/>
                  <a:gd name="T59" fmla="*/ 396 h 432"/>
                  <a:gd name="T60" fmla="*/ 259 w 359"/>
                  <a:gd name="T61" fmla="*/ 409 h 432"/>
                  <a:gd name="T62" fmla="*/ 238 w 359"/>
                  <a:gd name="T63" fmla="*/ 419 h 432"/>
                  <a:gd name="T64" fmla="*/ 219 w 359"/>
                  <a:gd name="T65" fmla="*/ 426 h 432"/>
                  <a:gd name="T66" fmla="*/ 183 w 359"/>
                  <a:gd name="T67" fmla="*/ 432 h 432"/>
                  <a:gd name="T68" fmla="*/ 149 w 359"/>
                  <a:gd name="T69" fmla="*/ 427 h 432"/>
                  <a:gd name="T70" fmla="*/ 114 w 359"/>
                  <a:gd name="T71" fmla="*/ 410 h 432"/>
                  <a:gd name="T72" fmla="*/ 98 w 359"/>
                  <a:gd name="T73" fmla="*/ 397 h 432"/>
                  <a:gd name="T74" fmla="*/ 81 w 359"/>
                  <a:gd name="T75" fmla="*/ 380 h 432"/>
                  <a:gd name="T76" fmla="*/ 54 w 359"/>
                  <a:gd name="T77" fmla="*/ 339 h 432"/>
                  <a:gd name="T78" fmla="*/ 38 w 359"/>
                  <a:gd name="T79" fmla="*/ 291 h 432"/>
                  <a:gd name="T80" fmla="*/ 27 w 359"/>
                  <a:gd name="T81" fmla="*/ 207 h 432"/>
                  <a:gd name="T82" fmla="*/ 29 w 359"/>
                  <a:gd name="T83" fmla="*/ 174 h 432"/>
                  <a:gd name="T84" fmla="*/ 14 w 359"/>
                  <a:gd name="T85" fmla="*/ 143 h 432"/>
                  <a:gd name="T86" fmla="*/ 0 w 359"/>
                  <a:gd name="T87" fmla="*/ 89 h 432"/>
                  <a:gd name="T88" fmla="*/ 9 w 359"/>
                  <a:gd name="T89" fmla="*/ 39 h 432"/>
                  <a:gd name="T90" fmla="*/ 17 w 359"/>
                  <a:gd name="T91" fmla="*/ 11 h 432"/>
                  <a:gd name="T92" fmla="*/ 39 w 359"/>
                  <a:gd name="T93" fmla="*/ 0 h 432"/>
                  <a:gd name="T94" fmla="*/ 39 w 359"/>
                  <a:gd name="T95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9" h="432">
                    <a:moveTo>
                      <a:pt x="39" y="0"/>
                    </a:moveTo>
                    <a:lnTo>
                      <a:pt x="29" y="39"/>
                    </a:lnTo>
                    <a:lnTo>
                      <a:pt x="27" y="114"/>
                    </a:lnTo>
                    <a:lnTo>
                      <a:pt x="52" y="219"/>
                    </a:lnTo>
                    <a:lnTo>
                      <a:pt x="53" y="259"/>
                    </a:lnTo>
                    <a:lnTo>
                      <a:pt x="59" y="281"/>
                    </a:lnTo>
                    <a:lnTo>
                      <a:pt x="67" y="303"/>
                    </a:lnTo>
                    <a:lnTo>
                      <a:pt x="76" y="324"/>
                    </a:lnTo>
                    <a:lnTo>
                      <a:pt x="86" y="342"/>
                    </a:lnTo>
                    <a:lnTo>
                      <a:pt x="97" y="357"/>
                    </a:lnTo>
                    <a:lnTo>
                      <a:pt x="114" y="373"/>
                    </a:lnTo>
                    <a:lnTo>
                      <a:pt x="135" y="389"/>
                    </a:lnTo>
                    <a:lnTo>
                      <a:pt x="144" y="394"/>
                    </a:lnTo>
                    <a:lnTo>
                      <a:pt x="161" y="406"/>
                    </a:lnTo>
                    <a:lnTo>
                      <a:pt x="168" y="410"/>
                    </a:lnTo>
                    <a:lnTo>
                      <a:pt x="188" y="413"/>
                    </a:lnTo>
                    <a:lnTo>
                      <a:pt x="218" y="399"/>
                    </a:lnTo>
                    <a:lnTo>
                      <a:pt x="261" y="378"/>
                    </a:lnTo>
                    <a:lnTo>
                      <a:pt x="301" y="347"/>
                    </a:lnTo>
                    <a:lnTo>
                      <a:pt x="320" y="328"/>
                    </a:lnTo>
                    <a:lnTo>
                      <a:pt x="334" y="302"/>
                    </a:lnTo>
                    <a:lnTo>
                      <a:pt x="336" y="278"/>
                    </a:lnTo>
                    <a:lnTo>
                      <a:pt x="337" y="254"/>
                    </a:lnTo>
                    <a:lnTo>
                      <a:pt x="359" y="260"/>
                    </a:lnTo>
                    <a:lnTo>
                      <a:pt x="353" y="300"/>
                    </a:lnTo>
                    <a:lnTo>
                      <a:pt x="346" y="320"/>
                    </a:lnTo>
                    <a:lnTo>
                      <a:pt x="336" y="339"/>
                    </a:lnTo>
                    <a:lnTo>
                      <a:pt x="321" y="360"/>
                    </a:lnTo>
                    <a:lnTo>
                      <a:pt x="301" y="379"/>
                    </a:lnTo>
                    <a:lnTo>
                      <a:pt x="279" y="396"/>
                    </a:lnTo>
                    <a:lnTo>
                      <a:pt x="259" y="409"/>
                    </a:lnTo>
                    <a:lnTo>
                      <a:pt x="238" y="419"/>
                    </a:lnTo>
                    <a:lnTo>
                      <a:pt x="219" y="426"/>
                    </a:lnTo>
                    <a:lnTo>
                      <a:pt x="183" y="432"/>
                    </a:lnTo>
                    <a:lnTo>
                      <a:pt x="149" y="427"/>
                    </a:lnTo>
                    <a:lnTo>
                      <a:pt x="114" y="410"/>
                    </a:lnTo>
                    <a:lnTo>
                      <a:pt x="98" y="397"/>
                    </a:lnTo>
                    <a:lnTo>
                      <a:pt x="81" y="380"/>
                    </a:lnTo>
                    <a:lnTo>
                      <a:pt x="54" y="339"/>
                    </a:lnTo>
                    <a:lnTo>
                      <a:pt x="38" y="291"/>
                    </a:lnTo>
                    <a:lnTo>
                      <a:pt x="27" y="207"/>
                    </a:lnTo>
                    <a:lnTo>
                      <a:pt x="29" y="174"/>
                    </a:lnTo>
                    <a:lnTo>
                      <a:pt x="14" y="143"/>
                    </a:lnTo>
                    <a:lnTo>
                      <a:pt x="0" y="89"/>
                    </a:lnTo>
                    <a:lnTo>
                      <a:pt x="9" y="39"/>
                    </a:lnTo>
                    <a:lnTo>
                      <a:pt x="17" y="11"/>
                    </a:lnTo>
                    <a:lnTo>
                      <a:pt x="39" y="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06" name="Freeform 26"/>
              <p:cNvSpPr/>
              <p:nvPr/>
            </p:nvSpPr>
            <p:spPr bwMode="auto">
              <a:xfrm>
                <a:off x="4079" y="3124"/>
                <a:ext cx="15" cy="7"/>
              </a:xfrm>
              <a:custGeom>
                <a:avLst/>
                <a:gdLst>
                  <a:gd name="T0" fmla="*/ 46 w 46"/>
                  <a:gd name="T1" fmla="*/ 19 h 20"/>
                  <a:gd name="T2" fmla="*/ 28 w 46"/>
                  <a:gd name="T3" fmla="*/ 0 h 20"/>
                  <a:gd name="T4" fmla="*/ 6 w 46"/>
                  <a:gd name="T5" fmla="*/ 3 h 20"/>
                  <a:gd name="T6" fmla="*/ 0 w 46"/>
                  <a:gd name="T7" fmla="*/ 11 h 20"/>
                  <a:gd name="T8" fmla="*/ 1 w 46"/>
                  <a:gd name="T9" fmla="*/ 15 h 20"/>
                  <a:gd name="T10" fmla="*/ 7 w 46"/>
                  <a:gd name="T11" fmla="*/ 20 h 20"/>
                  <a:gd name="T12" fmla="*/ 46 w 46"/>
                  <a:gd name="T13" fmla="*/ 19 h 20"/>
                  <a:gd name="T14" fmla="*/ 46 w 46"/>
                  <a:gd name="T15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20">
                    <a:moveTo>
                      <a:pt x="46" y="19"/>
                    </a:moveTo>
                    <a:lnTo>
                      <a:pt x="28" y="0"/>
                    </a:lnTo>
                    <a:lnTo>
                      <a:pt x="6" y="3"/>
                    </a:lnTo>
                    <a:lnTo>
                      <a:pt x="0" y="11"/>
                    </a:lnTo>
                    <a:lnTo>
                      <a:pt x="1" y="15"/>
                    </a:lnTo>
                    <a:lnTo>
                      <a:pt x="7" y="20"/>
                    </a:lnTo>
                    <a:lnTo>
                      <a:pt x="46" y="19"/>
                    </a:lnTo>
                    <a:lnTo>
                      <a:pt x="46" y="1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07" name="Freeform 27"/>
              <p:cNvSpPr/>
              <p:nvPr/>
            </p:nvSpPr>
            <p:spPr bwMode="auto">
              <a:xfrm>
                <a:off x="4082" y="3139"/>
                <a:ext cx="23" cy="17"/>
              </a:xfrm>
              <a:custGeom>
                <a:avLst/>
                <a:gdLst>
                  <a:gd name="T0" fmla="*/ 62 w 68"/>
                  <a:gd name="T1" fmla="*/ 28 h 52"/>
                  <a:gd name="T2" fmla="*/ 68 w 68"/>
                  <a:gd name="T3" fmla="*/ 10 h 52"/>
                  <a:gd name="T4" fmla="*/ 29 w 68"/>
                  <a:gd name="T5" fmla="*/ 0 h 52"/>
                  <a:gd name="T6" fmla="*/ 0 w 68"/>
                  <a:gd name="T7" fmla="*/ 15 h 52"/>
                  <a:gd name="T8" fmla="*/ 17 w 68"/>
                  <a:gd name="T9" fmla="*/ 29 h 52"/>
                  <a:gd name="T10" fmla="*/ 14 w 68"/>
                  <a:gd name="T11" fmla="*/ 51 h 52"/>
                  <a:gd name="T12" fmla="*/ 24 w 68"/>
                  <a:gd name="T13" fmla="*/ 52 h 52"/>
                  <a:gd name="T14" fmla="*/ 46 w 68"/>
                  <a:gd name="T15" fmla="*/ 50 h 52"/>
                  <a:gd name="T16" fmla="*/ 60 w 68"/>
                  <a:gd name="T17" fmla="*/ 36 h 52"/>
                  <a:gd name="T18" fmla="*/ 62 w 68"/>
                  <a:gd name="T19" fmla="*/ 28 h 52"/>
                  <a:gd name="T20" fmla="*/ 62 w 68"/>
                  <a:gd name="T21" fmla="*/ 2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8" h="52">
                    <a:moveTo>
                      <a:pt x="62" y="28"/>
                    </a:moveTo>
                    <a:lnTo>
                      <a:pt x="68" y="10"/>
                    </a:lnTo>
                    <a:lnTo>
                      <a:pt x="29" y="0"/>
                    </a:lnTo>
                    <a:lnTo>
                      <a:pt x="0" y="15"/>
                    </a:lnTo>
                    <a:lnTo>
                      <a:pt x="17" y="29"/>
                    </a:lnTo>
                    <a:lnTo>
                      <a:pt x="14" y="51"/>
                    </a:lnTo>
                    <a:lnTo>
                      <a:pt x="24" y="52"/>
                    </a:lnTo>
                    <a:lnTo>
                      <a:pt x="46" y="50"/>
                    </a:lnTo>
                    <a:lnTo>
                      <a:pt x="60" y="36"/>
                    </a:lnTo>
                    <a:lnTo>
                      <a:pt x="62" y="28"/>
                    </a:lnTo>
                    <a:lnTo>
                      <a:pt x="62" y="2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08" name="Freeform 28"/>
              <p:cNvSpPr/>
              <p:nvPr/>
            </p:nvSpPr>
            <p:spPr bwMode="auto">
              <a:xfrm>
                <a:off x="4147" y="3019"/>
                <a:ext cx="20" cy="63"/>
              </a:xfrm>
              <a:custGeom>
                <a:avLst/>
                <a:gdLst>
                  <a:gd name="T0" fmla="*/ 0 w 60"/>
                  <a:gd name="T1" fmla="*/ 0 h 188"/>
                  <a:gd name="T2" fmla="*/ 7 w 60"/>
                  <a:gd name="T3" fmla="*/ 5 h 188"/>
                  <a:gd name="T4" fmla="*/ 22 w 60"/>
                  <a:gd name="T5" fmla="*/ 20 h 188"/>
                  <a:gd name="T6" fmla="*/ 34 w 60"/>
                  <a:gd name="T7" fmla="*/ 43 h 188"/>
                  <a:gd name="T8" fmla="*/ 36 w 60"/>
                  <a:gd name="T9" fmla="*/ 77 h 188"/>
                  <a:gd name="T10" fmla="*/ 31 w 60"/>
                  <a:gd name="T11" fmla="*/ 93 h 188"/>
                  <a:gd name="T12" fmla="*/ 24 w 60"/>
                  <a:gd name="T13" fmla="*/ 107 h 188"/>
                  <a:gd name="T14" fmla="*/ 9 w 60"/>
                  <a:gd name="T15" fmla="*/ 128 h 188"/>
                  <a:gd name="T16" fmla="*/ 0 w 60"/>
                  <a:gd name="T17" fmla="*/ 143 h 188"/>
                  <a:gd name="T18" fmla="*/ 1 w 60"/>
                  <a:gd name="T19" fmla="*/ 161 h 188"/>
                  <a:gd name="T20" fmla="*/ 14 w 60"/>
                  <a:gd name="T21" fmla="*/ 177 h 188"/>
                  <a:gd name="T22" fmla="*/ 28 w 60"/>
                  <a:gd name="T23" fmla="*/ 185 h 188"/>
                  <a:gd name="T24" fmla="*/ 45 w 60"/>
                  <a:gd name="T25" fmla="*/ 188 h 188"/>
                  <a:gd name="T26" fmla="*/ 51 w 60"/>
                  <a:gd name="T27" fmla="*/ 175 h 188"/>
                  <a:gd name="T28" fmla="*/ 38 w 60"/>
                  <a:gd name="T29" fmla="*/ 135 h 188"/>
                  <a:gd name="T30" fmla="*/ 48 w 60"/>
                  <a:gd name="T31" fmla="*/ 110 h 188"/>
                  <a:gd name="T32" fmla="*/ 57 w 60"/>
                  <a:gd name="T33" fmla="*/ 86 h 188"/>
                  <a:gd name="T34" fmla="*/ 60 w 60"/>
                  <a:gd name="T35" fmla="*/ 61 h 188"/>
                  <a:gd name="T36" fmla="*/ 52 w 60"/>
                  <a:gd name="T37" fmla="*/ 38 h 188"/>
                  <a:gd name="T38" fmla="*/ 36 w 60"/>
                  <a:gd name="T39" fmla="*/ 19 h 188"/>
                  <a:gd name="T40" fmla="*/ 19 w 60"/>
                  <a:gd name="T41" fmla="*/ 8 h 188"/>
                  <a:gd name="T42" fmla="*/ 0 w 60"/>
                  <a:gd name="T43" fmla="*/ 0 h 188"/>
                  <a:gd name="T44" fmla="*/ 0 w 60"/>
                  <a:gd name="T45" fmla="*/ 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0" h="188">
                    <a:moveTo>
                      <a:pt x="0" y="0"/>
                    </a:moveTo>
                    <a:lnTo>
                      <a:pt x="7" y="5"/>
                    </a:lnTo>
                    <a:lnTo>
                      <a:pt x="22" y="20"/>
                    </a:lnTo>
                    <a:lnTo>
                      <a:pt x="34" y="43"/>
                    </a:lnTo>
                    <a:lnTo>
                      <a:pt x="36" y="77"/>
                    </a:lnTo>
                    <a:lnTo>
                      <a:pt x="31" y="93"/>
                    </a:lnTo>
                    <a:lnTo>
                      <a:pt x="24" y="107"/>
                    </a:lnTo>
                    <a:lnTo>
                      <a:pt x="9" y="128"/>
                    </a:lnTo>
                    <a:lnTo>
                      <a:pt x="0" y="143"/>
                    </a:lnTo>
                    <a:lnTo>
                      <a:pt x="1" y="161"/>
                    </a:lnTo>
                    <a:lnTo>
                      <a:pt x="14" y="177"/>
                    </a:lnTo>
                    <a:lnTo>
                      <a:pt x="28" y="185"/>
                    </a:lnTo>
                    <a:lnTo>
                      <a:pt x="45" y="188"/>
                    </a:lnTo>
                    <a:lnTo>
                      <a:pt x="51" y="175"/>
                    </a:lnTo>
                    <a:lnTo>
                      <a:pt x="38" y="135"/>
                    </a:lnTo>
                    <a:lnTo>
                      <a:pt x="48" y="110"/>
                    </a:lnTo>
                    <a:lnTo>
                      <a:pt x="57" y="86"/>
                    </a:lnTo>
                    <a:lnTo>
                      <a:pt x="60" y="61"/>
                    </a:lnTo>
                    <a:lnTo>
                      <a:pt x="52" y="38"/>
                    </a:lnTo>
                    <a:lnTo>
                      <a:pt x="36" y="19"/>
                    </a:lnTo>
                    <a:lnTo>
                      <a:pt x="19" y="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09" name="Freeform 29"/>
              <p:cNvSpPr/>
              <p:nvPr/>
            </p:nvSpPr>
            <p:spPr bwMode="auto">
              <a:xfrm>
                <a:off x="4113" y="2982"/>
                <a:ext cx="87" cy="101"/>
              </a:xfrm>
              <a:custGeom>
                <a:avLst/>
                <a:gdLst>
                  <a:gd name="T0" fmla="*/ 92 w 261"/>
                  <a:gd name="T1" fmla="*/ 35 h 303"/>
                  <a:gd name="T2" fmla="*/ 118 w 261"/>
                  <a:gd name="T3" fmla="*/ 52 h 303"/>
                  <a:gd name="T4" fmla="*/ 129 w 261"/>
                  <a:gd name="T5" fmla="*/ 60 h 303"/>
                  <a:gd name="T6" fmla="*/ 170 w 261"/>
                  <a:gd name="T7" fmla="*/ 102 h 303"/>
                  <a:gd name="T8" fmla="*/ 192 w 261"/>
                  <a:gd name="T9" fmla="*/ 147 h 303"/>
                  <a:gd name="T10" fmla="*/ 198 w 261"/>
                  <a:gd name="T11" fmla="*/ 191 h 303"/>
                  <a:gd name="T12" fmla="*/ 189 w 261"/>
                  <a:gd name="T13" fmla="*/ 223 h 303"/>
                  <a:gd name="T14" fmla="*/ 177 w 261"/>
                  <a:gd name="T15" fmla="*/ 269 h 303"/>
                  <a:gd name="T16" fmla="*/ 186 w 261"/>
                  <a:gd name="T17" fmla="*/ 286 h 303"/>
                  <a:gd name="T18" fmla="*/ 195 w 261"/>
                  <a:gd name="T19" fmla="*/ 293 h 303"/>
                  <a:gd name="T20" fmla="*/ 205 w 261"/>
                  <a:gd name="T21" fmla="*/ 298 h 303"/>
                  <a:gd name="T22" fmla="*/ 224 w 261"/>
                  <a:gd name="T23" fmla="*/ 303 h 303"/>
                  <a:gd name="T24" fmla="*/ 238 w 261"/>
                  <a:gd name="T25" fmla="*/ 301 h 303"/>
                  <a:gd name="T26" fmla="*/ 255 w 261"/>
                  <a:gd name="T27" fmla="*/ 277 h 303"/>
                  <a:gd name="T28" fmla="*/ 261 w 261"/>
                  <a:gd name="T29" fmla="*/ 258 h 303"/>
                  <a:gd name="T30" fmla="*/ 245 w 261"/>
                  <a:gd name="T31" fmla="*/ 253 h 303"/>
                  <a:gd name="T32" fmla="*/ 234 w 261"/>
                  <a:gd name="T33" fmla="*/ 270 h 303"/>
                  <a:gd name="T34" fmla="*/ 223 w 261"/>
                  <a:gd name="T35" fmla="*/ 278 h 303"/>
                  <a:gd name="T36" fmla="*/ 212 w 261"/>
                  <a:gd name="T37" fmla="*/ 276 h 303"/>
                  <a:gd name="T38" fmla="*/ 209 w 261"/>
                  <a:gd name="T39" fmla="*/ 260 h 303"/>
                  <a:gd name="T40" fmla="*/ 214 w 261"/>
                  <a:gd name="T41" fmla="*/ 233 h 303"/>
                  <a:gd name="T42" fmla="*/ 225 w 261"/>
                  <a:gd name="T43" fmla="*/ 171 h 303"/>
                  <a:gd name="T44" fmla="*/ 219 w 261"/>
                  <a:gd name="T45" fmla="*/ 134 h 303"/>
                  <a:gd name="T46" fmla="*/ 212 w 261"/>
                  <a:gd name="T47" fmla="*/ 113 h 303"/>
                  <a:gd name="T48" fmla="*/ 202 w 261"/>
                  <a:gd name="T49" fmla="*/ 91 h 303"/>
                  <a:gd name="T50" fmla="*/ 189 w 261"/>
                  <a:gd name="T51" fmla="*/ 70 h 303"/>
                  <a:gd name="T52" fmla="*/ 174 w 261"/>
                  <a:gd name="T53" fmla="*/ 50 h 303"/>
                  <a:gd name="T54" fmla="*/ 156 w 261"/>
                  <a:gd name="T55" fmla="*/ 33 h 303"/>
                  <a:gd name="T56" fmla="*/ 136 w 261"/>
                  <a:gd name="T57" fmla="*/ 20 h 303"/>
                  <a:gd name="T58" fmla="*/ 113 w 261"/>
                  <a:gd name="T59" fmla="*/ 10 h 303"/>
                  <a:gd name="T60" fmla="*/ 90 w 261"/>
                  <a:gd name="T61" fmla="*/ 4 h 303"/>
                  <a:gd name="T62" fmla="*/ 47 w 261"/>
                  <a:gd name="T63" fmla="*/ 0 h 303"/>
                  <a:gd name="T64" fmla="*/ 0 w 261"/>
                  <a:gd name="T65" fmla="*/ 3 h 303"/>
                  <a:gd name="T66" fmla="*/ 27 w 261"/>
                  <a:gd name="T67" fmla="*/ 15 h 303"/>
                  <a:gd name="T68" fmla="*/ 92 w 261"/>
                  <a:gd name="T69" fmla="*/ 35 h 303"/>
                  <a:gd name="T70" fmla="*/ 92 w 261"/>
                  <a:gd name="T71" fmla="*/ 35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61" h="303">
                    <a:moveTo>
                      <a:pt x="92" y="35"/>
                    </a:moveTo>
                    <a:lnTo>
                      <a:pt x="118" y="52"/>
                    </a:lnTo>
                    <a:lnTo>
                      <a:pt x="129" y="60"/>
                    </a:lnTo>
                    <a:lnTo>
                      <a:pt x="170" y="102"/>
                    </a:lnTo>
                    <a:lnTo>
                      <a:pt x="192" y="147"/>
                    </a:lnTo>
                    <a:lnTo>
                      <a:pt x="198" y="191"/>
                    </a:lnTo>
                    <a:lnTo>
                      <a:pt x="189" y="223"/>
                    </a:lnTo>
                    <a:lnTo>
                      <a:pt x="177" y="269"/>
                    </a:lnTo>
                    <a:lnTo>
                      <a:pt x="186" y="286"/>
                    </a:lnTo>
                    <a:lnTo>
                      <a:pt x="195" y="293"/>
                    </a:lnTo>
                    <a:lnTo>
                      <a:pt x="205" y="298"/>
                    </a:lnTo>
                    <a:lnTo>
                      <a:pt x="224" y="303"/>
                    </a:lnTo>
                    <a:lnTo>
                      <a:pt x="238" y="301"/>
                    </a:lnTo>
                    <a:lnTo>
                      <a:pt x="255" y="277"/>
                    </a:lnTo>
                    <a:lnTo>
                      <a:pt x="261" y="258"/>
                    </a:lnTo>
                    <a:lnTo>
                      <a:pt x="245" y="253"/>
                    </a:lnTo>
                    <a:lnTo>
                      <a:pt x="234" y="270"/>
                    </a:lnTo>
                    <a:lnTo>
                      <a:pt x="223" y="278"/>
                    </a:lnTo>
                    <a:lnTo>
                      <a:pt x="212" y="276"/>
                    </a:lnTo>
                    <a:lnTo>
                      <a:pt x="209" y="260"/>
                    </a:lnTo>
                    <a:lnTo>
                      <a:pt x="214" y="233"/>
                    </a:lnTo>
                    <a:lnTo>
                      <a:pt x="225" y="171"/>
                    </a:lnTo>
                    <a:lnTo>
                      <a:pt x="219" y="134"/>
                    </a:lnTo>
                    <a:lnTo>
                      <a:pt x="212" y="113"/>
                    </a:lnTo>
                    <a:lnTo>
                      <a:pt x="202" y="91"/>
                    </a:lnTo>
                    <a:lnTo>
                      <a:pt x="189" y="70"/>
                    </a:lnTo>
                    <a:lnTo>
                      <a:pt x="174" y="50"/>
                    </a:lnTo>
                    <a:lnTo>
                      <a:pt x="156" y="33"/>
                    </a:lnTo>
                    <a:lnTo>
                      <a:pt x="136" y="20"/>
                    </a:lnTo>
                    <a:lnTo>
                      <a:pt x="113" y="10"/>
                    </a:lnTo>
                    <a:lnTo>
                      <a:pt x="90" y="4"/>
                    </a:lnTo>
                    <a:lnTo>
                      <a:pt x="47" y="0"/>
                    </a:lnTo>
                    <a:lnTo>
                      <a:pt x="0" y="3"/>
                    </a:lnTo>
                    <a:lnTo>
                      <a:pt x="27" y="15"/>
                    </a:lnTo>
                    <a:lnTo>
                      <a:pt x="92" y="35"/>
                    </a:lnTo>
                    <a:lnTo>
                      <a:pt x="92" y="3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10" name="Freeform 30"/>
              <p:cNvSpPr/>
              <p:nvPr/>
            </p:nvSpPr>
            <p:spPr bwMode="auto">
              <a:xfrm>
                <a:off x="4020" y="2984"/>
                <a:ext cx="79" cy="88"/>
              </a:xfrm>
              <a:custGeom>
                <a:avLst/>
                <a:gdLst>
                  <a:gd name="T0" fmla="*/ 237 w 237"/>
                  <a:gd name="T1" fmla="*/ 10 h 264"/>
                  <a:gd name="T2" fmla="*/ 186 w 237"/>
                  <a:gd name="T3" fmla="*/ 11 h 264"/>
                  <a:gd name="T4" fmla="*/ 138 w 237"/>
                  <a:gd name="T5" fmla="*/ 25 h 264"/>
                  <a:gd name="T6" fmla="*/ 115 w 237"/>
                  <a:gd name="T7" fmla="*/ 38 h 264"/>
                  <a:gd name="T8" fmla="*/ 95 w 237"/>
                  <a:gd name="T9" fmla="*/ 57 h 264"/>
                  <a:gd name="T10" fmla="*/ 70 w 237"/>
                  <a:gd name="T11" fmla="*/ 106 h 264"/>
                  <a:gd name="T12" fmla="*/ 66 w 237"/>
                  <a:gd name="T13" fmla="*/ 153 h 264"/>
                  <a:gd name="T14" fmla="*/ 71 w 237"/>
                  <a:gd name="T15" fmla="*/ 187 h 264"/>
                  <a:gd name="T16" fmla="*/ 75 w 237"/>
                  <a:gd name="T17" fmla="*/ 202 h 264"/>
                  <a:gd name="T18" fmla="*/ 81 w 237"/>
                  <a:gd name="T19" fmla="*/ 225 h 264"/>
                  <a:gd name="T20" fmla="*/ 77 w 237"/>
                  <a:gd name="T21" fmla="*/ 244 h 264"/>
                  <a:gd name="T22" fmla="*/ 72 w 237"/>
                  <a:gd name="T23" fmla="*/ 253 h 264"/>
                  <a:gd name="T24" fmla="*/ 62 w 237"/>
                  <a:gd name="T25" fmla="*/ 261 h 264"/>
                  <a:gd name="T26" fmla="*/ 39 w 237"/>
                  <a:gd name="T27" fmla="*/ 264 h 264"/>
                  <a:gd name="T28" fmla="*/ 19 w 237"/>
                  <a:gd name="T29" fmla="*/ 254 h 264"/>
                  <a:gd name="T30" fmla="*/ 6 w 237"/>
                  <a:gd name="T31" fmla="*/ 240 h 264"/>
                  <a:gd name="T32" fmla="*/ 0 w 237"/>
                  <a:gd name="T33" fmla="*/ 234 h 264"/>
                  <a:gd name="T34" fmla="*/ 5 w 237"/>
                  <a:gd name="T35" fmla="*/ 222 h 264"/>
                  <a:gd name="T36" fmla="*/ 12 w 237"/>
                  <a:gd name="T37" fmla="*/ 228 h 264"/>
                  <a:gd name="T38" fmla="*/ 26 w 237"/>
                  <a:gd name="T39" fmla="*/ 240 h 264"/>
                  <a:gd name="T40" fmla="*/ 41 w 237"/>
                  <a:gd name="T41" fmla="*/ 245 h 264"/>
                  <a:gd name="T42" fmla="*/ 49 w 237"/>
                  <a:gd name="T43" fmla="*/ 229 h 264"/>
                  <a:gd name="T44" fmla="*/ 39 w 237"/>
                  <a:gd name="T45" fmla="*/ 205 h 264"/>
                  <a:gd name="T46" fmla="*/ 30 w 237"/>
                  <a:gd name="T47" fmla="*/ 164 h 264"/>
                  <a:gd name="T48" fmla="*/ 32 w 237"/>
                  <a:gd name="T49" fmla="*/ 125 h 264"/>
                  <a:gd name="T50" fmla="*/ 40 w 237"/>
                  <a:gd name="T51" fmla="*/ 86 h 264"/>
                  <a:gd name="T52" fmla="*/ 55 w 237"/>
                  <a:gd name="T53" fmla="*/ 55 h 264"/>
                  <a:gd name="T54" fmla="*/ 76 w 237"/>
                  <a:gd name="T55" fmla="*/ 35 h 264"/>
                  <a:gd name="T56" fmla="*/ 100 w 237"/>
                  <a:gd name="T57" fmla="*/ 19 h 264"/>
                  <a:gd name="T58" fmla="*/ 113 w 237"/>
                  <a:gd name="T59" fmla="*/ 14 h 264"/>
                  <a:gd name="T60" fmla="*/ 138 w 237"/>
                  <a:gd name="T61" fmla="*/ 6 h 264"/>
                  <a:gd name="T62" fmla="*/ 202 w 237"/>
                  <a:gd name="T63" fmla="*/ 0 h 264"/>
                  <a:gd name="T64" fmla="*/ 237 w 237"/>
                  <a:gd name="T65" fmla="*/ 10 h 264"/>
                  <a:gd name="T66" fmla="*/ 237 w 237"/>
                  <a:gd name="T67" fmla="*/ 1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7" h="264">
                    <a:moveTo>
                      <a:pt x="237" y="10"/>
                    </a:moveTo>
                    <a:lnTo>
                      <a:pt x="186" y="11"/>
                    </a:lnTo>
                    <a:lnTo>
                      <a:pt x="138" y="25"/>
                    </a:lnTo>
                    <a:lnTo>
                      <a:pt x="115" y="38"/>
                    </a:lnTo>
                    <a:lnTo>
                      <a:pt x="95" y="57"/>
                    </a:lnTo>
                    <a:lnTo>
                      <a:pt x="70" y="106"/>
                    </a:lnTo>
                    <a:lnTo>
                      <a:pt x="66" y="153"/>
                    </a:lnTo>
                    <a:lnTo>
                      <a:pt x="71" y="187"/>
                    </a:lnTo>
                    <a:lnTo>
                      <a:pt x="75" y="202"/>
                    </a:lnTo>
                    <a:lnTo>
                      <a:pt x="81" y="225"/>
                    </a:lnTo>
                    <a:lnTo>
                      <a:pt x="77" y="244"/>
                    </a:lnTo>
                    <a:lnTo>
                      <a:pt x="72" y="253"/>
                    </a:lnTo>
                    <a:lnTo>
                      <a:pt x="62" y="261"/>
                    </a:lnTo>
                    <a:lnTo>
                      <a:pt x="39" y="264"/>
                    </a:lnTo>
                    <a:lnTo>
                      <a:pt x="19" y="254"/>
                    </a:lnTo>
                    <a:lnTo>
                      <a:pt x="6" y="240"/>
                    </a:lnTo>
                    <a:lnTo>
                      <a:pt x="0" y="234"/>
                    </a:lnTo>
                    <a:lnTo>
                      <a:pt x="5" y="222"/>
                    </a:lnTo>
                    <a:lnTo>
                      <a:pt x="12" y="228"/>
                    </a:lnTo>
                    <a:lnTo>
                      <a:pt x="26" y="240"/>
                    </a:lnTo>
                    <a:lnTo>
                      <a:pt x="41" y="245"/>
                    </a:lnTo>
                    <a:lnTo>
                      <a:pt x="49" y="229"/>
                    </a:lnTo>
                    <a:lnTo>
                      <a:pt x="39" y="205"/>
                    </a:lnTo>
                    <a:lnTo>
                      <a:pt x="30" y="164"/>
                    </a:lnTo>
                    <a:lnTo>
                      <a:pt x="32" y="125"/>
                    </a:lnTo>
                    <a:lnTo>
                      <a:pt x="40" y="86"/>
                    </a:lnTo>
                    <a:lnTo>
                      <a:pt x="55" y="55"/>
                    </a:lnTo>
                    <a:lnTo>
                      <a:pt x="76" y="35"/>
                    </a:lnTo>
                    <a:lnTo>
                      <a:pt x="100" y="19"/>
                    </a:lnTo>
                    <a:lnTo>
                      <a:pt x="113" y="14"/>
                    </a:lnTo>
                    <a:lnTo>
                      <a:pt x="138" y="6"/>
                    </a:lnTo>
                    <a:lnTo>
                      <a:pt x="202" y="0"/>
                    </a:lnTo>
                    <a:lnTo>
                      <a:pt x="237" y="10"/>
                    </a:lnTo>
                    <a:lnTo>
                      <a:pt x="237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11" name="Freeform 31"/>
              <p:cNvSpPr/>
              <p:nvPr/>
            </p:nvSpPr>
            <p:spPr bwMode="auto">
              <a:xfrm>
                <a:off x="4173" y="3078"/>
                <a:ext cx="31" cy="23"/>
              </a:xfrm>
              <a:custGeom>
                <a:avLst/>
                <a:gdLst>
                  <a:gd name="T0" fmla="*/ 95 w 95"/>
                  <a:gd name="T1" fmla="*/ 0 h 71"/>
                  <a:gd name="T2" fmla="*/ 87 w 95"/>
                  <a:gd name="T3" fmla="*/ 19 h 71"/>
                  <a:gd name="T4" fmla="*/ 76 w 95"/>
                  <a:gd name="T5" fmla="*/ 34 h 71"/>
                  <a:gd name="T6" fmla="*/ 68 w 95"/>
                  <a:gd name="T7" fmla="*/ 41 h 71"/>
                  <a:gd name="T8" fmla="*/ 58 w 95"/>
                  <a:gd name="T9" fmla="*/ 45 h 71"/>
                  <a:gd name="T10" fmla="*/ 38 w 95"/>
                  <a:gd name="T11" fmla="*/ 49 h 71"/>
                  <a:gd name="T12" fmla="*/ 20 w 95"/>
                  <a:gd name="T13" fmla="*/ 44 h 71"/>
                  <a:gd name="T14" fmla="*/ 3 w 95"/>
                  <a:gd name="T15" fmla="*/ 34 h 71"/>
                  <a:gd name="T16" fmla="*/ 0 w 95"/>
                  <a:gd name="T17" fmla="*/ 59 h 71"/>
                  <a:gd name="T18" fmla="*/ 5 w 95"/>
                  <a:gd name="T19" fmla="*/ 62 h 71"/>
                  <a:gd name="T20" fmla="*/ 20 w 95"/>
                  <a:gd name="T21" fmla="*/ 69 h 71"/>
                  <a:gd name="T22" fmla="*/ 40 w 95"/>
                  <a:gd name="T23" fmla="*/ 71 h 71"/>
                  <a:gd name="T24" fmla="*/ 63 w 95"/>
                  <a:gd name="T25" fmla="*/ 64 h 71"/>
                  <a:gd name="T26" fmla="*/ 82 w 95"/>
                  <a:gd name="T27" fmla="*/ 49 h 71"/>
                  <a:gd name="T28" fmla="*/ 91 w 95"/>
                  <a:gd name="T29" fmla="*/ 34 h 71"/>
                  <a:gd name="T30" fmla="*/ 95 w 95"/>
                  <a:gd name="T31" fmla="*/ 19 h 71"/>
                  <a:gd name="T32" fmla="*/ 95 w 95"/>
                  <a:gd name="T33" fmla="*/ 0 h 71"/>
                  <a:gd name="T34" fmla="*/ 95 w 95"/>
                  <a:gd name="T35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5" h="71">
                    <a:moveTo>
                      <a:pt x="95" y="0"/>
                    </a:moveTo>
                    <a:lnTo>
                      <a:pt x="87" y="19"/>
                    </a:lnTo>
                    <a:lnTo>
                      <a:pt x="76" y="34"/>
                    </a:lnTo>
                    <a:lnTo>
                      <a:pt x="68" y="41"/>
                    </a:lnTo>
                    <a:lnTo>
                      <a:pt x="58" y="45"/>
                    </a:lnTo>
                    <a:lnTo>
                      <a:pt x="38" y="49"/>
                    </a:lnTo>
                    <a:lnTo>
                      <a:pt x="20" y="44"/>
                    </a:lnTo>
                    <a:lnTo>
                      <a:pt x="3" y="34"/>
                    </a:lnTo>
                    <a:lnTo>
                      <a:pt x="0" y="59"/>
                    </a:lnTo>
                    <a:lnTo>
                      <a:pt x="5" y="62"/>
                    </a:lnTo>
                    <a:lnTo>
                      <a:pt x="20" y="69"/>
                    </a:lnTo>
                    <a:lnTo>
                      <a:pt x="40" y="71"/>
                    </a:lnTo>
                    <a:lnTo>
                      <a:pt x="63" y="64"/>
                    </a:lnTo>
                    <a:lnTo>
                      <a:pt x="82" y="49"/>
                    </a:lnTo>
                    <a:lnTo>
                      <a:pt x="91" y="34"/>
                    </a:lnTo>
                    <a:lnTo>
                      <a:pt x="95" y="19"/>
                    </a:lnTo>
                    <a:lnTo>
                      <a:pt x="95" y="0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12" name="Freeform 32"/>
              <p:cNvSpPr/>
              <p:nvPr/>
            </p:nvSpPr>
            <p:spPr bwMode="auto">
              <a:xfrm>
                <a:off x="4158" y="3104"/>
                <a:ext cx="28" cy="23"/>
              </a:xfrm>
              <a:custGeom>
                <a:avLst/>
                <a:gdLst>
                  <a:gd name="T0" fmla="*/ 80 w 83"/>
                  <a:gd name="T1" fmla="*/ 0 h 69"/>
                  <a:gd name="T2" fmla="*/ 83 w 83"/>
                  <a:gd name="T3" fmla="*/ 21 h 69"/>
                  <a:gd name="T4" fmla="*/ 76 w 83"/>
                  <a:gd name="T5" fmla="*/ 41 h 69"/>
                  <a:gd name="T6" fmla="*/ 68 w 83"/>
                  <a:gd name="T7" fmla="*/ 52 h 69"/>
                  <a:gd name="T8" fmla="*/ 54 w 83"/>
                  <a:gd name="T9" fmla="*/ 61 h 69"/>
                  <a:gd name="T10" fmla="*/ 39 w 83"/>
                  <a:gd name="T11" fmla="*/ 66 h 69"/>
                  <a:gd name="T12" fmla="*/ 27 w 83"/>
                  <a:gd name="T13" fmla="*/ 69 h 69"/>
                  <a:gd name="T14" fmla="*/ 11 w 83"/>
                  <a:gd name="T15" fmla="*/ 60 h 69"/>
                  <a:gd name="T16" fmla="*/ 0 w 83"/>
                  <a:gd name="T17" fmla="*/ 40 h 69"/>
                  <a:gd name="T18" fmla="*/ 8 w 83"/>
                  <a:gd name="T19" fmla="*/ 31 h 69"/>
                  <a:gd name="T20" fmla="*/ 11 w 83"/>
                  <a:gd name="T21" fmla="*/ 35 h 69"/>
                  <a:gd name="T22" fmla="*/ 19 w 83"/>
                  <a:gd name="T23" fmla="*/ 43 h 69"/>
                  <a:gd name="T24" fmla="*/ 30 w 83"/>
                  <a:gd name="T25" fmla="*/ 46 h 69"/>
                  <a:gd name="T26" fmla="*/ 45 w 83"/>
                  <a:gd name="T27" fmla="*/ 40 h 69"/>
                  <a:gd name="T28" fmla="*/ 62 w 83"/>
                  <a:gd name="T29" fmla="*/ 12 h 69"/>
                  <a:gd name="T30" fmla="*/ 62 w 83"/>
                  <a:gd name="T31" fmla="*/ 0 h 69"/>
                  <a:gd name="T32" fmla="*/ 80 w 83"/>
                  <a:gd name="T33" fmla="*/ 0 h 69"/>
                  <a:gd name="T34" fmla="*/ 80 w 83"/>
                  <a:gd name="T35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3" h="69">
                    <a:moveTo>
                      <a:pt x="80" y="0"/>
                    </a:moveTo>
                    <a:lnTo>
                      <a:pt x="83" y="21"/>
                    </a:lnTo>
                    <a:lnTo>
                      <a:pt x="76" y="41"/>
                    </a:lnTo>
                    <a:lnTo>
                      <a:pt x="68" y="52"/>
                    </a:lnTo>
                    <a:lnTo>
                      <a:pt x="54" y="61"/>
                    </a:lnTo>
                    <a:lnTo>
                      <a:pt x="39" y="66"/>
                    </a:lnTo>
                    <a:lnTo>
                      <a:pt x="27" y="69"/>
                    </a:lnTo>
                    <a:lnTo>
                      <a:pt x="11" y="60"/>
                    </a:lnTo>
                    <a:lnTo>
                      <a:pt x="0" y="40"/>
                    </a:lnTo>
                    <a:lnTo>
                      <a:pt x="8" y="31"/>
                    </a:lnTo>
                    <a:lnTo>
                      <a:pt x="11" y="35"/>
                    </a:lnTo>
                    <a:lnTo>
                      <a:pt x="19" y="43"/>
                    </a:lnTo>
                    <a:lnTo>
                      <a:pt x="30" y="46"/>
                    </a:lnTo>
                    <a:lnTo>
                      <a:pt x="45" y="40"/>
                    </a:lnTo>
                    <a:lnTo>
                      <a:pt x="62" y="12"/>
                    </a:lnTo>
                    <a:lnTo>
                      <a:pt x="62" y="0"/>
                    </a:lnTo>
                    <a:lnTo>
                      <a:pt x="80" y="0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13" name="Freeform 33"/>
              <p:cNvSpPr/>
              <p:nvPr/>
            </p:nvSpPr>
            <p:spPr bwMode="auto">
              <a:xfrm>
                <a:off x="4131" y="3147"/>
                <a:ext cx="49" cy="61"/>
              </a:xfrm>
              <a:custGeom>
                <a:avLst/>
                <a:gdLst>
                  <a:gd name="T0" fmla="*/ 145 w 148"/>
                  <a:gd name="T1" fmla="*/ 0 h 184"/>
                  <a:gd name="T2" fmla="*/ 148 w 148"/>
                  <a:gd name="T3" fmla="*/ 70 h 184"/>
                  <a:gd name="T4" fmla="*/ 141 w 148"/>
                  <a:gd name="T5" fmla="*/ 100 h 184"/>
                  <a:gd name="T6" fmla="*/ 130 w 148"/>
                  <a:gd name="T7" fmla="*/ 127 h 184"/>
                  <a:gd name="T8" fmla="*/ 123 w 148"/>
                  <a:gd name="T9" fmla="*/ 141 h 184"/>
                  <a:gd name="T10" fmla="*/ 113 w 148"/>
                  <a:gd name="T11" fmla="*/ 153 h 184"/>
                  <a:gd name="T12" fmla="*/ 101 w 148"/>
                  <a:gd name="T13" fmla="*/ 163 h 184"/>
                  <a:gd name="T14" fmla="*/ 87 w 148"/>
                  <a:gd name="T15" fmla="*/ 172 h 184"/>
                  <a:gd name="T16" fmla="*/ 72 w 148"/>
                  <a:gd name="T17" fmla="*/ 179 h 184"/>
                  <a:gd name="T18" fmla="*/ 59 w 148"/>
                  <a:gd name="T19" fmla="*/ 183 h 184"/>
                  <a:gd name="T20" fmla="*/ 38 w 148"/>
                  <a:gd name="T21" fmla="*/ 184 h 184"/>
                  <a:gd name="T22" fmla="*/ 23 w 148"/>
                  <a:gd name="T23" fmla="*/ 177 h 184"/>
                  <a:gd name="T24" fmla="*/ 13 w 148"/>
                  <a:gd name="T25" fmla="*/ 167 h 184"/>
                  <a:gd name="T26" fmla="*/ 2 w 148"/>
                  <a:gd name="T27" fmla="*/ 143 h 184"/>
                  <a:gd name="T28" fmla="*/ 0 w 148"/>
                  <a:gd name="T29" fmla="*/ 131 h 184"/>
                  <a:gd name="T30" fmla="*/ 2 w 148"/>
                  <a:gd name="T31" fmla="*/ 104 h 184"/>
                  <a:gd name="T32" fmla="*/ 13 w 148"/>
                  <a:gd name="T33" fmla="*/ 112 h 184"/>
                  <a:gd name="T34" fmla="*/ 25 w 148"/>
                  <a:gd name="T35" fmla="*/ 120 h 184"/>
                  <a:gd name="T36" fmla="*/ 38 w 148"/>
                  <a:gd name="T37" fmla="*/ 127 h 184"/>
                  <a:gd name="T38" fmla="*/ 53 w 148"/>
                  <a:gd name="T39" fmla="*/ 134 h 184"/>
                  <a:gd name="T40" fmla="*/ 69 w 148"/>
                  <a:gd name="T41" fmla="*/ 136 h 184"/>
                  <a:gd name="T42" fmla="*/ 84 w 148"/>
                  <a:gd name="T43" fmla="*/ 134 h 184"/>
                  <a:gd name="T44" fmla="*/ 103 w 148"/>
                  <a:gd name="T45" fmla="*/ 115 h 184"/>
                  <a:gd name="T46" fmla="*/ 113 w 148"/>
                  <a:gd name="T47" fmla="*/ 90 h 184"/>
                  <a:gd name="T48" fmla="*/ 124 w 148"/>
                  <a:gd name="T49" fmla="*/ 48 h 184"/>
                  <a:gd name="T50" fmla="*/ 133 w 148"/>
                  <a:gd name="T51" fmla="*/ 1 h 184"/>
                  <a:gd name="T52" fmla="*/ 145 w 148"/>
                  <a:gd name="T53" fmla="*/ 0 h 184"/>
                  <a:gd name="T54" fmla="*/ 145 w 148"/>
                  <a:gd name="T55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8" h="184">
                    <a:moveTo>
                      <a:pt x="145" y="0"/>
                    </a:moveTo>
                    <a:lnTo>
                      <a:pt x="148" y="70"/>
                    </a:lnTo>
                    <a:lnTo>
                      <a:pt x="141" y="100"/>
                    </a:lnTo>
                    <a:lnTo>
                      <a:pt x="130" y="127"/>
                    </a:lnTo>
                    <a:lnTo>
                      <a:pt x="123" y="141"/>
                    </a:lnTo>
                    <a:lnTo>
                      <a:pt x="113" y="153"/>
                    </a:lnTo>
                    <a:lnTo>
                      <a:pt x="101" y="163"/>
                    </a:lnTo>
                    <a:lnTo>
                      <a:pt x="87" y="172"/>
                    </a:lnTo>
                    <a:lnTo>
                      <a:pt x="72" y="179"/>
                    </a:lnTo>
                    <a:lnTo>
                      <a:pt x="59" y="183"/>
                    </a:lnTo>
                    <a:lnTo>
                      <a:pt x="38" y="184"/>
                    </a:lnTo>
                    <a:lnTo>
                      <a:pt x="23" y="177"/>
                    </a:lnTo>
                    <a:lnTo>
                      <a:pt x="13" y="167"/>
                    </a:lnTo>
                    <a:lnTo>
                      <a:pt x="2" y="143"/>
                    </a:lnTo>
                    <a:lnTo>
                      <a:pt x="0" y="131"/>
                    </a:lnTo>
                    <a:lnTo>
                      <a:pt x="2" y="104"/>
                    </a:lnTo>
                    <a:lnTo>
                      <a:pt x="13" y="112"/>
                    </a:lnTo>
                    <a:lnTo>
                      <a:pt x="25" y="120"/>
                    </a:lnTo>
                    <a:lnTo>
                      <a:pt x="38" y="127"/>
                    </a:lnTo>
                    <a:lnTo>
                      <a:pt x="53" y="134"/>
                    </a:lnTo>
                    <a:lnTo>
                      <a:pt x="69" y="136"/>
                    </a:lnTo>
                    <a:lnTo>
                      <a:pt x="84" y="134"/>
                    </a:lnTo>
                    <a:lnTo>
                      <a:pt x="103" y="115"/>
                    </a:lnTo>
                    <a:lnTo>
                      <a:pt x="113" y="90"/>
                    </a:lnTo>
                    <a:lnTo>
                      <a:pt x="124" y="48"/>
                    </a:lnTo>
                    <a:lnTo>
                      <a:pt x="133" y="1"/>
                    </a:lnTo>
                    <a:lnTo>
                      <a:pt x="145" y="0"/>
                    </a:lnTo>
                    <a:lnTo>
                      <a:pt x="14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14" name="Freeform 34"/>
              <p:cNvSpPr/>
              <p:nvPr/>
            </p:nvSpPr>
            <p:spPr bwMode="auto">
              <a:xfrm>
                <a:off x="4070" y="3175"/>
                <a:ext cx="49" cy="34"/>
              </a:xfrm>
              <a:custGeom>
                <a:avLst/>
                <a:gdLst>
                  <a:gd name="T0" fmla="*/ 142 w 147"/>
                  <a:gd name="T1" fmla="*/ 25 h 104"/>
                  <a:gd name="T2" fmla="*/ 136 w 147"/>
                  <a:gd name="T3" fmla="*/ 35 h 104"/>
                  <a:gd name="T4" fmla="*/ 128 w 147"/>
                  <a:gd name="T5" fmla="*/ 44 h 104"/>
                  <a:gd name="T6" fmla="*/ 119 w 147"/>
                  <a:gd name="T7" fmla="*/ 56 h 104"/>
                  <a:gd name="T8" fmla="*/ 109 w 147"/>
                  <a:gd name="T9" fmla="*/ 64 h 104"/>
                  <a:gd name="T10" fmla="*/ 96 w 147"/>
                  <a:gd name="T11" fmla="*/ 72 h 104"/>
                  <a:gd name="T12" fmla="*/ 66 w 147"/>
                  <a:gd name="T13" fmla="*/ 72 h 104"/>
                  <a:gd name="T14" fmla="*/ 40 w 147"/>
                  <a:gd name="T15" fmla="*/ 53 h 104"/>
                  <a:gd name="T16" fmla="*/ 25 w 147"/>
                  <a:gd name="T17" fmla="*/ 29 h 104"/>
                  <a:gd name="T18" fmla="*/ 16 w 147"/>
                  <a:gd name="T19" fmla="*/ 0 h 104"/>
                  <a:gd name="T20" fmla="*/ 0 w 147"/>
                  <a:gd name="T21" fmla="*/ 22 h 104"/>
                  <a:gd name="T22" fmla="*/ 11 w 147"/>
                  <a:gd name="T23" fmla="*/ 60 h 104"/>
                  <a:gd name="T24" fmla="*/ 18 w 147"/>
                  <a:gd name="T25" fmla="*/ 74 h 104"/>
                  <a:gd name="T26" fmla="*/ 24 w 147"/>
                  <a:gd name="T27" fmla="*/ 81 h 104"/>
                  <a:gd name="T28" fmla="*/ 30 w 147"/>
                  <a:gd name="T29" fmla="*/ 88 h 104"/>
                  <a:gd name="T30" fmla="*/ 44 w 147"/>
                  <a:gd name="T31" fmla="*/ 98 h 104"/>
                  <a:gd name="T32" fmla="*/ 64 w 147"/>
                  <a:gd name="T33" fmla="*/ 104 h 104"/>
                  <a:gd name="T34" fmla="*/ 101 w 147"/>
                  <a:gd name="T35" fmla="*/ 100 h 104"/>
                  <a:gd name="T36" fmla="*/ 127 w 147"/>
                  <a:gd name="T37" fmla="*/ 82 h 104"/>
                  <a:gd name="T38" fmla="*/ 136 w 147"/>
                  <a:gd name="T39" fmla="*/ 72 h 104"/>
                  <a:gd name="T40" fmla="*/ 142 w 147"/>
                  <a:gd name="T41" fmla="*/ 63 h 104"/>
                  <a:gd name="T42" fmla="*/ 147 w 147"/>
                  <a:gd name="T43" fmla="*/ 54 h 104"/>
                  <a:gd name="T44" fmla="*/ 142 w 147"/>
                  <a:gd name="T45" fmla="*/ 25 h 104"/>
                  <a:gd name="T46" fmla="*/ 142 w 147"/>
                  <a:gd name="T47" fmla="*/ 25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47" h="104">
                    <a:moveTo>
                      <a:pt x="142" y="25"/>
                    </a:moveTo>
                    <a:lnTo>
                      <a:pt x="136" y="35"/>
                    </a:lnTo>
                    <a:lnTo>
                      <a:pt x="128" y="44"/>
                    </a:lnTo>
                    <a:lnTo>
                      <a:pt x="119" y="56"/>
                    </a:lnTo>
                    <a:lnTo>
                      <a:pt x="109" y="64"/>
                    </a:lnTo>
                    <a:lnTo>
                      <a:pt x="96" y="72"/>
                    </a:lnTo>
                    <a:lnTo>
                      <a:pt x="66" y="72"/>
                    </a:lnTo>
                    <a:lnTo>
                      <a:pt x="40" y="53"/>
                    </a:lnTo>
                    <a:lnTo>
                      <a:pt x="25" y="29"/>
                    </a:lnTo>
                    <a:lnTo>
                      <a:pt x="16" y="0"/>
                    </a:lnTo>
                    <a:lnTo>
                      <a:pt x="0" y="22"/>
                    </a:lnTo>
                    <a:lnTo>
                      <a:pt x="11" y="60"/>
                    </a:lnTo>
                    <a:lnTo>
                      <a:pt x="18" y="74"/>
                    </a:lnTo>
                    <a:lnTo>
                      <a:pt x="24" y="81"/>
                    </a:lnTo>
                    <a:lnTo>
                      <a:pt x="30" y="88"/>
                    </a:lnTo>
                    <a:lnTo>
                      <a:pt x="44" y="98"/>
                    </a:lnTo>
                    <a:lnTo>
                      <a:pt x="64" y="104"/>
                    </a:lnTo>
                    <a:lnTo>
                      <a:pt x="101" y="100"/>
                    </a:lnTo>
                    <a:lnTo>
                      <a:pt x="127" y="82"/>
                    </a:lnTo>
                    <a:lnTo>
                      <a:pt x="136" y="72"/>
                    </a:lnTo>
                    <a:lnTo>
                      <a:pt x="142" y="63"/>
                    </a:lnTo>
                    <a:lnTo>
                      <a:pt x="147" y="54"/>
                    </a:lnTo>
                    <a:lnTo>
                      <a:pt x="142" y="25"/>
                    </a:lnTo>
                    <a:lnTo>
                      <a:pt x="142" y="2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15" name="Freeform 35"/>
              <p:cNvSpPr/>
              <p:nvPr/>
            </p:nvSpPr>
            <p:spPr bwMode="auto">
              <a:xfrm>
                <a:off x="4171" y="3161"/>
                <a:ext cx="32" cy="86"/>
              </a:xfrm>
              <a:custGeom>
                <a:avLst/>
                <a:gdLst>
                  <a:gd name="T0" fmla="*/ 70 w 97"/>
                  <a:gd name="T1" fmla="*/ 3 h 257"/>
                  <a:gd name="T2" fmla="*/ 60 w 97"/>
                  <a:gd name="T3" fmla="*/ 14 h 257"/>
                  <a:gd name="T4" fmla="*/ 38 w 97"/>
                  <a:gd name="T5" fmla="*/ 44 h 257"/>
                  <a:gd name="T6" fmla="*/ 15 w 97"/>
                  <a:gd name="T7" fmla="*/ 84 h 257"/>
                  <a:gd name="T8" fmla="*/ 2 w 97"/>
                  <a:gd name="T9" fmla="*/ 128 h 257"/>
                  <a:gd name="T10" fmla="*/ 0 w 97"/>
                  <a:gd name="T11" fmla="*/ 214 h 257"/>
                  <a:gd name="T12" fmla="*/ 2 w 97"/>
                  <a:gd name="T13" fmla="*/ 257 h 257"/>
                  <a:gd name="T14" fmla="*/ 11 w 97"/>
                  <a:gd name="T15" fmla="*/ 255 h 257"/>
                  <a:gd name="T16" fmla="*/ 12 w 97"/>
                  <a:gd name="T17" fmla="*/ 201 h 257"/>
                  <a:gd name="T18" fmla="*/ 20 w 97"/>
                  <a:gd name="T19" fmla="*/ 152 h 257"/>
                  <a:gd name="T20" fmla="*/ 28 w 97"/>
                  <a:gd name="T21" fmla="*/ 128 h 257"/>
                  <a:gd name="T22" fmla="*/ 37 w 97"/>
                  <a:gd name="T23" fmla="*/ 105 h 257"/>
                  <a:gd name="T24" fmla="*/ 48 w 97"/>
                  <a:gd name="T25" fmla="*/ 85 h 257"/>
                  <a:gd name="T26" fmla="*/ 58 w 97"/>
                  <a:gd name="T27" fmla="*/ 65 h 257"/>
                  <a:gd name="T28" fmla="*/ 78 w 97"/>
                  <a:gd name="T29" fmla="*/ 32 h 257"/>
                  <a:gd name="T30" fmla="*/ 97 w 97"/>
                  <a:gd name="T31" fmla="*/ 0 h 257"/>
                  <a:gd name="T32" fmla="*/ 70 w 97"/>
                  <a:gd name="T33" fmla="*/ 3 h 257"/>
                  <a:gd name="T34" fmla="*/ 70 w 97"/>
                  <a:gd name="T35" fmla="*/ 3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7" h="257">
                    <a:moveTo>
                      <a:pt x="70" y="3"/>
                    </a:moveTo>
                    <a:lnTo>
                      <a:pt x="60" y="14"/>
                    </a:lnTo>
                    <a:lnTo>
                      <a:pt x="38" y="44"/>
                    </a:lnTo>
                    <a:lnTo>
                      <a:pt x="15" y="84"/>
                    </a:lnTo>
                    <a:lnTo>
                      <a:pt x="2" y="128"/>
                    </a:lnTo>
                    <a:lnTo>
                      <a:pt x="0" y="214"/>
                    </a:lnTo>
                    <a:lnTo>
                      <a:pt x="2" y="257"/>
                    </a:lnTo>
                    <a:lnTo>
                      <a:pt x="11" y="255"/>
                    </a:lnTo>
                    <a:lnTo>
                      <a:pt x="12" y="201"/>
                    </a:lnTo>
                    <a:lnTo>
                      <a:pt x="20" y="152"/>
                    </a:lnTo>
                    <a:lnTo>
                      <a:pt x="28" y="128"/>
                    </a:lnTo>
                    <a:lnTo>
                      <a:pt x="37" y="105"/>
                    </a:lnTo>
                    <a:lnTo>
                      <a:pt x="48" y="85"/>
                    </a:lnTo>
                    <a:lnTo>
                      <a:pt x="58" y="65"/>
                    </a:lnTo>
                    <a:lnTo>
                      <a:pt x="78" y="32"/>
                    </a:lnTo>
                    <a:lnTo>
                      <a:pt x="97" y="0"/>
                    </a:lnTo>
                    <a:lnTo>
                      <a:pt x="70" y="3"/>
                    </a:lnTo>
                    <a:lnTo>
                      <a:pt x="70" y="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16" name="Freeform 36"/>
              <p:cNvSpPr/>
              <p:nvPr/>
            </p:nvSpPr>
            <p:spPr bwMode="auto">
              <a:xfrm>
                <a:off x="4106" y="3242"/>
                <a:ext cx="58" cy="16"/>
              </a:xfrm>
              <a:custGeom>
                <a:avLst/>
                <a:gdLst>
                  <a:gd name="T0" fmla="*/ 175 w 175"/>
                  <a:gd name="T1" fmla="*/ 0 h 47"/>
                  <a:gd name="T2" fmla="*/ 162 w 175"/>
                  <a:gd name="T3" fmla="*/ 5 h 47"/>
                  <a:gd name="T4" fmla="*/ 131 w 175"/>
                  <a:gd name="T5" fmla="*/ 14 h 47"/>
                  <a:gd name="T6" fmla="*/ 94 w 175"/>
                  <a:gd name="T7" fmla="*/ 25 h 47"/>
                  <a:gd name="T8" fmla="*/ 62 w 175"/>
                  <a:gd name="T9" fmla="*/ 33 h 47"/>
                  <a:gd name="T10" fmla="*/ 18 w 175"/>
                  <a:gd name="T11" fmla="*/ 27 h 47"/>
                  <a:gd name="T12" fmla="*/ 0 w 175"/>
                  <a:gd name="T13" fmla="*/ 17 h 47"/>
                  <a:gd name="T14" fmla="*/ 7 w 175"/>
                  <a:gd name="T15" fmla="*/ 44 h 47"/>
                  <a:gd name="T16" fmla="*/ 30 w 175"/>
                  <a:gd name="T17" fmla="*/ 47 h 47"/>
                  <a:gd name="T18" fmla="*/ 99 w 175"/>
                  <a:gd name="T19" fmla="*/ 43 h 47"/>
                  <a:gd name="T20" fmla="*/ 159 w 175"/>
                  <a:gd name="T21" fmla="*/ 27 h 47"/>
                  <a:gd name="T22" fmla="*/ 175 w 175"/>
                  <a:gd name="T23" fmla="*/ 17 h 47"/>
                  <a:gd name="T24" fmla="*/ 175 w 175"/>
                  <a:gd name="T25" fmla="*/ 0 h 47"/>
                  <a:gd name="T26" fmla="*/ 175 w 175"/>
                  <a:gd name="T27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5" h="47">
                    <a:moveTo>
                      <a:pt x="175" y="0"/>
                    </a:moveTo>
                    <a:lnTo>
                      <a:pt x="162" y="5"/>
                    </a:lnTo>
                    <a:lnTo>
                      <a:pt x="131" y="14"/>
                    </a:lnTo>
                    <a:lnTo>
                      <a:pt x="94" y="25"/>
                    </a:lnTo>
                    <a:lnTo>
                      <a:pt x="62" y="33"/>
                    </a:lnTo>
                    <a:lnTo>
                      <a:pt x="18" y="27"/>
                    </a:lnTo>
                    <a:lnTo>
                      <a:pt x="0" y="17"/>
                    </a:lnTo>
                    <a:lnTo>
                      <a:pt x="7" y="44"/>
                    </a:lnTo>
                    <a:lnTo>
                      <a:pt x="30" y="47"/>
                    </a:lnTo>
                    <a:lnTo>
                      <a:pt x="99" y="43"/>
                    </a:lnTo>
                    <a:lnTo>
                      <a:pt x="159" y="27"/>
                    </a:lnTo>
                    <a:lnTo>
                      <a:pt x="175" y="17"/>
                    </a:lnTo>
                    <a:lnTo>
                      <a:pt x="175" y="0"/>
                    </a:lnTo>
                    <a:lnTo>
                      <a:pt x="17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17" name="Freeform 37"/>
              <p:cNvSpPr/>
              <p:nvPr/>
            </p:nvSpPr>
            <p:spPr bwMode="auto">
              <a:xfrm>
                <a:off x="4166" y="3257"/>
                <a:ext cx="21" cy="21"/>
              </a:xfrm>
              <a:custGeom>
                <a:avLst/>
                <a:gdLst>
                  <a:gd name="T0" fmla="*/ 63 w 63"/>
                  <a:gd name="T1" fmla="*/ 50 h 61"/>
                  <a:gd name="T2" fmla="*/ 62 w 63"/>
                  <a:gd name="T3" fmla="*/ 17 h 61"/>
                  <a:gd name="T4" fmla="*/ 52 w 63"/>
                  <a:gd name="T5" fmla="*/ 0 h 61"/>
                  <a:gd name="T6" fmla="*/ 25 w 63"/>
                  <a:gd name="T7" fmla="*/ 3 h 61"/>
                  <a:gd name="T8" fmla="*/ 2 w 63"/>
                  <a:gd name="T9" fmla="*/ 23 h 61"/>
                  <a:gd name="T10" fmla="*/ 0 w 63"/>
                  <a:gd name="T11" fmla="*/ 40 h 61"/>
                  <a:gd name="T12" fmla="*/ 4 w 63"/>
                  <a:gd name="T13" fmla="*/ 47 h 61"/>
                  <a:gd name="T14" fmla="*/ 10 w 63"/>
                  <a:gd name="T15" fmla="*/ 53 h 61"/>
                  <a:gd name="T16" fmla="*/ 24 w 63"/>
                  <a:gd name="T17" fmla="*/ 61 h 61"/>
                  <a:gd name="T18" fmla="*/ 37 w 63"/>
                  <a:gd name="T19" fmla="*/ 60 h 61"/>
                  <a:gd name="T20" fmla="*/ 39 w 63"/>
                  <a:gd name="T21" fmla="*/ 54 h 61"/>
                  <a:gd name="T22" fmla="*/ 25 w 63"/>
                  <a:gd name="T23" fmla="*/ 27 h 61"/>
                  <a:gd name="T24" fmla="*/ 34 w 63"/>
                  <a:gd name="T25" fmla="*/ 22 h 61"/>
                  <a:gd name="T26" fmla="*/ 42 w 63"/>
                  <a:gd name="T27" fmla="*/ 25 h 61"/>
                  <a:gd name="T28" fmla="*/ 46 w 63"/>
                  <a:gd name="T29" fmla="*/ 33 h 61"/>
                  <a:gd name="T30" fmla="*/ 44 w 63"/>
                  <a:gd name="T31" fmla="*/ 60 h 61"/>
                  <a:gd name="T32" fmla="*/ 63 w 63"/>
                  <a:gd name="T33" fmla="*/ 50 h 61"/>
                  <a:gd name="T34" fmla="*/ 63 w 63"/>
                  <a:gd name="T35" fmla="*/ 5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3" h="61">
                    <a:moveTo>
                      <a:pt x="63" y="50"/>
                    </a:moveTo>
                    <a:lnTo>
                      <a:pt x="62" y="17"/>
                    </a:lnTo>
                    <a:lnTo>
                      <a:pt x="52" y="0"/>
                    </a:lnTo>
                    <a:lnTo>
                      <a:pt x="25" y="3"/>
                    </a:lnTo>
                    <a:lnTo>
                      <a:pt x="2" y="23"/>
                    </a:lnTo>
                    <a:lnTo>
                      <a:pt x="0" y="40"/>
                    </a:lnTo>
                    <a:lnTo>
                      <a:pt x="4" y="47"/>
                    </a:lnTo>
                    <a:lnTo>
                      <a:pt x="10" y="53"/>
                    </a:lnTo>
                    <a:lnTo>
                      <a:pt x="24" y="61"/>
                    </a:lnTo>
                    <a:lnTo>
                      <a:pt x="37" y="60"/>
                    </a:lnTo>
                    <a:lnTo>
                      <a:pt x="39" y="54"/>
                    </a:lnTo>
                    <a:lnTo>
                      <a:pt x="25" y="27"/>
                    </a:lnTo>
                    <a:lnTo>
                      <a:pt x="34" y="22"/>
                    </a:lnTo>
                    <a:lnTo>
                      <a:pt x="42" y="25"/>
                    </a:lnTo>
                    <a:lnTo>
                      <a:pt x="46" y="33"/>
                    </a:lnTo>
                    <a:lnTo>
                      <a:pt x="44" y="60"/>
                    </a:lnTo>
                    <a:lnTo>
                      <a:pt x="63" y="50"/>
                    </a:lnTo>
                    <a:lnTo>
                      <a:pt x="63" y="5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18" name="Freeform 38"/>
              <p:cNvSpPr/>
              <p:nvPr/>
            </p:nvSpPr>
            <p:spPr bwMode="auto">
              <a:xfrm>
                <a:off x="4185" y="3175"/>
                <a:ext cx="57" cy="111"/>
              </a:xfrm>
              <a:custGeom>
                <a:avLst/>
                <a:gdLst>
                  <a:gd name="T0" fmla="*/ 62 w 170"/>
                  <a:gd name="T1" fmla="*/ 0 h 332"/>
                  <a:gd name="T2" fmla="*/ 56 w 170"/>
                  <a:gd name="T3" fmla="*/ 10 h 332"/>
                  <a:gd name="T4" fmla="*/ 42 w 170"/>
                  <a:gd name="T5" fmla="*/ 36 h 332"/>
                  <a:gd name="T6" fmla="*/ 25 w 170"/>
                  <a:gd name="T7" fmla="*/ 71 h 332"/>
                  <a:gd name="T8" fmla="*/ 10 w 170"/>
                  <a:gd name="T9" fmla="*/ 110 h 332"/>
                  <a:gd name="T10" fmla="*/ 0 w 170"/>
                  <a:gd name="T11" fmla="*/ 155 h 332"/>
                  <a:gd name="T12" fmla="*/ 0 w 170"/>
                  <a:gd name="T13" fmla="*/ 207 h 332"/>
                  <a:gd name="T14" fmla="*/ 9 w 170"/>
                  <a:gd name="T15" fmla="*/ 241 h 332"/>
                  <a:gd name="T16" fmla="*/ 21 w 170"/>
                  <a:gd name="T17" fmla="*/ 264 h 332"/>
                  <a:gd name="T18" fmla="*/ 27 w 170"/>
                  <a:gd name="T19" fmla="*/ 272 h 332"/>
                  <a:gd name="T20" fmla="*/ 40 w 170"/>
                  <a:gd name="T21" fmla="*/ 290 h 332"/>
                  <a:gd name="T22" fmla="*/ 48 w 170"/>
                  <a:gd name="T23" fmla="*/ 299 h 332"/>
                  <a:gd name="T24" fmla="*/ 63 w 170"/>
                  <a:gd name="T25" fmla="*/ 312 h 332"/>
                  <a:gd name="T26" fmla="*/ 79 w 170"/>
                  <a:gd name="T27" fmla="*/ 324 h 332"/>
                  <a:gd name="T28" fmla="*/ 112 w 170"/>
                  <a:gd name="T29" fmla="*/ 332 h 332"/>
                  <a:gd name="T30" fmla="*/ 142 w 170"/>
                  <a:gd name="T31" fmla="*/ 332 h 332"/>
                  <a:gd name="T32" fmla="*/ 170 w 170"/>
                  <a:gd name="T33" fmla="*/ 327 h 332"/>
                  <a:gd name="T34" fmla="*/ 166 w 170"/>
                  <a:gd name="T35" fmla="*/ 299 h 332"/>
                  <a:gd name="T36" fmla="*/ 157 w 170"/>
                  <a:gd name="T37" fmla="*/ 304 h 332"/>
                  <a:gd name="T38" fmla="*/ 130 w 170"/>
                  <a:gd name="T39" fmla="*/ 310 h 332"/>
                  <a:gd name="T40" fmla="*/ 98 w 170"/>
                  <a:gd name="T41" fmla="*/ 302 h 332"/>
                  <a:gd name="T42" fmla="*/ 77 w 170"/>
                  <a:gd name="T43" fmla="*/ 292 h 332"/>
                  <a:gd name="T44" fmla="*/ 56 w 170"/>
                  <a:gd name="T45" fmla="*/ 270 h 332"/>
                  <a:gd name="T46" fmla="*/ 37 w 170"/>
                  <a:gd name="T47" fmla="*/ 240 h 332"/>
                  <a:gd name="T48" fmla="*/ 26 w 170"/>
                  <a:gd name="T49" fmla="*/ 215 h 332"/>
                  <a:gd name="T50" fmla="*/ 20 w 170"/>
                  <a:gd name="T51" fmla="*/ 171 h 332"/>
                  <a:gd name="T52" fmla="*/ 25 w 170"/>
                  <a:gd name="T53" fmla="*/ 118 h 332"/>
                  <a:gd name="T54" fmla="*/ 30 w 170"/>
                  <a:gd name="T55" fmla="*/ 97 h 332"/>
                  <a:gd name="T56" fmla="*/ 36 w 170"/>
                  <a:gd name="T57" fmla="*/ 81 h 332"/>
                  <a:gd name="T58" fmla="*/ 48 w 170"/>
                  <a:gd name="T59" fmla="*/ 58 h 332"/>
                  <a:gd name="T60" fmla="*/ 60 w 170"/>
                  <a:gd name="T61" fmla="*/ 36 h 332"/>
                  <a:gd name="T62" fmla="*/ 74 w 170"/>
                  <a:gd name="T63" fmla="*/ 12 h 332"/>
                  <a:gd name="T64" fmla="*/ 62 w 170"/>
                  <a:gd name="T65" fmla="*/ 0 h 332"/>
                  <a:gd name="T66" fmla="*/ 62 w 170"/>
                  <a:gd name="T67" fmla="*/ 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0" h="332">
                    <a:moveTo>
                      <a:pt x="62" y="0"/>
                    </a:moveTo>
                    <a:lnTo>
                      <a:pt x="56" y="10"/>
                    </a:lnTo>
                    <a:lnTo>
                      <a:pt x="42" y="36"/>
                    </a:lnTo>
                    <a:lnTo>
                      <a:pt x="25" y="71"/>
                    </a:lnTo>
                    <a:lnTo>
                      <a:pt x="10" y="110"/>
                    </a:lnTo>
                    <a:lnTo>
                      <a:pt x="0" y="155"/>
                    </a:lnTo>
                    <a:lnTo>
                      <a:pt x="0" y="207"/>
                    </a:lnTo>
                    <a:lnTo>
                      <a:pt x="9" y="241"/>
                    </a:lnTo>
                    <a:lnTo>
                      <a:pt x="21" y="264"/>
                    </a:lnTo>
                    <a:lnTo>
                      <a:pt x="27" y="272"/>
                    </a:lnTo>
                    <a:lnTo>
                      <a:pt x="40" y="290"/>
                    </a:lnTo>
                    <a:lnTo>
                      <a:pt x="48" y="299"/>
                    </a:lnTo>
                    <a:lnTo>
                      <a:pt x="63" y="312"/>
                    </a:lnTo>
                    <a:lnTo>
                      <a:pt x="79" y="324"/>
                    </a:lnTo>
                    <a:lnTo>
                      <a:pt x="112" y="332"/>
                    </a:lnTo>
                    <a:lnTo>
                      <a:pt x="142" y="332"/>
                    </a:lnTo>
                    <a:lnTo>
                      <a:pt x="170" y="327"/>
                    </a:lnTo>
                    <a:lnTo>
                      <a:pt x="166" y="299"/>
                    </a:lnTo>
                    <a:lnTo>
                      <a:pt x="157" y="304"/>
                    </a:lnTo>
                    <a:lnTo>
                      <a:pt x="130" y="310"/>
                    </a:lnTo>
                    <a:lnTo>
                      <a:pt x="98" y="302"/>
                    </a:lnTo>
                    <a:lnTo>
                      <a:pt x="77" y="292"/>
                    </a:lnTo>
                    <a:lnTo>
                      <a:pt x="56" y="270"/>
                    </a:lnTo>
                    <a:lnTo>
                      <a:pt x="37" y="240"/>
                    </a:lnTo>
                    <a:lnTo>
                      <a:pt x="26" y="215"/>
                    </a:lnTo>
                    <a:lnTo>
                      <a:pt x="20" y="171"/>
                    </a:lnTo>
                    <a:lnTo>
                      <a:pt x="25" y="118"/>
                    </a:lnTo>
                    <a:lnTo>
                      <a:pt x="30" y="97"/>
                    </a:lnTo>
                    <a:lnTo>
                      <a:pt x="36" y="81"/>
                    </a:lnTo>
                    <a:lnTo>
                      <a:pt x="48" y="58"/>
                    </a:lnTo>
                    <a:lnTo>
                      <a:pt x="60" y="36"/>
                    </a:lnTo>
                    <a:lnTo>
                      <a:pt x="74" y="12"/>
                    </a:lnTo>
                    <a:lnTo>
                      <a:pt x="62" y="0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19" name="Freeform 39"/>
              <p:cNvSpPr/>
              <p:nvPr/>
            </p:nvSpPr>
            <p:spPr bwMode="auto">
              <a:xfrm>
                <a:off x="4065" y="3190"/>
                <a:ext cx="29" cy="85"/>
              </a:xfrm>
              <a:custGeom>
                <a:avLst/>
                <a:gdLst>
                  <a:gd name="T0" fmla="*/ 27 w 87"/>
                  <a:gd name="T1" fmla="*/ 0 h 255"/>
                  <a:gd name="T2" fmla="*/ 20 w 87"/>
                  <a:gd name="T3" fmla="*/ 77 h 255"/>
                  <a:gd name="T4" fmla="*/ 28 w 87"/>
                  <a:gd name="T5" fmla="*/ 123 h 255"/>
                  <a:gd name="T6" fmla="*/ 44 w 87"/>
                  <a:gd name="T7" fmla="*/ 161 h 255"/>
                  <a:gd name="T8" fmla="*/ 63 w 87"/>
                  <a:gd name="T9" fmla="*/ 196 h 255"/>
                  <a:gd name="T10" fmla="*/ 77 w 87"/>
                  <a:gd name="T11" fmla="*/ 213 h 255"/>
                  <a:gd name="T12" fmla="*/ 87 w 87"/>
                  <a:gd name="T13" fmla="*/ 232 h 255"/>
                  <a:gd name="T14" fmla="*/ 83 w 87"/>
                  <a:gd name="T15" fmla="*/ 255 h 255"/>
                  <a:gd name="T16" fmla="*/ 58 w 87"/>
                  <a:gd name="T17" fmla="*/ 216 h 255"/>
                  <a:gd name="T18" fmla="*/ 44 w 87"/>
                  <a:gd name="T19" fmla="*/ 193 h 255"/>
                  <a:gd name="T20" fmla="*/ 20 w 87"/>
                  <a:gd name="T21" fmla="*/ 151 h 255"/>
                  <a:gd name="T22" fmla="*/ 4 w 87"/>
                  <a:gd name="T23" fmla="*/ 104 h 255"/>
                  <a:gd name="T24" fmla="*/ 0 w 87"/>
                  <a:gd name="T25" fmla="*/ 33 h 255"/>
                  <a:gd name="T26" fmla="*/ 6 w 87"/>
                  <a:gd name="T27" fmla="*/ 6 h 255"/>
                  <a:gd name="T28" fmla="*/ 27 w 87"/>
                  <a:gd name="T29" fmla="*/ 0 h 255"/>
                  <a:gd name="T30" fmla="*/ 27 w 87"/>
                  <a:gd name="T31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7" h="255">
                    <a:moveTo>
                      <a:pt x="27" y="0"/>
                    </a:moveTo>
                    <a:lnTo>
                      <a:pt x="20" y="77"/>
                    </a:lnTo>
                    <a:lnTo>
                      <a:pt x="28" y="123"/>
                    </a:lnTo>
                    <a:lnTo>
                      <a:pt x="44" y="161"/>
                    </a:lnTo>
                    <a:lnTo>
                      <a:pt x="63" y="196"/>
                    </a:lnTo>
                    <a:lnTo>
                      <a:pt x="77" y="213"/>
                    </a:lnTo>
                    <a:lnTo>
                      <a:pt x="87" y="232"/>
                    </a:lnTo>
                    <a:lnTo>
                      <a:pt x="83" y="255"/>
                    </a:lnTo>
                    <a:lnTo>
                      <a:pt x="58" y="216"/>
                    </a:lnTo>
                    <a:lnTo>
                      <a:pt x="44" y="193"/>
                    </a:lnTo>
                    <a:lnTo>
                      <a:pt x="20" y="151"/>
                    </a:lnTo>
                    <a:lnTo>
                      <a:pt x="4" y="104"/>
                    </a:lnTo>
                    <a:lnTo>
                      <a:pt x="0" y="33"/>
                    </a:lnTo>
                    <a:lnTo>
                      <a:pt x="6" y="6"/>
                    </a:lnTo>
                    <a:lnTo>
                      <a:pt x="27" y="0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20" name="Freeform 40"/>
              <p:cNvSpPr/>
              <p:nvPr/>
            </p:nvSpPr>
            <p:spPr bwMode="auto">
              <a:xfrm>
                <a:off x="4082" y="3189"/>
                <a:ext cx="23" cy="59"/>
              </a:xfrm>
              <a:custGeom>
                <a:avLst/>
                <a:gdLst>
                  <a:gd name="T0" fmla="*/ 1 w 69"/>
                  <a:gd name="T1" fmla="*/ 0 h 177"/>
                  <a:gd name="T2" fmla="*/ 0 w 69"/>
                  <a:gd name="T3" fmla="*/ 65 h 177"/>
                  <a:gd name="T4" fmla="*/ 6 w 69"/>
                  <a:gd name="T5" fmla="*/ 106 h 177"/>
                  <a:gd name="T6" fmla="*/ 16 w 69"/>
                  <a:gd name="T7" fmla="*/ 125 h 177"/>
                  <a:gd name="T8" fmla="*/ 35 w 69"/>
                  <a:gd name="T9" fmla="*/ 154 h 177"/>
                  <a:gd name="T10" fmla="*/ 56 w 69"/>
                  <a:gd name="T11" fmla="*/ 177 h 177"/>
                  <a:gd name="T12" fmla="*/ 69 w 69"/>
                  <a:gd name="T13" fmla="*/ 152 h 177"/>
                  <a:gd name="T14" fmla="*/ 61 w 69"/>
                  <a:gd name="T15" fmla="*/ 143 h 177"/>
                  <a:gd name="T16" fmla="*/ 41 w 69"/>
                  <a:gd name="T17" fmla="*/ 122 h 177"/>
                  <a:gd name="T18" fmla="*/ 31 w 69"/>
                  <a:gd name="T19" fmla="*/ 108 h 177"/>
                  <a:gd name="T20" fmla="*/ 21 w 69"/>
                  <a:gd name="T21" fmla="*/ 96 h 177"/>
                  <a:gd name="T22" fmla="*/ 14 w 69"/>
                  <a:gd name="T23" fmla="*/ 67 h 177"/>
                  <a:gd name="T24" fmla="*/ 10 w 69"/>
                  <a:gd name="T25" fmla="*/ 14 h 177"/>
                  <a:gd name="T26" fmla="*/ 1 w 69"/>
                  <a:gd name="T27" fmla="*/ 0 h 177"/>
                  <a:gd name="T28" fmla="*/ 1 w 69"/>
                  <a:gd name="T29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9" h="177">
                    <a:moveTo>
                      <a:pt x="1" y="0"/>
                    </a:moveTo>
                    <a:lnTo>
                      <a:pt x="0" y="65"/>
                    </a:lnTo>
                    <a:lnTo>
                      <a:pt x="6" y="106"/>
                    </a:lnTo>
                    <a:lnTo>
                      <a:pt x="16" y="125"/>
                    </a:lnTo>
                    <a:lnTo>
                      <a:pt x="35" y="154"/>
                    </a:lnTo>
                    <a:lnTo>
                      <a:pt x="56" y="177"/>
                    </a:lnTo>
                    <a:lnTo>
                      <a:pt x="69" y="152"/>
                    </a:lnTo>
                    <a:lnTo>
                      <a:pt x="61" y="143"/>
                    </a:lnTo>
                    <a:lnTo>
                      <a:pt x="41" y="122"/>
                    </a:lnTo>
                    <a:lnTo>
                      <a:pt x="31" y="108"/>
                    </a:lnTo>
                    <a:lnTo>
                      <a:pt x="21" y="96"/>
                    </a:lnTo>
                    <a:lnTo>
                      <a:pt x="14" y="67"/>
                    </a:lnTo>
                    <a:lnTo>
                      <a:pt x="10" y="14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21" name="Freeform 41"/>
              <p:cNvSpPr/>
              <p:nvPr/>
            </p:nvSpPr>
            <p:spPr bwMode="auto">
              <a:xfrm>
                <a:off x="4019" y="3184"/>
                <a:ext cx="57" cy="118"/>
              </a:xfrm>
              <a:custGeom>
                <a:avLst/>
                <a:gdLst>
                  <a:gd name="T0" fmla="*/ 33 w 173"/>
                  <a:gd name="T1" fmla="*/ 230 h 354"/>
                  <a:gd name="T2" fmla="*/ 37 w 173"/>
                  <a:gd name="T3" fmla="*/ 211 h 354"/>
                  <a:gd name="T4" fmla="*/ 43 w 173"/>
                  <a:gd name="T5" fmla="*/ 191 h 354"/>
                  <a:gd name="T6" fmla="*/ 59 w 173"/>
                  <a:gd name="T7" fmla="*/ 140 h 354"/>
                  <a:gd name="T8" fmla="*/ 79 w 173"/>
                  <a:gd name="T9" fmla="*/ 91 h 354"/>
                  <a:gd name="T10" fmla="*/ 102 w 173"/>
                  <a:gd name="T11" fmla="*/ 61 h 354"/>
                  <a:gd name="T12" fmla="*/ 129 w 173"/>
                  <a:gd name="T13" fmla="*/ 40 h 354"/>
                  <a:gd name="T14" fmla="*/ 142 w 173"/>
                  <a:gd name="T15" fmla="*/ 32 h 354"/>
                  <a:gd name="T16" fmla="*/ 165 w 173"/>
                  <a:gd name="T17" fmla="*/ 21 h 354"/>
                  <a:gd name="T18" fmla="*/ 173 w 173"/>
                  <a:gd name="T19" fmla="*/ 17 h 354"/>
                  <a:gd name="T20" fmla="*/ 153 w 173"/>
                  <a:gd name="T21" fmla="*/ 0 h 354"/>
                  <a:gd name="T22" fmla="*/ 110 w 173"/>
                  <a:gd name="T23" fmla="*/ 21 h 354"/>
                  <a:gd name="T24" fmla="*/ 92 w 173"/>
                  <a:gd name="T25" fmla="*/ 35 h 354"/>
                  <a:gd name="T26" fmla="*/ 74 w 173"/>
                  <a:gd name="T27" fmla="*/ 57 h 354"/>
                  <a:gd name="T28" fmla="*/ 43 w 173"/>
                  <a:gd name="T29" fmla="*/ 122 h 354"/>
                  <a:gd name="T30" fmla="*/ 24 w 173"/>
                  <a:gd name="T31" fmla="*/ 196 h 354"/>
                  <a:gd name="T32" fmla="*/ 10 w 173"/>
                  <a:gd name="T33" fmla="*/ 252 h 354"/>
                  <a:gd name="T34" fmla="*/ 0 w 173"/>
                  <a:gd name="T35" fmla="*/ 302 h 354"/>
                  <a:gd name="T36" fmla="*/ 19 w 173"/>
                  <a:gd name="T37" fmla="*/ 318 h 354"/>
                  <a:gd name="T38" fmla="*/ 31 w 173"/>
                  <a:gd name="T39" fmla="*/ 326 h 354"/>
                  <a:gd name="T40" fmla="*/ 58 w 173"/>
                  <a:gd name="T41" fmla="*/ 344 h 354"/>
                  <a:gd name="T42" fmla="*/ 87 w 173"/>
                  <a:gd name="T43" fmla="*/ 354 h 354"/>
                  <a:gd name="T44" fmla="*/ 141 w 173"/>
                  <a:gd name="T45" fmla="*/ 349 h 354"/>
                  <a:gd name="T46" fmla="*/ 170 w 173"/>
                  <a:gd name="T47" fmla="*/ 341 h 354"/>
                  <a:gd name="T48" fmla="*/ 156 w 173"/>
                  <a:gd name="T49" fmla="*/ 320 h 354"/>
                  <a:gd name="T50" fmla="*/ 120 w 173"/>
                  <a:gd name="T51" fmla="*/ 325 h 354"/>
                  <a:gd name="T52" fmla="*/ 89 w 173"/>
                  <a:gd name="T53" fmla="*/ 324 h 354"/>
                  <a:gd name="T54" fmla="*/ 61 w 173"/>
                  <a:gd name="T55" fmla="*/ 315 h 354"/>
                  <a:gd name="T56" fmla="*/ 39 w 173"/>
                  <a:gd name="T57" fmla="*/ 286 h 354"/>
                  <a:gd name="T58" fmla="*/ 30 w 173"/>
                  <a:gd name="T59" fmla="*/ 256 h 354"/>
                  <a:gd name="T60" fmla="*/ 33 w 173"/>
                  <a:gd name="T61" fmla="*/ 230 h 354"/>
                  <a:gd name="T62" fmla="*/ 33 w 173"/>
                  <a:gd name="T63" fmla="*/ 23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3" h="354">
                    <a:moveTo>
                      <a:pt x="33" y="230"/>
                    </a:moveTo>
                    <a:lnTo>
                      <a:pt x="37" y="211"/>
                    </a:lnTo>
                    <a:lnTo>
                      <a:pt x="43" y="191"/>
                    </a:lnTo>
                    <a:lnTo>
                      <a:pt x="59" y="140"/>
                    </a:lnTo>
                    <a:lnTo>
                      <a:pt x="79" y="91"/>
                    </a:lnTo>
                    <a:lnTo>
                      <a:pt x="102" y="61"/>
                    </a:lnTo>
                    <a:lnTo>
                      <a:pt x="129" y="40"/>
                    </a:lnTo>
                    <a:lnTo>
                      <a:pt x="142" y="32"/>
                    </a:lnTo>
                    <a:lnTo>
                      <a:pt x="165" y="21"/>
                    </a:lnTo>
                    <a:lnTo>
                      <a:pt x="173" y="17"/>
                    </a:lnTo>
                    <a:lnTo>
                      <a:pt x="153" y="0"/>
                    </a:lnTo>
                    <a:lnTo>
                      <a:pt x="110" y="21"/>
                    </a:lnTo>
                    <a:lnTo>
                      <a:pt x="92" y="35"/>
                    </a:lnTo>
                    <a:lnTo>
                      <a:pt x="74" y="57"/>
                    </a:lnTo>
                    <a:lnTo>
                      <a:pt x="43" y="122"/>
                    </a:lnTo>
                    <a:lnTo>
                      <a:pt x="24" y="196"/>
                    </a:lnTo>
                    <a:lnTo>
                      <a:pt x="10" y="252"/>
                    </a:lnTo>
                    <a:lnTo>
                      <a:pt x="0" y="302"/>
                    </a:lnTo>
                    <a:lnTo>
                      <a:pt x="19" y="318"/>
                    </a:lnTo>
                    <a:lnTo>
                      <a:pt x="31" y="326"/>
                    </a:lnTo>
                    <a:lnTo>
                      <a:pt x="58" y="344"/>
                    </a:lnTo>
                    <a:lnTo>
                      <a:pt x="87" y="354"/>
                    </a:lnTo>
                    <a:lnTo>
                      <a:pt x="141" y="349"/>
                    </a:lnTo>
                    <a:lnTo>
                      <a:pt x="170" y="341"/>
                    </a:lnTo>
                    <a:lnTo>
                      <a:pt x="156" y="320"/>
                    </a:lnTo>
                    <a:lnTo>
                      <a:pt x="120" y="325"/>
                    </a:lnTo>
                    <a:lnTo>
                      <a:pt x="89" y="324"/>
                    </a:lnTo>
                    <a:lnTo>
                      <a:pt x="61" y="315"/>
                    </a:lnTo>
                    <a:lnTo>
                      <a:pt x="39" y="286"/>
                    </a:lnTo>
                    <a:lnTo>
                      <a:pt x="30" y="256"/>
                    </a:lnTo>
                    <a:lnTo>
                      <a:pt x="33" y="230"/>
                    </a:lnTo>
                    <a:lnTo>
                      <a:pt x="33" y="23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22" name="Freeform 42"/>
              <p:cNvSpPr/>
              <p:nvPr/>
            </p:nvSpPr>
            <p:spPr bwMode="auto">
              <a:xfrm>
                <a:off x="4125" y="3139"/>
                <a:ext cx="35" cy="44"/>
              </a:xfrm>
              <a:custGeom>
                <a:avLst/>
                <a:gdLst>
                  <a:gd name="T0" fmla="*/ 103 w 106"/>
                  <a:gd name="T1" fmla="*/ 0 h 132"/>
                  <a:gd name="T2" fmla="*/ 106 w 106"/>
                  <a:gd name="T3" fmla="*/ 31 h 132"/>
                  <a:gd name="T4" fmla="*/ 101 w 106"/>
                  <a:gd name="T5" fmla="*/ 60 h 132"/>
                  <a:gd name="T6" fmla="*/ 95 w 106"/>
                  <a:gd name="T7" fmla="*/ 75 h 132"/>
                  <a:gd name="T8" fmla="*/ 91 w 106"/>
                  <a:gd name="T9" fmla="*/ 82 h 132"/>
                  <a:gd name="T10" fmla="*/ 85 w 106"/>
                  <a:gd name="T11" fmla="*/ 89 h 132"/>
                  <a:gd name="T12" fmla="*/ 72 w 106"/>
                  <a:gd name="T13" fmla="*/ 101 h 132"/>
                  <a:gd name="T14" fmla="*/ 59 w 106"/>
                  <a:gd name="T15" fmla="*/ 111 h 132"/>
                  <a:gd name="T16" fmla="*/ 46 w 106"/>
                  <a:gd name="T17" fmla="*/ 119 h 132"/>
                  <a:gd name="T18" fmla="*/ 34 w 106"/>
                  <a:gd name="T19" fmla="*/ 125 h 132"/>
                  <a:gd name="T20" fmla="*/ 8 w 106"/>
                  <a:gd name="T21" fmla="*/ 132 h 132"/>
                  <a:gd name="T22" fmla="*/ 0 w 106"/>
                  <a:gd name="T23" fmla="*/ 120 h 132"/>
                  <a:gd name="T24" fmla="*/ 18 w 106"/>
                  <a:gd name="T25" fmla="*/ 110 h 132"/>
                  <a:gd name="T26" fmla="*/ 36 w 106"/>
                  <a:gd name="T27" fmla="*/ 98 h 132"/>
                  <a:gd name="T28" fmla="*/ 46 w 106"/>
                  <a:gd name="T29" fmla="*/ 90 h 132"/>
                  <a:gd name="T30" fmla="*/ 56 w 106"/>
                  <a:gd name="T31" fmla="*/ 81 h 132"/>
                  <a:gd name="T32" fmla="*/ 78 w 106"/>
                  <a:gd name="T33" fmla="*/ 39 h 132"/>
                  <a:gd name="T34" fmla="*/ 81 w 106"/>
                  <a:gd name="T35" fmla="*/ 17 h 132"/>
                  <a:gd name="T36" fmla="*/ 103 w 106"/>
                  <a:gd name="T37" fmla="*/ 0 h 132"/>
                  <a:gd name="T38" fmla="*/ 103 w 106"/>
                  <a:gd name="T39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6" h="132">
                    <a:moveTo>
                      <a:pt x="103" y="0"/>
                    </a:moveTo>
                    <a:lnTo>
                      <a:pt x="106" y="31"/>
                    </a:lnTo>
                    <a:lnTo>
                      <a:pt x="101" y="60"/>
                    </a:lnTo>
                    <a:lnTo>
                      <a:pt x="95" y="75"/>
                    </a:lnTo>
                    <a:lnTo>
                      <a:pt x="91" y="82"/>
                    </a:lnTo>
                    <a:lnTo>
                      <a:pt x="85" y="89"/>
                    </a:lnTo>
                    <a:lnTo>
                      <a:pt x="72" y="101"/>
                    </a:lnTo>
                    <a:lnTo>
                      <a:pt x="59" y="111"/>
                    </a:lnTo>
                    <a:lnTo>
                      <a:pt x="46" y="119"/>
                    </a:lnTo>
                    <a:lnTo>
                      <a:pt x="34" y="125"/>
                    </a:lnTo>
                    <a:lnTo>
                      <a:pt x="8" y="132"/>
                    </a:lnTo>
                    <a:lnTo>
                      <a:pt x="0" y="120"/>
                    </a:lnTo>
                    <a:lnTo>
                      <a:pt x="18" y="110"/>
                    </a:lnTo>
                    <a:lnTo>
                      <a:pt x="36" y="98"/>
                    </a:lnTo>
                    <a:lnTo>
                      <a:pt x="46" y="90"/>
                    </a:lnTo>
                    <a:lnTo>
                      <a:pt x="56" y="81"/>
                    </a:lnTo>
                    <a:lnTo>
                      <a:pt x="78" y="39"/>
                    </a:lnTo>
                    <a:lnTo>
                      <a:pt x="81" y="17"/>
                    </a:lnTo>
                    <a:lnTo>
                      <a:pt x="103" y="0"/>
                    </a:ln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23" name="Freeform 43"/>
              <p:cNvSpPr/>
              <p:nvPr/>
            </p:nvSpPr>
            <p:spPr bwMode="auto">
              <a:xfrm>
                <a:off x="4189" y="3148"/>
                <a:ext cx="108" cy="112"/>
              </a:xfrm>
              <a:custGeom>
                <a:avLst/>
                <a:gdLst>
                  <a:gd name="T0" fmla="*/ 0 w 324"/>
                  <a:gd name="T1" fmla="*/ 0 h 338"/>
                  <a:gd name="T2" fmla="*/ 49 w 324"/>
                  <a:gd name="T3" fmla="*/ 8 h 338"/>
                  <a:gd name="T4" fmla="*/ 97 w 324"/>
                  <a:gd name="T5" fmla="*/ 20 h 338"/>
                  <a:gd name="T6" fmla="*/ 123 w 324"/>
                  <a:gd name="T7" fmla="*/ 30 h 338"/>
                  <a:gd name="T8" fmla="*/ 150 w 324"/>
                  <a:gd name="T9" fmla="*/ 42 h 338"/>
                  <a:gd name="T10" fmla="*/ 175 w 324"/>
                  <a:gd name="T11" fmla="*/ 58 h 338"/>
                  <a:gd name="T12" fmla="*/ 197 w 324"/>
                  <a:gd name="T13" fmla="*/ 76 h 338"/>
                  <a:gd name="T14" fmla="*/ 216 w 324"/>
                  <a:gd name="T15" fmla="*/ 96 h 338"/>
                  <a:gd name="T16" fmla="*/ 232 w 324"/>
                  <a:gd name="T17" fmla="*/ 115 h 338"/>
                  <a:gd name="T18" fmla="*/ 245 w 324"/>
                  <a:gd name="T19" fmla="*/ 134 h 338"/>
                  <a:gd name="T20" fmla="*/ 255 w 324"/>
                  <a:gd name="T21" fmla="*/ 149 h 338"/>
                  <a:gd name="T22" fmla="*/ 273 w 324"/>
                  <a:gd name="T23" fmla="*/ 168 h 338"/>
                  <a:gd name="T24" fmla="*/ 324 w 324"/>
                  <a:gd name="T25" fmla="*/ 220 h 338"/>
                  <a:gd name="T26" fmla="*/ 315 w 324"/>
                  <a:gd name="T27" fmla="*/ 232 h 338"/>
                  <a:gd name="T28" fmla="*/ 305 w 324"/>
                  <a:gd name="T29" fmla="*/ 247 h 338"/>
                  <a:gd name="T30" fmla="*/ 291 w 324"/>
                  <a:gd name="T31" fmla="*/ 262 h 338"/>
                  <a:gd name="T32" fmla="*/ 274 w 324"/>
                  <a:gd name="T33" fmla="*/ 281 h 338"/>
                  <a:gd name="T34" fmla="*/ 255 w 324"/>
                  <a:gd name="T35" fmla="*/ 298 h 338"/>
                  <a:gd name="T36" fmla="*/ 235 w 324"/>
                  <a:gd name="T37" fmla="*/ 312 h 338"/>
                  <a:gd name="T38" fmla="*/ 213 w 324"/>
                  <a:gd name="T39" fmla="*/ 324 h 338"/>
                  <a:gd name="T40" fmla="*/ 194 w 324"/>
                  <a:gd name="T41" fmla="*/ 331 h 338"/>
                  <a:gd name="T42" fmla="*/ 157 w 324"/>
                  <a:gd name="T43" fmla="*/ 338 h 338"/>
                  <a:gd name="T44" fmla="*/ 145 w 324"/>
                  <a:gd name="T45" fmla="*/ 333 h 338"/>
                  <a:gd name="T46" fmla="*/ 144 w 324"/>
                  <a:gd name="T47" fmla="*/ 312 h 338"/>
                  <a:gd name="T48" fmla="*/ 158 w 324"/>
                  <a:gd name="T49" fmla="*/ 312 h 338"/>
                  <a:gd name="T50" fmla="*/ 176 w 324"/>
                  <a:gd name="T51" fmla="*/ 307 h 338"/>
                  <a:gd name="T52" fmla="*/ 202 w 324"/>
                  <a:gd name="T53" fmla="*/ 295 h 338"/>
                  <a:gd name="T54" fmla="*/ 228 w 324"/>
                  <a:gd name="T55" fmla="*/ 280 h 338"/>
                  <a:gd name="T56" fmla="*/ 241 w 324"/>
                  <a:gd name="T57" fmla="*/ 267 h 338"/>
                  <a:gd name="T58" fmla="*/ 261 w 324"/>
                  <a:gd name="T59" fmla="*/ 243 h 338"/>
                  <a:gd name="T60" fmla="*/ 267 w 324"/>
                  <a:gd name="T61" fmla="*/ 233 h 338"/>
                  <a:gd name="T62" fmla="*/ 277 w 324"/>
                  <a:gd name="T63" fmla="*/ 214 h 338"/>
                  <a:gd name="T64" fmla="*/ 271 w 324"/>
                  <a:gd name="T65" fmla="*/ 208 h 338"/>
                  <a:gd name="T66" fmla="*/ 259 w 324"/>
                  <a:gd name="T67" fmla="*/ 191 h 338"/>
                  <a:gd name="T68" fmla="*/ 241 w 324"/>
                  <a:gd name="T69" fmla="*/ 168 h 338"/>
                  <a:gd name="T70" fmla="*/ 225 w 324"/>
                  <a:gd name="T71" fmla="*/ 147 h 338"/>
                  <a:gd name="T72" fmla="*/ 206 w 324"/>
                  <a:gd name="T73" fmla="*/ 124 h 338"/>
                  <a:gd name="T74" fmla="*/ 193 w 324"/>
                  <a:gd name="T75" fmla="*/ 110 h 338"/>
                  <a:gd name="T76" fmla="*/ 179 w 324"/>
                  <a:gd name="T77" fmla="*/ 96 h 338"/>
                  <a:gd name="T78" fmla="*/ 166 w 324"/>
                  <a:gd name="T79" fmla="*/ 83 h 338"/>
                  <a:gd name="T80" fmla="*/ 140 w 324"/>
                  <a:gd name="T81" fmla="*/ 62 h 338"/>
                  <a:gd name="T82" fmla="*/ 128 w 324"/>
                  <a:gd name="T83" fmla="*/ 54 h 338"/>
                  <a:gd name="T84" fmla="*/ 116 w 324"/>
                  <a:gd name="T85" fmla="*/ 49 h 338"/>
                  <a:gd name="T86" fmla="*/ 94 w 324"/>
                  <a:gd name="T87" fmla="*/ 41 h 338"/>
                  <a:gd name="T88" fmla="*/ 75 w 324"/>
                  <a:gd name="T89" fmla="*/ 35 h 338"/>
                  <a:gd name="T90" fmla="*/ 44 w 324"/>
                  <a:gd name="T91" fmla="*/ 26 h 338"/>
                  <a:gd name="T92" fmla="*/ 16 w 324"/>
                  <a:gd name="T93" fmla="*/ 20 h 338"/>
                  <a:gd name="T94" fmla="*/ 0 w 324"/>
                  <a:gd name="T95" fmla="*/ 0 h 338"/>
                  <a:gd name="T96" fmla="*/ 0 w 324"/>
                  <a:gd name="T97" fmla="*/ 0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24" h="338">
                    <a:moveTo>
                      <a:pt x="0" y="0"/>
                    </a:moveTo>
                    <a:lnTo>
                      <a:pt x="49" y="8"/>
                    </a:lnTo>
                    <a:lnTo>
                      <a:pt x="97" y="20"/>
                    </a:lnTo>
                    <a:lnTo>
                      <a:pt x="123" y="30"/>
                    </a:lnTo>
                    <a:lnTo>
                      <a:pt x="150" y="42"/>
                    </a:lnTo>
                    <a:lnTo>
                      <a:pt x="175" y="58"/>
                    </a:lnTo>
                    <a:lnTo>
                      <a:pt x="197" y="76"/>
                    </a:lnTo>
                    <a:lnTo>
                      <a:pt x="216" y="96"/>
                    </a:lnTo>
                    <a:lnTo>
                      <a:pt x="232" y="115"/>
                    </a:lnTo>
                    <a:lnTo>
                      <a:pt x="245" y="134"/>
                    </a:lnTo>
                    <a:lnTo>
                      <a:pt x="255" y="149"/>
                    </a:lnTo>
                    <a:lnTo>
                      <a:pt x="273" y="168"/>
                    </a:lnTo>
                    <a:lnTo>
                      <a:pt x="324" y="220"/>
                    </a:lnTo>
                    <a:lnTo>
                      <a:pt x="315" y="232"/>
                    </a:lnTo>
                    <a:lnTo>
                      <a:pt x="305" y="247"/>
                    </a:lnTo>
                    <a:lnTo>
                      <a:pt x="291" y="262"/>
                    </a:lnTo>
                    <a:lnTo>
                      <a:pt x="274" y="281"/>
                    </a:lnTo>
                    <a:lnTo>
                      <a:pt x="255" y="298"/>
                    </a:lnTo>
                    <a:lnTo>
                      <a:pt x="235" y="312"/>
                    </a:lnTo>
                    <a:lnTo>
                      <a:pt x="213" y="324"/>
                    </a:lnTo>
                    <a:lnTo>
                      <a:pt x="194" y="331"/>
                    </a:lnTo>
                    <a:lnTo>
                      <a:pt x="157" y="338"/>
                    </a:lnTo>
                    <a:lnTo>
                      <a:pt x="145" y="333"/>
                    </a:lnTo>
                    <a:lnTo>
                      <a:pt x="144" y="312"/>
                    </a:lnTo>
                    <a:lnTo>
                      <a:pt x="158" y="312"/>
                    </a:lnTo>
                    <a:lnTo>
                      <a:pt x="176" y="307"/>
                    </a:lnTo>
                    <a:lnTo>
                      <a:pt x="202" y="295"/>
                    </a:lnTo>
                    <a:lnTo>
                      <a:pt x="228" y="280"/>
                    </a:lnTo>
                    <a:lnTo>
                      <a:pt x="241" y="267"/>
                    </a:lnTo>
                    <a:lnTo>
                      <a:pt x="261" y="243"/>
                    </a:lnTo>
                    <a:lnTo>
                      <a:pt x="267" y="233"/>
                    </a:lnTo>
                    <a:lnTo>
                      <a:pt x="277" y="214"/>
                    </a:lnTo>
                    <a:lnTo>
                      <a:pt x="271" y="208"/>
                    </a:lnTo>
                    <a:lnTo>
                      <a:pt x="259" y="191"/>
                    </a:lnTo>
                    <a:lnTo>
                      <a:pt x="241" y="168"/>
                    </a:lnTo>
                    <a:lnTo>
                      <a:pt x="225" y="147"/>
                    </a:lnTo>
                    <a:lnTo>
                      <a:pt x="206" y="124"/>
                    </a:lnTo>
                    <a:lnTo>
                      <a:pt x="193" y="110"/>
                    </a:lnTo>
                    <a:lnTo>
                      <a:pt x="179" y="96"/>
                    </a:lnTo>
                    <a:lnTo>
                      <a:pt x="166" y="83"/>
                    </a:lnTo>
                    <a:lnTo>
                      <a:pt x="140" y="62"/>
                    </a:lnTo>
                    <a:lnTo>
                      <a:pt x="128" y="54"/>
                    </a:lnTo>
                    <a:lnTo>
                      <a:pt x="116" y="49"/>
                    </a:lnTo>
                    <a:lnTo>
                      <a:pt x="94" y="41"/>
                    </a:lnTo>
                    <a:lnTo>
                      <a:pt x="75" y="35"/>
                    </a:lnTo>
                    <a:lnTo>
                      <a:pt x="44" y="26"/>
                    </a:lnTo>
                    <a:lnTo>
                      <a:pt x="16" y="2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24" name="Freeform 44"/>
              <p:cNvSpPr/>
              <p:nvPr/>
            </p:nvSpPr>
            <p:spPr bwMode="auto">
              <a:xfrm>
                <a:off x="4204" y="3188"/>
                <a:ext cx="37" cy="57"/>
              </a:xfrm>
              <a:custGeom>
                <a:avLst/>
                <a:gdLst>
                  <a:gd name="T0" fmla="*/ 24 w 112"/>
                  <a:gd name="T1" fmla="*/ 0 h 172"/>
                  <a:gd name="T2" fmla="*/ 22 w 112"/>
                  <a:gd name="T3" fmla="*/ 32 h 172"/>
                  <a:gd name="T4" fmla="*/ 27 w 112"/>
                  <a:gd name="T5" fmla="*/ 63 h 172"/>
                  <a:gd name="T6" fmla="*/ 33 w 112"/>
                  <a:gd name="T7" fmla="*/ 80 h 172"/>
                  <a:gd name="T8" fmla="*/ 43 w 112"/>
                  <a:gd name="T9" fmla="*/ 98 h 172"/>
                  <a:gd name="T10" fmla="*/ 54 w 112"/>
                  <a:gd name="T11" fmla="*/ 112 h 172"/>
                  <a:gd name="T12" fmla="*/ 66 w 112"/>
                  <a:gd name="T13" fmla="*/ 123 h 172"/>
                  <a:gd name="T14" fmla="*/ 77 w 112"/>
                  <a:gd name="T15" fmla="*/ 132 h 172"/>
                  <a:gd name="T16" fmla="*/ 89 w 112"/>
                  <a:gd name="T17" fmla="*/ 137 h 172"/>
                  <a:gd name="T18" fmla="*/ 112 w 112"/>
                  <a:gd name="T19" fmla="*/ 144 h 172"/>
                  <a:gd name="T20" fmla="*/ 109 w 112"/>
                  <a:gd name="T21" fmla="*/ 172 h 172"/>
                  <a:gd name="T22" fmla="*/ 67 w 112"/>
                  <a:gd name="T23" fmla="*/ 158 h 172"/>
                  <a:gd name="T24" fmla="*/ 51 w 112"/>
                  <a:gd name="T25" fmla="*/ 149 h 172"/>
                  <a:gd name="T26" fmla="*/ 35 w 112"/>
                  <a:gd name="T27" fmla="*/ 137 h 172"/>
                  <a:gd name="T28" fmla="*/ 20 w 112"/>
                  <a:gd name="T29" fmla="*/ 121 h 172"/>
                  <a:gd name="T30" fmla="*/ 10 w 112"/>
                  <a:gd name="T31" fmla="*/ 101 h 172"/>
                  <a:gd name="T32" fmla="*/ 0 w 112"/>
                  <a:gd name="T33" fmla="*/ 62 h 172"/>
                  <a:gd name="T34" fmla="*/ 1 w 112"/>
                  <a:gd name="T35" fmla="*/ 32 h 172"/>
                  <a:gd name="T36" fmla="*/ 5 w 112"/>
                  <a:gd name="T37" fmla="*/ 12 h 172"/>
                  <a:gd name="T38" fmla="*/ 8 w 112"/>
                  <a:gd name="T39" fmla="*/ 5 h 172"/>
                  <a:gd name="T40" fmla="*/ 24 w 112"/>
                  <a:gd name="T41" fmla="*/ 0 h 172"/>
                  <a:gd name="T42" fmla="*/ 24 w 112"/>
                  <a:gd name="T43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2" h="172">
                    <a:moveTo>
                      <a:pt x="24" y="0"/>
                    </a:moveTo>
                    <a:lnTo>
                      <a:pt x="22" y="32"/>
                    </a:lnTo>
                    <a:lnTo>
                      <a:pt x="27" y="63"/>
                    </a:lnTo>
                    <a:lnTo>
                      <a:pt x="33" y="80"/>
                    </a:lnTo>
                    <a:lnTo>
                      <a:pt x="43" y="98"/>
                    </a:lnTo>
                    <a:lnTo>
                      <a:pt x="54" y="112"/>
                    </a:lnTo>
                    <a:lnTo>
                      <a:pt x="66" y="123"/>
                    </a:lnTo>
                    <a:lnTo>
                      <a:pt x="77" y="132"/>
                    </a:lnTo>
                    <a:lnTo>
                      <a:pt x="89" y="137"/>
                    </a:lnTo>
                    <a:lnTo>
                      <a:pt x="112" y="144"/>
                    </a:lnTo>
                    <a:lnTo>
                      <a:pt x="109" y="172"/>
                    </a:lnTo>
                    <a:lnTo>
                      <a:pt x="67" y="158"/>
                    </a:lnTo>
                    <a:lnTo>
                      <a:pt x="51" y="149"/>
                    </a:lnTo>
                    <a:lnTo>
                      <a:pt x="35" y="137"/>
                    </a:lnTo>
                    <a:lnTo>
                      <a:pt x="20" y="121"/>
                    </a:lnTo>
                    <a:lnTo>
                      <a:pt x="10" y="101"/>
                    </a:lnTo>
                    <a:lnTo>
                      <a:pt x="0" y="62"/>
                    </a:lnTo>
                    <a:lnTo>
                      <a:pt x="1" y="32"/>
                    </a:lnTo>
                    <a:lnTo>
                      <a:pt x="5" y="12"/>
                    </a:lnTo>
                    <a:lnTo>
                      <a:pt x="8" y="5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25" name="Freeform 45"/>
              <p:cNvSpPr/>
              <p:nvPr/>
            </p:nvSpPr>
            <p:spPr bwMode="auto">
              <a:xfrm>
                <a:off x="4098" y="3268"/>
                <a:ext cx="18" cy="20"/>
              </a:xfrm>
              <a:custGeom>
                <a:avLst/>
                <a:gdLst>
                  <a:gd name="T0" fmla="*/ 0 w 56"/>
                  <a:gd name="T1" fmla="*/ 46 h 60"/>
                  <a:gd name="T2" fmla="*/ 2 w 56"/>
                  <a:gd name="T3" fmla="*/ 22 h 60"/>
                  <a:gd name="T4" fmla="*/ 9 w 56"/>
                  <a:gd name="T5" fmla="*/ 7 h 60"/>
                  <a:gd name="T6" fmla="*/ 14 w 56"/>
                  <a:gd name="T7" fmla="*/ 2 h 60"/>
                  <a:gd name="T8" fmla="*/ 21 w 56"/>
                  <a:gd name="T9" fmla="*/ 0 h 60"/>
                  <a:gd name="T10" fmla="*/ 50 w 56"/>
                  <a:gd name="T11" fmla="*/ 6 h 60"/>
                  <a:gd name="T12" fmla="*/ 56 w 56"/>
                  <a:gd name="T13" fmla="*/ 14 h 60"/>
                  <a:gd name="T14" fmla="*/ 53 w 56"/>
                  <a:gd name="T15" fmla="*/ 32 h 60"/>
                  <a:gd name="T16" fmla="*/ 45 w 56"/>
                  <a:gd name="T17" fmla="*/ 47 h 60"/>
                  <a:gd name="T18" fmla="*/ 37 w 56"/>
                  <a:gd name="T19" fmla="*/ 53 h 60"/>
                  <a:gd name="T20" fmla="*/ 28 w 56"/>
                  <a:gd name="T21" fmla="*/ 54 h 60"/>
                  <a:gd name="T22" fmla="*/ 33 w 56"/>
                  <a:gd name="T23" fmla="*/ 23 h 60"/>
                  <a:gd name="T24" fmla="*/ 14 w 56"/>
                  <a:gd name="T25" fmla="*/ 26 h 60"/>
                  <a:gd name="T26" fmla="*/ 10 w 56"/>
                  <a:gd name="T27" fmla="*/ 60 h 60"/>
                  <a:gd name="T28" fmla="*/ 0 w 56"/>
                  <a:gd name="T29" fmla="*/ 46 h 60"/>
                  <a:gd name="T30" fmla="*/ 0 w 56"/>
                  <a:gd name="T31" fmla="*/ 4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6" h="60">
                    <a:moveTo>
                      <a:pt x="0" y="46"/>
                    </a:moveTo>
                    <a:lnTo>
                      <a:pt x="2" y="22"/>
                    </a:lnTo>
                    <a:lnTo>
                      <a:pt x="9" y="7"/>
                    </a:lnTo>
                    <a:lnTo>
                      <a:pt x="14" y="2"/>
                    </a:lnTo>
                    <a:lnTo>
                      <a:pt x="21" y="0"/>
                    </a:lnTo>
                    <a:lnTo>
                      <a:pt x="50" y="6"/>
                    </a:lnTo>
                    <a:lnTo>
                      <a:pt x="56" y="14"/>
                    </a:lnTo>
                    <a:lnTo>
                      <a:pt x="53" y="32"/>
                    </a:lnTo>
                    <a:lnTo>
                      <a:pt x="45" y="47"/>
                    </a:lnTo>
                    <a:lnTo>
                      <a:pt x="37" y="53"/>
                    </a:lnTo>
                    <a:lnTo>
                      <a:pt x="28" y="54"/>
                    </a:lnTo>
                    <a:lnTo>
                      <a:pt x="33" y="23"/>
                    </a:lnTo>
                    <a:lnTo>
                      <a:pt x="14" y="26"/>
                    </a:lnTo>
                    <a:lnTo>
                      <a:pt x="10" y="60"/>
                    </a:lnTo>
                    <a:lnTo>
                      <a:pt x="0" y="46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26" name="Freeform 46"/>
              <p:cNvSpPr/>
              <p:nvPr/>
            </p:nvSpPr>
            <p:spPr bwMode="auto">
              <a:xfrm>
                <a:off x="4088" y="3286"/>
                <a:ext cx="147" cy="57"/>
              </a:xfrm>
              <a:custGeom>
                <a:avLst/>
                <a:gdLst>
                  <a:gd name="T0" fmla="*/ 0 w 441"/>
                  <a:gd name="T1" fmla="*/ 0 h 171"/>
                  <a:gd name="T2" fmla="*/ 28 w 441"/>
                  <a:gd name="T3" fmla="*/ 164 h 171"/>
                  <a:gd name="T4" fmla="*/ 88 w 441"/>
                  <a:gd name="T5" fmla="*/ 171 h 171"/>
                  <a:gd name="T6" fmla="*/ 181 w 441"/>
                  <a:gd name="T7" fmla="*/ 167 h 171"/>
                  <a:gd name="T8" fmla="*/ 241 w 441"/>
                  <a:gd name="T9" fmla="*/ 156 h 171"/>
                  <a:gd name="T10" fmla="*/ 287 w 441"/>
                  <a:gd name="T11" fmla="*/ 137 h 171"/>
                  <a:gd name="T12" fmla="*/ 322 w 441"/>
                  <a:gd name="T13" fmla="*/ 123 h 171"/>
                  <a:gd name="T14" fmla="*/ 355 w 441"/>
                  <a:gd name="T15" fmla="*/ 107 h 171"/>
                  <a:gd name="T16" fmla="*/ 384 w 441"/>
                  <a:gd name="T17" fmla="*/ 91 h 171"/>
                  <a:gd name="T18" fmla="*/ 408 w 441"/>
                  <a:gd name="T19" fmla="*/ 76 h 171"/>
                  <a:gd name="T20" fmla="*/ 425 w 441"/>
                  <a:gd name="T21" fmla="*/ 65 h 171"/>
                  <a:gd name="T22" fmla="*/ 441 w 441"/>
                  <a:gd name="T23" fmla="*/ 54 h 171"/>
                  <a:gd name="T24" fmla="*/ 422 w 441"/>
                  <a:gd name="T25" fmla="*/ 36 h 171"/>
                  <a:gd name="T26" fmla="*/ 413 w 441"/>
                  <a:gd name="T27" fmla="*/ 40 h 171"/>
                  <a:gd name="T28" fmla="*/ 389 w 441"/>
                  <a:gd name="T29" fmla="*/ 53 h 171"/>
                  <a:gd name="T30" fmla="*/ 373 w 441"/>
                  <a:gd name="T31" fmla="*/ 60 h 171"/>
                  <a:gd name="T32" fmla="*/ 354 w 441"/>
                  <a:gd name="T33" fmla="*/ 69 h 171"/>
                  <a:gd name="T34" fmla="*/ 312 w 441"/>
                  <a:gd name="T35" fmla="*/ 88 h 171"/>
                  <a:gd name="T36" fmla="*/ 268 w 441"/>
                  <a:gd name="T37" fmla="*/ 108 h 171"/>
                  <a:gd name="T38" fmla="*/ 225 w 441"/>
                  <a:gd name="T39" fmla="*/ 126 h 171"/>
                  <a:gd name="T40" fmla="*/ 188 w 441"/>
                  <a:gd name="T41" fmla="*/ 138 h 171"/>
                  <a:gd name="T42" fmla="*/ 146 w 441"/>
                  <a:gd name="T43" fmla="*/ 144 h 171"/>
                  <a:gd name="T44" fmla="*/ 91 w 441"/>
                  <a:gd name="T45" fmla="*/ 142 h 171"/>
                  <a:gd name="T46" fmla="*/ 64 w 441"/>
                  <a:gd name="T47" fmla="*/ 135 h 171"/>
                  <a:gd name="T48" fmla="*/ 19 w 441"/>
                  <a:gd name="T49" fmla="*/ 13 h 171"/>
                  <a:gd name="T50" fmla="*/ 0 w 441"/>
                  <a:gd name="T51" fmla="*/ 0 h 171"/>
                  <a:gd name="T52" fmla="*/ 0 w 441"/>
                  <a:gd name="T53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1" h="171">
                    <a:moveTo>
                      <a:pt x="0" y="0"/>
                    </a:moveTo>
                    <a:lnTo>
                      <a:pt x="28" y="164"/>
                    </a:lnTo>
                    <a:lnTo>
                      <a:pt x="88" y="171"/>
                    </a:lnTo>
                    <a:lnTo>
                      <a:pt x="181" y="167"/>
                    </a:lnTo>
                    <a:lnTo>
                      <a:pt x="241" y="156"/>
                    </a:lnTo>
                    <a:lnTo>
                      <a:pt x="287" y="137"/>
                    </a:lnTo>
                    <a:lnTo>
                      <a:pt x="322" y="123"/>
                    </a:lnTo>
                    <a:lnTo>
                      <a:pt x="355" y="107"/>
                    </a:lnTo>
                    <a:lnTo>
                      <a:pt x="384" y="91"/>
                    </a:lnTo>
                    <a:lnTo>
                      <a:pt x="408" y="76"/>
                    </a:lnTo>
                    <a:lnTo>
                      <a:pt x="425" y="65"/>
                    </a:lnTo>
                    <a:lnTo>
                      <a:pt x="441" y="54"/>
                    </a:lnTo>
                    <a:lnTo>
                      <a:pt x="422" y="36"/>
                    </a:lnTo>
                    <a:lnTo>
                      <a:pt x="413" y="40"/>
                    </a:lnTo>
                    <a:lnTo>
                      <a:pt x="389" y="53"/>
                    </a:lnTo>
                    <a:lnTo>
                      <a:pt x="373" y="60"/>
                    </a:lnTo>
                    <a:lnTo>
                      <a:pt x="354" y="69"/>
                    </a:lnTo>
                    <a:lnTo>
                      <a:pt x="312" y="88"/>
                    </a:lnTo>
                    <a:lnTo>
                      <a:pt x="268" y="108"/>
                    </a:lnTo>
                    <a:lnTo>
                      <a:pt x="225" y="126"/>
                    </a:lnTo>
                    <a:lnTo>
                      <a:pt x="188" y="138"/>
                    </a:lnTo>
                    <a:lnTo>
                      <a:pt x="146" y="144"/>
                    </a:lnTo>
                    <a:lnTo>
                      <a:pt x="91" y="142"/>
                    </a:lnTo>
                    <a:lnTo>
                      <a:pt x="64" y="135"/>
                    </a:lnTo>
                    <a:lnTo>
                      <a:pt x="19" y="1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27" name="Freeform 47"/>
              <p:cNvSpPr/>
              <p:nvPr/>
            </p:nvSpPr>
            <p:spPr bwMode="auto">
              <a:xfrm>
                <a:off x="4207" y="3307"/>
                <a:ext cx="97" cy="172"/>
              </a:xfrm>
              <a:custGeom>
                <a:avLst/>
                <a:gdLst>
                  <a:gd name="T0" fmla="*/ 106 w 292"/>
                  <a:gd name="T1" fmla="*/ 0 h 515"/>
                  <a:gd name="T2" fmla="*/ 120 w 292"/>
                  <a:gd name="T3" fmla="*/ 13 h 515"/>
                  <a:gd name="T4" fmla="*/ 137 w 292"/>
                  <a:gd name="T5" fmla="*/ 29 h 515"/>
                  <a:gd name="T6" fmla="*/ 155 w 292"/>
                  <a:gd name="T7" fmla="*/ 49 h 515"/>
                  <a:gd name="T8" fmla="*/ 175 w 292"/>
                  <a:gd name="T9" fmla="*/ 72 h 515"/>
                  <a:gd name="T10" fmla="*/ 185 w 292"/>
                  <a:gd name="T11" fmla="*/ 84 h 515"/>
                  <a:gd name="T12" fmla="*/ 194 w 292"/>
                  <a:gd name="T13" fmla="*/ 98 h 515"/>
                  <a:gd name="T14" fmla="*/ 223 w 292"/>
                  <a:gd name="T15" fmla="*/ 153 h 515"/>
                  <a:gd name="T16" fmla="*/ 234 w 292"/>
                  <a:gd name="T17" fmla="*/ 183 h 515"/>
                  <a:gd name="T18" fmla="*/ 245 w 292"/>
                  <a:gd name="T19" fmla="*/ 219 h 515"/>
                  <a:gd name="T20" fmla="*/ 256 w 292"/>
                  <a:gd name="T21" fmla="*/ 257 h 515"/>
                  <a:gd name="T22" fmla="*/ 267 w 292"/>
                  <a:gd name="T23" fmla="*/ 294 h 515"/>
                  <a:gd name="T24" fmla="*/ 277 w 292"/>
                  <a:gd name="T25" fmla="*/ 328 h 515"/>
                  <a:gd name="T26" fmla="*/ 285 w 292"/>
                  <a:gd name="T27" fmla="*/ 356 h 515"/>
                  <a:gd name="T28" fmla="*/ 292 w 292"/>
                  <a:gd name="T29" fmla="*/ 380 h 515"/>
                  <a:gd name="T30" fmla="*/ 291 w 292"/>
                  <a:gd name="T31" fmla="*/ 392 h 515"/>
                  <a:gd name="T32" fmla="*/ 288 w 292"/>
                  <a:gd name="T33" fmla="*/ 407 h 515"/>
                  <a:gd name="T34" fmla="*/ 280 w 292"/>
                  <a:gd name="T35" fmla="*/ 423 h 515"/>
                  <a:gd name="T36" fmla="*/ 274 w 292"/>
                  <a:gd name="T37" fmla="*/ 432 h 515"/>
                  <a:gd name="T38" fmla="*/ 266 w 292"/>
                  <a:gd name="T39" fmla="*/ 442 h 515"/>
                  <a:gd name="T40" fmla="*/ 257 w 292"/>
                  <a:gd name="T41" fmla="*/ 451 h 515"/>
                  <a:gd name="T42" fmla="*/ 245 w 292"/>
                  <a:gd name="T43" fmla="*/ 461 h 515"/>
                  <a:gd name="T44" fmla="*/ 232 w 292"/>
                  <a:gd name="T45" fmla="*/ 471 h 515"/>
                  <a:gd name="T46" fmla="*/ 215 w 292"/>
                  <a:gd name="T47" fmla="*/ 480 h 515"/>
                  <a:gd name="T48" fmla="*/ 197 w 292"/>
                  <a:gd name="T49" fmla="*/ 489 h 515"/>
                  <a:gd name="T50" fmla="*/ 175 w 292"/>
                  <a:gd name="T51" fmla="*/ 497 h 515"/>
                  <a:gd name="T52" fmla="*/ 153 w 292"/>
                  <a:gd name="T53" fmla="*/ 503 h 515"/>
                  <a:gd name="T54" fmla="*/ 133 w 292"/>
                  <a:gd name="T55" fmla="*/ 509 h 515"/>
                  <a:gd name="T56" fmla="*/ 97 w 292"/>
                  <a:gd name="T57" fmla="*/ 515 h 515"/>
                  <a:gd name="T58" fmla="*/ 41 w 292"/>
                  <a:gd name="T59" fmla="*/ 515 h 515"/>
                  <a:gd name="T60" fmla="*/ 10 w 292"/>
                  <a:gd name="T61" fmla="*/ 506 h 515"/>
                  <a:gd name="T62" fmla="*/ 0 w 292"/>
                  <a:gd name="T63" fmla="*/ 500 h 515"/>
                  <a:gd name="T64" fmla="*/ 3 w 292"/>
                  <a:gd name="T65" fmla="*/ 459 h 515"/>
                  <a:gd name="T66" fmla="*/ 19 w 292"/>
                  <a:gd name="T67" fmla="*/ 462 h 515"/>
                  <a:gd name="T68" fmla="*/ 62 w 292"/>
                  <a:gd name="T69" fmla="*/ 468 h 515"/>
                  <a:gd name="T70" fmla="*/ 122 w 292"/>
                  <a:gd name="T71" fmla="*/ 463 h 515"/>
                  <a:gd name="T72" fmla="*/ 184 w 292"/>
                  <a:gd name="T73" fmla="*/ 442 h 515"/>
                  <a:gd name="T74" fmla="*/ 199 w 292"/>
                  <a:gd name="T75" fmla="*/ 433 h 515"/>
                  <a:gd name="T76" fmla="*/ 211 w 292"/>
                  <a:gd name="T77" fmla="*/ 426 h 515"/>
                  <a:gd name="T78" fmla="*/ 233 w 292"/>
                  <a:gd name="T79" fmla="*/ 411 h 515"/>
                  <a:gd name="T80" fmla="*/ 248 w 292"/>
                  <a:gd name="T81" fmla="*/ 399 h 515"/>
                  <a:gd name="T82" fmla="*/ 258 w 292"/>
                  <a:gd name="T83" fmla="*/ 389 h 515"/>
                  <a:gd name="T84" fmla="*/ 269 w 292"/>
                  <a:gd name="T85" fmla="*/ 369 h 515"/>
                  <a:gd name="T86" fmla="*/ 261 w 292"/>
                  <a:gd name="T87" fmla="*/ 337 h 515"/>
                  <a:gd name="T88" fmla="*/ 252 w 292"/>
                  <a:gd name="T89" fmla="*/ 302 h 515"/>
                  <a:gd name="T90" fmla="*/ 246 w 292"/>
                  <a:gd name="T91" fmla="*/ 283 h 515"/>
                  <a:gd name="T92" fmla="*/ 240 w 292"/>
                  <a:gd name="T93" fmla="*/ 262 h 515"/>
                  <a:gd name="T94" fmla="*/ 232 w 292"/>
                  <a:gd name="T95" fmla="*/ 240 h 515"/>
                  <a:gd name="T96" fmla="*/ 224 w 292"/>
                  <a:gd name="T97" fmla="*/ 218 h 515"/>
                  <a:gd name="T98" fmla="*/ 216 w 292"/>
                  <a:gd name="T99" fmla="*/ 196 h 515"/>
                  <a:gd name="T100" fmla="*/ 207 w 292"/>
                  <a:gd name="T101" fmla="*/ 174 h 515"/>
                  <a:gd name="T102" fmla="*/ 198 w 292"/>
                  <a:gd name="T103" fmla="*/ 154 h 515"/>
                  <a:gd name="T104" fmla="*/ 188 w 292"/>
                  <a:gd name="T105" fmla="*/ 137 h 515"/>
                  <a:gd name="T106" fmla="*/ 169 w 292"/>
                  <a:gd name="T107" fmla="*/ 107 h 515"/>
                  <a:gd name="T108" fmla="*/ 159 w 292"/>
                  <a:gd name="T109" fmla="*/ 95 h 515"/>
                  <a:gd name="T110" fmla="*/ 142 w 292"/>
                  <a:gd name="T111" fmla="*/ 74 h 515"/>
                  <a:gd name="T112" fmla="*/ 127 w 292"/>
                  <a:gd name="T113" fmla="*/ 59 h 515"/>
                  <a:gd name="T114" fmla="*/ 111 w 292"/>
                  <a:gd name="T115" fmla="*/ 41 h 515"/>
                  <a:gd name="T116" fmla="*/ 104 w 292"/>
                  <a:gd name="T117" fmla="*/ 32 h 515"/>
                  <a:gd name="T118" fmla="*/ 94 w 292"/>
                  <a:gd name="T119" fmla="*/ 22 h 515"/>
                  <a:gd name="T120" fmla="*/ 106 w 292"/>
                  <a:gd name="T121" fmla="*/ 0 h 515"/>
                  <a:gd name="T122" fmla="*/ 106 w 292"/>
                  <a:gd name="T123" fmla="*/ 0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92" h="515">
                    <a:moveTo>
                      <a:pt x="106" y="0"/>
                    </a:moveTo>
                    <a:lnTo>
                      <a:pt x="120" y="13"/>
                    </a:lnTo>
                    <a:lnTo>
                      <a:pt x="137" y="29"/>
                    </a:lnTo>
                    <a:lnTo>
                      <a:pt x="155" y="49"/>
                    </a:lnTo>
                    <a:lnTo>
                      <a:pt x="175" y="72"/>
                    </a:lnTo>
                    <a:lnTo>
                      <a:pt x="185" y="84"/>
                    </a:lnTo>
                    <a:lnTo>
                      <a:pt x="194" y="98"/>
                    </a:lnTo>
                    <a:lnTo>
                      <a:pt x="223" y="153"/>
                    </a:lnTo>
                    <a:lnTo>
                      <a:pt x="234" y="183"/>
                    </a:lnTo>
                    <a:lnTo>
                      <a:pt x="245" y="219"/>
                    </a:lnTo>
                    <a:lnTo>
                      <a:pt x="256" y="257"/>
                    </a:lnTo>
                    <a:lnTo>
                      <a:pt x="267" y="294"/>
                    </a:lnTo>
                    <a:lnTo>
                      <a:pt x="277" y="328"/>
                    </a:lnTo>
                    <a:lnTo>
                      <a:pt x="285" y="356"/>
                    </a:lnTo>
                    <a:lnTo>
                      <a:pt x="292" y="380"/>
                    </a:lnTo>
                    <a:lnTo>
                      <a:pt x="291" y="392"/>
                    </a:lnTo>
                    <a:lnTo>
                      <a:pt x="288" y="407"/>
                    </a:lnTo>
                    <a:lnTo>
                      <a:pt x="280" y="423"/>
                    </a:lnTo>
                    <a:lnTo>
                      <a:pt x="274" y="432"/>
                    </a:lnTo>
                    <a:lnTo>
                      <a:pt x="266" y="442"/>
                    </a:lnTo>
                    <a:lnTo>
                      <a:pt x="257" y="451"/>
                    </a:lnTo>
                    <a:lnTo>
                      <a:pt x="245" y="461"/>
                    </a:lnTo>
                    <a:lnTo>
                      <a:pt x="232" y="471"/>
                    </a:lnTo>
                    <a:lnTo>
                      <a:pt x="215" y="480"/>
                    </a:lnTo>
                    <a:lnTo>
                      <a:pt x="197" y="489"/>
                    </a:lnTo>
                    <a:lnTo>
                      <a:pt x="175" y="497"/>
                    </a:lnTo>
                    <a:lnTo>
                      <a:pt x="153" y="503"/>
                    </a:lnTo>
                    <a:lnTo>
                      <a:pt x="133" y="509"/>
                    </a:lnTo>
                    <a:lnTo>
                      <a:pt x="97" y="515"/>
                    </a:lnTo>
                    <a:lnTo>
                      <a:pt x="41" y="515"/>
                    </a:lnTo>
                    <a:lnTo>
                      <a:pt x="10" y="506"/>
                    </a:lnTo>
                    <a:lnTo>
                      <a:pt x="0" y="500"/>
                    </a:lnTo>
                    <a:lnTo>
                      <a:pt x="3" y="459"/>
                    </a:lnTo>
                    <a:lnTo>
                      <a:pt x="19" y="462"/>
                    </a:lnTo>
                    <a:lnTo>
                      <a:pt x="62" y="468"/>
                    </a:lnTo>
                    <a:lnTo>
                      <a:pt x="122" y="463"/>
                    </a:lnTo>
                    <a:lnTo>
                      <a:pt x="184" y="442"/>
                    </a:lnTo>
                    <a:lnTo>
                      <a:pt x="199" y="433"/>
                    </a:lnTo>
                    <a:lnTo>
                      <a:pt x="211" y="426"/>
                    </a:lnTo>
                    <a:lnTo>
                      <a:pt x="233" y="411"/>
                    </a:lnTo>
                    <a:lnTo>
                      <a:pt x="248" y="399"/>
                    </a:lnTo>
                    <a:lnTo>
                      <a:pt x="258" y="389"/>
                    </a:lnTo>
                    <a:lnTo>
                      <a:pt x="269" y="369"/>
                    </a:lnTo>
                    <a:lnTo>
                      <a:pt x="261" y="337"/>
                    </a:lnTo>
                    <a:lnTo>
                      <a:pt x="252" y="302"/>
                    </a:lnTo>
                    <a:lnTo>
                      <a:pt x="246" y="283"/>
                    </a:lnTo>
                    <a:lnTo>
                      <a:pt x="240" y="262"/>
                    </a:lnTo>
                    <a:lnTo>
                      <a:pt x="232" y="240"/>
                    </a:lnTo>
                    <a:lnTo>
                      <a:pt x="224" y="218"/>
                    </a:lnTo>
                    <a:lnTo>
                      <a:pt x="216" y="196"/>
                    </a:lnTo>
                    <a:lnTo>
                      <a:pt x="207" y="174"/>
                    </a:lnTo>
                    <a:lnTo>
                      <a:pt x="198" y="154"/>
                    </a:lnTo>
                    <a:lnTo>
                      <a:pt x="188" y="137"/>
                    </a:lnTo>
                    <a:lnTo>
                      <a:pt x="169" y="107"/>
                    </a:lnTo>
                    <a:lnTo>
                      <a:pt x="159" y="95"/>
                    </a:lnTo>
                    <a:lnTo>
                      <a:pt x="142" y="74"/>
                    </a:lnTo>
                    <a:lnTo>
                      <a:pt x="127" y="59"/>
                    </a:lnTo>
                    <a:lnTo>
                      <a:pt x="111" y="41"/>
                    </a:lnTo>
                    <a:lnTo>
                      <a:pt x="104" y="32"/>
                    </a:lnTo>
                    <a:lnTo>
                      <a:pt x="94" y="22"/>
                    </a:lnTo>
                    <a:lnTo>
                      <a:pt x="106" y="0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28" name="Freeform 48"/>
              <p:cNvSpPr/>
              <p:nvPr/>
            </p:nvSpPr>
            <p:spPr bwMode="auto">
              <a:xfrm>
                <a:off x="4093" y="3353"/>
                <a:ext cx="107" cy="147"/>
              </a:xfrm>
              <a:custGeom>
                <a:avLst/>
                <a:gdLst>
                  <a:gd name="T0" fmla="*/ 30 w 320"/>
                  <a:gd name="T1" fmla="*/ 0 h 443"/>
                  <a:gd name="T2" fmla="*/ 54 w 320"/>
                  <a:gd name="T3" fmla="*/ 91 h 443"/>
                  <a:gd name="T4" fmla="*/ 0 w 320"/>
                  <a:gd name="T5" fmla="*/ 378 h 443"/>
                  <a:gd name="T6" fmla="*/ 17 w 320"/>
                  <a:gd name="T7" fmla="*/ 374 h 443"/>
                  <a:gd name="T8" fmla="*/ 58 w 320"/>
                  <a:gd name="T9" fmla="*/ 370 h 443"/>
                  <a:gd name="T10" fmla="*/ 112 w 320"/>
                  <a:gd name="T11" fmla="*/ 370 h 443"/>
                  <a:gd name="T12" fmla="*/ 163 w 320"/>
                  <a:gd name="T13" fmla="*/ 380 h 443"/>
                  <a:gd name="T14" fmla="*/ 186 w 320"/>
                  <a:gd name="T15" fmla="*/ 389 h 443"/>
                  <a:gd name="T16" fmla="*/ 207 w 320"/>
                  <a:gd name="T17" fmla="*/ 400 h 443"/>
                  <a:gd name="T18" fmla="*/ 227 w 320"/>
                  <a:gd name="T19" fmla="*/ 411 h 443"/>
                  <a:gd name="T20" fmla="*/ 245 w 320"/>
                  <a:gd name="T21" fmla="*/ 421 h 443"/>
                  <a:gd name="T22" fmla="*/ 261 w 320"/>
                  <a:gd name="T23" fmla="*/ 430 h 443"/>
                  <a:gd name="T24" fmla="*/ 273 w 320"/>
                  <a:gd name="T25" fmla="*/ 438 h 443"/>
                  <a:gd name="T26" fmla="*/ 282 w 320"/>
                  <a:gd name="T27" fmla="*/ 443 h 443"/>
                  <a:gd name="T28" fmla="*/ 320 w 320"/>
                  <a:gd name="T29" fmla="*/ 364 h 443"/>
                  <a:gd name="T30" fmla="*/ 304 w 320"/>
                  <a:gd name="T31" fmla="*/ 344 h 443"/>
                  <a:gd name="T32" fmla="*/ 270 w 320"/>
                  <a:gd name="T33" fmla="*/ 402 h 443"/>
                  <a:gd name="T34" fmla="*/ 250 w 320"/>
                  <a:gd name="T35" fmla="*/ 392 h 443"/>
                  <a:gd name="T36" fmla="*/ 230 w 320"/>
                  <a:gd name="T37" fmla="*/ 383 h 443"/>
                  <a:gd name="T38" fmla="*/ 205 w 320"/>
                  <a:gd name="T39" fmla="*/ 372 h 443"/>
                  <a:gd name="T40" fmla="*/ 179 w 320"/>
                  <a:gd name="T41" fmla="*/ 361 h 443"/>
                  <a:gd name="T42" fmla="*/ 153 w 320"/>
                  <a:gd name="T43" fmla="*/ 350 h 443"/>
                  <a:gd name="T44" fmla="*/ 112 w 320"/>
                  <a:gd name="T45" fmla="*/ 339 h 443"/>
                  <a:gd name="T46" fmla="*/ 56 w 320"/>
                  <a:gd name="T47" fmla="*/ 339 h 443"/>
                  <a:gd name="T48" fmla="*/ 32 w 320"/>
                  <a:gd name="T49" fmla="*/ 343 h 443"/>
                  <a:gd name="T50" fmla="*/ 90 w 320"/>
                  <a:gd name="T51" fmla="*/ 85 h 443"/>
                  <a:gd name="T52" fmla="*/ 51 w 320"/>
                  <a:gd name="T53" fmla="*/ 1 h 443"/>
                  <a:gd name="T54" fmla="*/ 30 w 320"/>
                  <a:gd name="T55" fmla="*/ 0 h 443"/>
                  <a:gd name="T56" fmla="*/ 30 w 320"/>
                  <a:gd name="T57" fmla="*/ 0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0" h="443">
                    <a:moveTo>
                      <a:pt x="30" y="0"/>
                    </a:moveTo>
                    <a:lnTo>
                      <a:pt x="54" y="91"/>
                    </a:lnTo>
                    <a:lnTo>
                      <a:pt x="0" y="378"/>
                    </a:lnTo>
                    <a:lnTo>
                      <a:pt x="17" y="374"/>
                    </a:lnTo>
                    <a:lnTo>
                      <a:pt x="58" y="370"/>
                    </a:lnTo>
                    <a:lnTo>
                      <a:pt x="112" y="370"/>
                    </a:lnTo>
                    <a:lnTo>
                      <a:pt x="163" y="380"/>
                    </a:lnTo>
                    <a:lnTo>
                      <a:pt x="186" y="389"/>
                    </a:lnTo>
                    <a:lnTo>
                      <a:pt x="207" y="400"/>
                    </a:lnTo>
                    <a:lnTo>
                      <a:pt x="227" y="411"/>
                    </a:lnTo>
                    <a:lnTo>
                      <a:pt x="245" y="421"/>
                    </a:lnTo>
                    <a:lnTo>
                      <a:pt x="261" y="430"/>
                    </a:lnTo>
                    <a:lnTo>
                      <a:pt x="273" y="438"/>
                    </a:lnTo>
                    <a:lnTo>
                      <a:pt x="282" y="443"/>
                    </a:lnTo>
                    <a:lnTo>
                      <a:pt x="320" y="364"/>
                    </a:lnTo>
                    <a:lnTo>
                      <a:pt x="304" y="344"/>
                    </a:lnTo>
                    <a:lnTo>
                      <a:pt x="270" y="402"/>
                    </a:lnTo>
                    <a:lnTo>
                      <a:pt x="250" y="392"/>
                    </a:lnTo>
                    <a:lnTo>
                      <a:pt x="230" y="383"/>
                    </a:lnTo>
                    <a:lnTo>
                      <a:pt x="205" y="372"/>
                    </a:lnTo>
                    <a:lnTo>
                      <a:pt x="179" y="361"/>
                    </a:lnTo>
                    <a:lnTo>
                      <a:pt x="153" y="350"/>
                    </a:lnTo>
                    <a:lnTo>
                      <a:pt x="112" y="339"/>
                    </a:lnTo>
                    <a:lnTo>
                      <a:pt x="56" y="339"/>
                    </a:lnTo>
                    <a:lnTo>
                      <a:pt x="32" y="343"/>
                    </a:lnTo>
                    <a:lnTo>
                      <a:pt x="90" y="85"/>
                    </a:lnTo>
                    <a:lnTo>
                      <a:pt x="51" y="1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29" name="Freeform 49"/>
              <p:cNvSpPr/>
              <p:nvPr/>
            </p:nvSpPr>
            <p:spPr bwMode="auto">
              <a:xfrm>
                <a:off x="4160" y="3369"/>
                <a:ext cx="38" cy="70"/>
              </a:xfrm>
              <a:custGeom>
                <a:avLst/>
                <a:gdLst>
                  <a:gd name="T0" fmla="*/ 0 w 112"/>
                  <a:gd name="T1" fmla="*/ 0 h 212"/>
                  <a:gd name="T2" fmla="*/ 10 w 112"/>
                  <a:gd name="T3" fmla="*/ 59 h 212"/>
                  <a:gd name="T4" fmla="*/ 24 w 112"/>
                  <a:gd name="T5" fmla="*/ 111 h 212"/>
                  <a:gd name="T6" fmla="*/ 33 w 112"/>
                  <a:gd name="T7" fmla="*/ 134 h 212"/>
                  <a:gd name="T8" fmla="*/ 43 w 112"/>
                  <a:gd name="T9" fmla="*/ 153 h 212"/>
                  <a:gd name="T10" fmla="*/ 53 w 112"/>
                  <a:gd name="T11" fmla="*/ 169 h 212"/>
                  <a:gd name="T12" fmla="*/ 65 w 112"/>
                  <a:gd name="T13" fmla="*/ 182 h 212"/>
                  <a:gd name="T14" fmla="*/ 83 w 112"/>
                  <a:gd name="T15" fmla="*/ 200 h 212"/>
                  <a:gd name="T16" fmla="*/ 98 w 112"/>
                  <a:gd name="T17" fmla="*/ 212 h 212"/>
                  <a:gd name="T18" fmla="*/ 112 w 112"/>
                  <a:gd name="T19" fmla="*/ 198 h 212"/>
                  <a:gd name="T20" fmla="*/ 95 w 112"/>
                  <a:gd name="T21" fmla="*/ 185 h 212"/>
                  <a:gd name="T22" fmla="*/ 85 w 112"/>
                  <a:gd name="T23" fmla="*/ 176 h 212"/>
                  <a:gd name="T24" fmla="*/ 44 w 112"/>
                  <a:gd name="T25" fmla="*/ 112 h 212"/>
                  <a:gd name="T26" fmla="*/ 32 w 112"/>
                  <a:gd name="T27" fmla="*/ 73 h 212"/>
                  <a:gd name="T28" fmla="*/ 22 w 112"/>
                  <a:gd name="T29" fmla="*/ 37 h 212"/>
                  <a:gd name="T30" fmla="*/ 14 w 112"/>
                  <a:gd name="T31" fmla="*/ 3 h 212"/>
                  <a:gd name="T32" fmla="*/ 0 w 112"/>
                  <a:gd name="T33" fmla="*/ 0 h 212"/>
                  <a:gd name="T34" fmla="*/ 0 w 112"/>
                  <a:gd name="T35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2" h="212">
                    <a:moveTo>
                      <a:pt x="0" y="0"/>
                    </a:moveTo>
                    <a:lnTo>
                      <a:pt x="10" y="59"/>
                    </a:lnTo>
                    <a:lnTo>
                      <a:pt x="24" y="111"/>
                    </a:lnTo>
                    <a:lnTo>
                      <a:pt x="33" y="134"/>
                    </a:lnTo>
                    <a:lnTo>
                      <a:pt x="43" y="153"/>
                    </a:lnTo>
                    <a:lnTo>
                      <a:pt x="53" y="169"/>
                    </a:lnTo>
                    <a:lnTo>
                      <a:pt x="65" y="182"/>
                    </a:lnTo>
                    <a:lnTo>
                      <a:pt x="83" y="200"/>
                    </a:lnTo>
                    <a:lnTo>
                      <a:pt x="98" y="212"/>
                    </a:lnTo>
                    <a:lnTo>
                      <a:pt x="112" y="198"/>
                    </a:lnTo>
                    <a:lnTo>
                      <a:pt x="95" y="185"/>
                    </a:lnTo>
                    <a:lnTo>
                      <a:pt x="85" y="176"/>
                    </a:lnTo>
                    <a:lnTo>
                      <a:pt x="44" y="112"/>
                    </a:lnTo>
                    <a:lnTo>
                      <a:pt x="32" y="73"/>
                    </a:lnTo>
                    <a:lnTo>
                      <a:pt x="22" y="37"/>
                    </a:lnTo>
                    <a:lnTo>
                      <a:pt x="14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30" name="Freeform 50"/>
              <p:cNvSpPr/>
              <p:nvPr/>
            </p:nvSpPr>
            <p:spPr bwMode="auto">
              <a:xfrm>
                <a:off x="4283" y="3453"/>
                <a:ext cx="50" cy="206"/>
              </a:xfrm>
              <a:custGeom>
                <a:avLst/>
                <a:gdLst>
                  <a:gd name="T0" fmla="*/ 30 w 150"/>
                  <a:gd name="T1" fmla="*/ 0 h 617"/>
                  <a:gd name="T2" fmla="*/ 55 w 150"/>
                  <a:gd name="T3" fmla="*/ 170 h 617"/>
                  <a:gd name="T4" fmla="*/ 68 w 150"/>
                  <a:gd name="T5" fmla="*/ 191 h 617"/>
                  <a:gd name="T6" fmla="*/ 81 w 150"/>
                  <a:gd name="T7" fmla="*/ 214 h 617"/>
                  <a:gd name="T8" fmla="*/ 96 w 150"/>
                  <a:gd name="T9" fmla="*/ 244 h 617"/>
                  <a:gd name="T10" fmla="*/ 113 w 150"/>
                  <a:gd name="T11" fmla="*/ 278 h 617"/>
                  <a:gd name="T12" fmla="*/ 128 w 150"/>
                  <a:gd name="T13" fmla="*/ 312 h 617"/>
                  <a:gd name="T14" fmla="*/ 147 w 150"/>
                  <a:gd name="T15" fmla="*/ 381 h 617"/>
                  <a:gd name="T16" fmla="*/ 150 w 150"/>
                  <a:gd name="T17" fmla="*/ 455 h 617"/>
                  <a:gd name="T18" fmla="*/ 148 w 150"/>
                  <a:gd name="T19" fmla="*/ 531 h 617"/>
                  <a:gd name="T20" fmla="*/ 141 w 150"/>
                  <a:gd name="T21" fmla="*/ 617 h 617"/>
                  <a:gd name="T22" fmla="*/ 127 w 150"/>
                  <a:gd name="T23" fmla="*/ 597 h 617"/>
                  <a:gd name="T24" fmla="*/ 126 w 150"/>
                  <a:gd name="T25" fmla="*/ 472 h 617"/>
                  <a:gd name="T26" fmla="*/ 117 w 150"/>
                  <a:gd name="T27" fmla="*/ 376 h 617"/>
                  <a:gd name="T28" fmla="*/ 108 w 150"/>
                  <a:gd name="T29" fmla="*/ 333 h 617"/>
                  <a:gd name="T30" fmla="*/ 96 w 150"/>
                  <a:gd name="T31" fmla="*/ 303 h 617"/>
                  <a:gd name="T32" fmla="*/ 83 w 150"/>
                  <a:gd name="T33" fmla="*/ 279 h 617"/>
                  <a:gd name="T34" fmla="*/ 71 w 150"/>
                  <a:gd name="T35" fmla="*/ 257 h 617"/>
                  <a:gd name="T36" fmla="*/ 51 w 150"/>
                  <a:gd name="T37" fmla="*/ 217 h 617"/>
                  <a:gd name="T38" fmla="*/ 37 w 150"/>
                  <a:gd name="T39" fmla="*/ 187 h 617"/>
                  <a:gd name="T40" fmla="*/ 32 w 150"/>
                  <a:gd name="T41" fmla="*/ 176 h 617"/>
                  <a:gd name="T42" fmla="*/ 0 w 150"/>
                  <a:gd name="T43" fmla="*/ 18 h 617"/>
                  <a:gd name="T44" fmla="*/ 30 w 150"/>
                  <a:gd name="T45" fmla="*/ 0 h 617"/>
                  <a:gd name="T46" fmla="*/ 30 w 150"/>
                  <a:gd name="T47" fmla="*/ 0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0" h="617">
                    <a:moveTo>
                      <a:pt x="30" y="0"/>
                    </a:moveTo>
                    <a:lnTo>
                      <a:pt x="55" y="170"/>
                    </a:lnTo>
                    <a:lnTo>
                      <a:pt x="68" y="191"/>
                    </a:lnTo>
                    <a:lnTo>
                      <a:pt x="81" y="214"/>
                    </a:lnTo>
                    <a:lnTo>
                      <a:pt x="96" y="244"/>
                    </a:lnTo>
                    <a:lnTo>
                      <a:pt x="113" y="278"/>
                    </a:lnTo>
                    <a:lnTo>
                      <a:pt x="128" y="312"/>
                    </a:lnTo>
                    <a:lnTo>
                      <a:pt x="147" y="381"/>
                    </a:lnTo>
                    <a:lnTo>
                      <a:pt x="150" y="455"/>
                    </a:lnTo>
                    <a:lnTo>
                      <a:pt x="148" y="531"/>
                    </a:lnTo>
                    <a:lnTo>
                      <a:pt x="141" y="617"/>
                    </a:lnTo>
                    <a:lnTo>
                      <a:pt x="127" y="597"/>
                    </a:lnTo>
                    <a:lnTo>
                      <a:pt x="126" y="472"/>
                    </a:lnTo>
                    <a:lnTo>
                      <a:pt x="117" y="376"/>
                    </a:lnTo>
                    <a:lnTo>
                      <a:pt x="108" y="333"/>
                    </a:lnTo>
                    <a:lnTo>
                      <a:pt x="96" y="303"/>
                    </a:lnTo>
                    <a:lnTo>
                      <a:pt x="83" y="279"/>
                    </a:lnTo>
                    <a:lnTo>
                      <a:pt x="71" y="257"/>
                    </a:lnTo>
                    <a:lnTo>
                      <a:pt x="51" y="217"/>
                    </a:lnTo>
                    <a:lnTo>
                      <a:pt x="37" y="187"/>
                    </a:lnTo>
                    <a:lnTo>
                      <a:pt x="32" y="176"/>
                    </a:lnTo>
                    <a:lnTo>
                      <a:pt x="0" y="18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31" name="Freeform 51"/>
              <p:cNvSpPr/>
              <p:nvPr/>
            </p:nvSpPr>
            <p:spPr bwMode="auto">
              <a:xfrm>
                <a:off x="4230" y="3474"/>
                <a:ext cx="47" cy="81"/>
              </a:xfrm>
              <a:custGeom>
                <a:avLst/>
                <a:gdLst>
                  <a:gd name="T0" fmla="*/ 0 w 141"/>
                  <a:gd name="T1" fmla="*/ 8 h 243"/>
                  <a:gd name="T2" fmla="*/ 43 w 141"/>
                  <a:gd name="T3" fmla="*/ 98 h 243"/>
                  <a:gd name="T4" fmla="*/ 47 w 141"/>
                  <a:gd name="T5" fmla="*/ 114 h 243"/>
                  <a:gd name="T6" fmla="*/ 57 w 141"/>
                  <a:gd name="T7" fmla="*/ 150 h 243"/>
                  <a:gd name="T8" fmla="*/ 65 w 141"/>
                  <a:gd name="T9" fmla="*/ 170 h 243"/>
                  <a:gd name="T10" fmla="*/ 73 w 141"/>
                  <a:gd name="T11" fmla="*/ 191 h 243"/>
                  <a:gd name="T12" fmla="*/ 82 w 141"/>
                  <a:gd name="T13" fmla="*/ 209 h 243"/>
                  <a:gd name="T14" fmla="*/ 91 w 141"/>
                  <a:gd name="T15" fmla="*/ 221 h 243"/>
                  <a:gd name="T16" fmla="*/ 108 w 141"/>
                  <a:gd name="T17" fmla="*/ 237 h 243"/>
                  <a:gd name="T18" fmla="*/ 125 w 141"/>
                  <a:gd name="T19" fmla="*/ 243 h 243"/>
                  <a:gd name="T20" fmla="*/ 140 w 141"/>
                  <a:gd name="T21" fmla="*/ 241 h 243"/>
                  <a:gd name="T22" fmla="*/ 141 w 141"/>
                  <a:gd name="T23" fmla="*/ 220 h 243"/>
                  <a:gd name="T24" fmla="*/ 115 w 141"/>
                  <a:gd name="T25" fmla="*/ 209 h 243"/>
                  <a:gd name="T26" fmla="*/ 95 w 141"/>
                  <a:gd name="T27" fmla="*/ 194 h 243"/>
                  <a:gd name="T28" fmla="*/ 80 w 141"/>
                  <a:gd name="T29" fmla="*/ 168 h 243"/>
                  <a:gd name="T30" fmla="*/ 66 w 141"/>
                  <a:gd name="T31" fmla="*/ 80 h 243"/>
                  <a:gd name="T32" fmla="*/ 24 w 141"/>
                  <a:gd name="T33" fmla="*/ 0 h 243"/>
                  <a:gd name="T34" fmla="*/ 0 w 141"/>
                  <a:gd name="T35" fmla="*/ 8 h 243"/>
                  <a:gd name="T36" fmla="*/ 0 w 141"/>
                  <a:gd name="T37" fmla="*/ 8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1" h="243">
                    <a:moveTo>
                      <a:pt x="0" y="8"/>
                    </a:moveTo>
                    <a:lnTo>
                      <a:pt x="43" y="98"/>
                    </a:lnTo>
                    <a:lnTo>
                      <a:pt x="47" y="114"/>
                    </a:lnTo>
                    <a:lnTo>
                      <a:pt x="57" y="150"/>
                    </a:lnTo>
                    <a:lnTo>
                      <a:pt x="65" y="170"/>
                    </a:lnTo>
                    <a:lnTo>
                      <a:pt x="73" y="191"/>
                    </a:lnTo>
                    <a:lnTo>
                      <a:pt x="82" y="209"/>
                    </a:lnTo>
                    <a:lnTo>
                      <a:pt x="91" y="221"/>
                    </a:lnTo>
                    <a:lnTo>
                      <a:pt x="108" y="237"/>
                    </a:lnTo>
                    <a:lnTo>
                      <a:pt x="125" y="243"/>
                    </a:lnTo>
                    <a:lnTo>
                      <a:pt x="140" y="241"/>
                    </a:lnTo>
                    <a:lnTo>
                      <a:pt x="141" y="220"/>
                    </a:lnTo>
                    <a:lnTo>
                      <a:pt x="115" y="209"/>
                    </a:lnTo>
                    <a:lnTo>
                      <a:pt x="95" y="194"/>
                    </a:lnTo>
                    <a:lnTo>
                      <a:pt x="80" y="168"/>
                    </a:lnTo>
                    <a:lnTo>
                      <a:pt x="66" y="80"/>
                    </a:lnTo>
                    <a:lnTo>
                      <a:pt x="24" y="0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32" name="Freeform 52"/>
              <p:cNvSpPr/>
              <p:nvPr/>
            </p:nvSpPr>
            <p:spPr bwMode="auto">
              <a:xfrm>
                <a:off x="4269" y="3556"/>
                <a:ext cx="31" cy="136"/>
              </a:xfrm>
              <a:custGeom>
                <a:avLst/>
                <a:gdLst>
                  <a:gd name="T0" fmla="*/ 0 w 95"/>
                  <a:gd name="T1" fmla="*/ 0 h 406"/>
                  <a:gd name="T2" fmla="*/ 2 w 95"/>
                  <a:gd name="T3" fmla="*/ 50 h 406"/>
                  <a:gd name="T4" fmla="*/ 11 w 95"/>
                  <a:gd name="T5" fmla="*/ 138 h 406"/>
                  <a:gd name="T6" fmla="*/ 24 w 95"/>
                  <a:gd name="T7" fmla="*/ 190 h 406"/>
                  <a:gd name="T8" fmla="*/ 34 w 95"/>
                  <a:gd name="T9" fmla="*/ 221 h 406"/>
                  <a:gd name="T10" fmla="*/ 45 w 95"/>
                  <a:gd name="T11" fmla="*/ 251 h 406"/>
                  <a:gd name="T12" fmla="*/ 56 w 95"/>
                  <a:gd name="T13" fmla="*/ 280 h 406"/>
                  <a:gd name="T14" fmla="*/ 65 w 95"/>
                  <a:gd name="T15" fmla="*/ 304 h 406"/>
                  <a:gd name="T16" fmla="*/ 72 w 95"/>
                  <a:gd name="T17" fmla="*/ 325 h 406"/>
                  <a:gd name="T18" fmla="*/ 78 w 95"/>
                  <a:gd name="T19" fmla="*/ 395 h 406"/>
                  <a:gd name="T20" fmla="*/ 95 w 95"/>
                  <a:gd name="T21" fmla="*/ 406 h 406"/>
                  <a:gd name="T22" fmla="*/ 88 w 95"/>
                  <a:gd name="T23" fmla="*/ 306 h 406"/>
                  <a:gd name="T24" fmla="*/ 79 w 95"/>
                  <a:gd name="T25" fmla="*/ 276 h 406"/>
                  <a:gd name="T26" fmla="*/ 71 w 95"/>
                  <a:gd name="T27" fmla="*/ 244 h 406"/>
                  <a:gd name="T28" fmla="*/ 60 w 95"/>
                  <a:gd name="T29" fmla="*/ 207 h 406"/>
                  <a:gd name="T30" fmla="*/ 49 w 95"/>
                  <a:gd name="T31" fmla="*/ 167 h 406"/>
                  <a:gd name="T32" fmla="*/ 38 w 95"/>
                  <a:gd name="T33" fmla="*/ 130 h 406"/>
                  <a:gd name="T34" fmla="*/ 24 w 95"/>
                  <a:gd name="T35" fmla="*/ 80 h 406"/>
                  <a:gd name="T36" fmla="*/ 18 w 95"/>
                  <a:gd name="T37" fmla="*/ 30 h 406"/>
                  <a:gd name="T38" fmla="*/ 19 w 95"/>
                  <a:gd name="T39" fmla="*/ 6 h 406"/>
                  <a:gd name="T40" fmla="*/ 0 w 95"/>
                  <a:gd name="T41" fmla="*/ 0 h 406"/>
                  <a:gd name="T42" fmla="*/ 0 w 95"/>
                  <a:gd name="T43" fmla="*/ 0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5" h="406">
                    <a:moveTo>
                      <a:pt x="0" y="0"/>
                    </a:moveTo>
                    <a:lnTo>
                      <a:pt x="2" y="50"/>
                    </a:lnTo>
                    <a:lnTo>
                      <a:pt x="11" y="138"/>
                    </a:lnTo>
                    <a:lnTo>
                      <a:pt x="24" y="190"/>
                    </a:lnTo>
                    <a:lnTo>
                      <a:pt x="34" y="221"/>
                    </a:lnTo>
                    <a:lnTo>
                      <a:pt x="45" y="251"/>
                    </a:lnTo>
                    <a:lnTo>
                      <a:pt x="56" y="280"/>
                    </a:lnTo>
                    <a:lnTo>
                      <a:pt x="65" y="304"/>
                    </a:lnTo>
                    <a:lnTo>
                      <a:pt x="72" y="325"/>
                    </a:lnTo>
                    <a:lnTo>
                      <a:pt x="78" y="395"/>
                    </a:lnTo>
                    <a:lnTo>
                      <a:pt x="95" y="406"/>
                    </a:lnTo>
                    <a:lnTo>
                      <a:pt x="88" y="306"/>
                    </a:lnTo>
                    <a:lnTo>
                      <a:pt x="79" y="276"/>
                    </a:lnTo>
                    <a:lnTo>
                      <a:pt x="71" y="244"/>
                    </a:lnTo>
                    <a:lnTo>
                      <a:pt x="60" y="207"/>
                    </a:lnTo>
                    <a:lnTo>
                      <a:pt x="49" y="167"/>
                    </a:lnTo>
                    <a:lnTo>
                      <a:pt x="38" y="130"/>
                    </a:lnTo>
                    <a:lnTo>
                      <a:pt x="24" y="80"/>
                    </a:lnTo>
                    <a:lnTo>
                      <a:pt x="18" y="30"/>
                    </a:lnTo>
                    <a:lnTo>
                      <a:pt x="19" y="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33" name="Freeform 53"/>
              <p:cNvSpPr/>
              <p:nvPr/>
            </p:nvSpPr>
            <p:spPr bwMode="auto">
              <a:xfrm>
                <a:off x="4296" y="3652"/>
                <a:ext cx="30" cy="13"/>
              </a:xfrm>
              <a:custGeom>
                <a:avLst/>
                <a:gdLst>
                  <a:gd name="T0" fmla="*/ 82 w 90"/>
                  <a:gd name="T1" fmla="*/ 0 h 37"/>
                  <a:gd name="T2" fmla="*/ 71 w 90"/>
                  <a:gd name="T3" fmla="*/ 7 h 37"/>
                  <a:gd name="T4" fmla="*/ 44 w 90"/>
                  <a:gd name="T5" fmla="*/ 18 h 37"/>
                  <a:gd name="T6" fmla="*/ 14 w 90"/>
                  <a:gd name="T7" fmla="*/ 19 h 37"/>
                  <a:gd name="T8" fmla="*/ 0 w 90"/>
                  <a:gd name="T9" fmla="*/ 16 h 37"/>
                  <a:gd name="T10" fmla="*/ 0 w 90"/>
                  <a:gd name="T11" fmla="*/ 34 h 37"/>
                  <a:gd name="T12" fmla="*/ 21 w 90"/>
                  <a:gd name="T13" fmla="*/ 37 h 37"/>
                  <a:gd name="T14" fmla="*/ 55 w 90"/>
                  <a:gd name="T15" fmla="*/ 37 h 37"/>
                  <a:gd name="T16" fmla="*/ 79 w 90"/>
                  <a:gd name="T17" fmla="*/ 23 h 37"/>
                  <a:gd name="T18" fmla="*/ 90 w 90"/>
                  <a:gd name="T19" fmla="*/ 12 h 37"/>
                  <a:gd name="T20" fmla="*/ 82 w 90"/>
                  <a:gd name="T21" fmla="*/ 0 h 37"/>
                  <a:gd name="T22" fmla="*/ 82 w 90"/>
                  <a:gd name="T2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37">
                    <a:moveTo>
                      <a:pt x="82" y="0"/>
                    </a:moveTo>
                    <a:lnTo>
                      <a:pt x="71" y="7"/>
                    </a:lnTo>
                    <a:lnTo>
                      <a:pt x="44" y="18"/>
                    </a:lnTo>
                    <a:lnTo>
                      <a:pt x="14" y="19"/>
                    </a:lnTo>
                    <a:lnTo>
                      <a:pt x="0" y="16"/>
                    </a:lnTo>
                    <a:lnTo>
                      <a:pt x="0" y="34"/>
                    </a:lnTo>
                    <a:lnTo>
                      <a:pt x="21" y="37"/>
                    </a:lnTo>
                    <a:lnTo>
                      <a:pt x="55" y="37"/>
                    </a:lnTo>
                    <a:lnTo>
                      <a:pt x="79" y="23"/>
                    </a:lnTo>
                    <a:lnTo>
                      <a:pt x="90" y="12"/>
                    </a:lnTo>
                    <a:lnTo>
                      <a:pt x="8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34" name="Freeform 54"/>
              <p:cNvSpPr/>
              <p:nvPr/>
            </p:nvSpPr>
            <p:spPr bwMode="auto">
              <a:xfrm>
                <a:off x="4321" y="3665"/>
                <a:ext cx="11" cy="33"/>
              </a:xfrm>
              <a:custGeom>
                <a:avLst/>
                <a:gdLst>
                  <a:gd name="T0" fmla="*/ 32 w 34"/>
                  <a:gd name="T1" fmla="*/ 0 h 100"/>
                  <a:gd name="T2" fmla="*/ 34 w 34"/>
                  <a:gd name="T3" fmla="*/ 61 h 100"/>
                  <a:gd name="T4" fmla="*/ 22 w 34"/>
                  <a:gd name="T5" fmla="*/ 89 h 100"/>
                  <a:gd name="T6" fmla="*/ 17 w 34"/>
                  <a:gd name="T7" fmla="*/ 100 h 100"/>
                  <a:gd name="T8" fmla="*/ 0 w 34"/>
                  <a:gd name="T9" fmla="*/ 94 h 100"/>
                  <a:gd name="T10" fmla="*/ 9 w 34"/>
                  <a:gd name="T11" fmla="*/ 79 h 100"/>
                  <a:gd name="T12" fmla="*/ 18 w 34"/>
                  <a:gd name="T13" fmla="*/ 50 h 100"/>
                  <a:gd name="T14" fmla="*/ 15 w 34"/>
                  <a:gd name="T15" fmla="*/ 10 h 100"/>
                  <a:gd name="T16" fmla="*/ 32 w 34"/>
                  <a:gd name="T17" fmla="*/ 0 h 100"/>
                  <a:gd name="T18" fmla="*/ 32 w 34"/>
                  <a:gd name="T19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100">
                    <a:moveTo>
                      <a:pt x="32" y="0"/>
                    </a:moveTo>
                    <a:lnTo>
                      <a:pt x="34" y="61"/>
                    </a:lnTo>
                    <a:lnTo>
                      <a:pt x="22" y="89"/>
                    </a:lnTo>
                    <a:lnTo>
                      <a:pt x="17" y="100"/>
                    </a:lnTo>
                    <a:lnTo>
                      <a:pt x="0" y="94"/>
                    </a:lnTo>
                    <a:lnTo>
                      <a:pt x="9" y="79"/>
                    </a:lnTo>
                    <a:lnTo>
                      <a:pt x="18" y="50"/>
                    </a:lnTo>
                    <a:lnTo>
                      <a:pt x="15" y="10"/>
                    </a:lnTo>
                    <a:lnTo>
                      <a:pt x="32" y="0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35" name="Freeform 55"/>
              <p:cNvSpPr/>
              <p:nvPr/>
            </p:nvSpPr>
            <p:spPr bwMode="auto">
              <a:xfrm>
                <a:off x="4280" y="3682"/>
                <a:ext cx="65" cy="75"/>
              </a:xfrm>
              <a:custGeom>
                <a:avLst/>
                <a:gdLst>
                  <a:gd name="T0" fmla="*/ 156 w 196"/>
                  <a:gd name="T1" fmla="*/ 0 h 225"/>
                  <a:gd name="T2" fmla="*/ 164 w 196"/>
                  <a:gd name="T3" fmla="*/ 15 h 225"/>
                  <a:gd name="T4" fmla="*/ 183 w 196"/>
                  <a:gd name="T5" fmla="*/ 50 h 225"/>
                  <a:gd name="T6" fmla="*/ 195 w 196"/>
                  <a:gd name="T7" fmla="*/ 96 h 225"/>
                  <a:gd name="T8" fmla="*/ 196 w 196"/>
                  <a:gd name="T9" fmla="*/ 120 h 225"/>
                  <a:gd name="T10" fmla="*/ 191 w 196"/>
                  <a:gd name="T11" fmla="*/ 142 h 225"/>
                  <a:gd name="T12" fmla="*/ 179 w 196"/>
                  <a:gd name="T13" fmla="*/ 164 h 225"/>
                  <a:gd name="T14" fmla="*/ 161 w 196"/>
                  <a:gd name="T15" fmla="*/ 181 h 225"/>
                  <a:gd name="T16" fmla="*/ 141 w 196"/>
                  <a:gd name="T17" fmla="*/ 198 h 225"/>
                  <a:gd name="T18" fmla="*/ 117 w 196"/>
                  <a:gd name="T19" fmla="*/ 210 h 225"/>
                  <a:gd name="T20" fmla="*/ 94 w 196"/>
                  <a:gd name="T21" fmla="*/ 219 h 225"/>
                  <a:gd name="T22" fmla="*/ 70 w 196"/>
                  <a:gd name="T23" fmla="*/ 225 h 225"/>
                  <a:gd name="T24" fmla="*/ 32 w 196"/>
                  <a:gd name="T25" fmla="*/ 222 h 225"/>
                  <a:gd name="T26" fmla="*/ 8 w 196"/>
                  <a:gd name="T27" fmla="*/ 206 h 225"/>
                  <a:gd name="T28" fmla="*/ 0 w 196"/>
                  <a:gd name="T29" fmla="*/ 180 h 225"/>
                  <a:gd name="T30" fmla="*/ 1 w 196"/>
                  <a:gd name="T31" fmla="*/ 152 h 225"/>
                  <a:gd name="T32" fmla="*/ 7 w 196"/>
                  <a:gd name="T33" fmla="*/ 127 h 225"/>
                  <a:gd name="T34" fmla="*/ 25 w 196"/>
                  <a:gd name="T35" fmla="*/ 61 h 225"/>
                  <a:gd name="T36" fmla="*/ 34 w 196"/>
                  <a:gd name="T37" fmla="*/ 18 h 225"/>
                  <a:gd name="T38" fmla="*/ 45 w 196"/>
                  <a:gd name="T39" fmla="*/ 36 h 225"/>
                  <a:gd name="T40" fmla="*/ 31 w 196"/>
                  <a:gd name="T41" fmla="*/ 87 h 225"/>
                  <a:gd name="T42" fmla="*/ 25 w 196"/>
                  <a:gd name="T43" fmla="*/ 162 h 225"/>
                  <a:gd name="T44" fmla="*/ 32 w 196"/>
                  <a:gd name="T45" fmla="*/ 174 h 225"/>
                  <a:gd name="T46" fmla="*/ 52 w 196"/>
                  <a:gd name="T47" fmla="*/ 194 h 225"/>
                  <a:gd name="T48" fmla="*/ 67 w 196"/>
                  <a:gd name="T49" fmla="*/ 198 h 225"/>
                  <a:gd name="T50" fmla="*/ 99 w 196"/>
                  <a:gd name="T51" fmla="*/ 198 h 225"/>
                  <a:gd name="T52" fmla="*/ 134 w 196"/>
                  <a:gd name="T53" fmla="*/ 177 h 225"/>
                  <a:gd name="T54" fmla="*/ 174 w 196"/>
                  <a:gd name="T55" fmla="*/ 117 h 225"/>
                  <a:gd name="T56" fmla="*/ 177 w 196"/>
                  <a:gd name="T57" fmla="*/ 91 h 225"/>
                  <a:gd name="T58" fmla="*/ 172 w 196"/>
                  <a:gd name="T59" fmla="*/ 70 h 225"/>
                  <a:gd name="T60" fmla="*/ 162 w 196"/>
                  <a:gd name="T61" fmla="*/ 51 h 225"/>
                  <a:gd name="T62" fmla="*/ 154 w 196"/>
                  <a:gd name="T63" fmla="*/ 37 h 225"/>
                  <a:gd name="T64" fmla="*/ 147 w 196"/>
                  <a:gd name="T65" fmla="*/ 28 h 225"/>
                  <a:gd name="T66" fmla="*/ 144 w 196"/>
                  <a:gd name="T67" fmla="*/ 23 h 225"/>
                  <a:gd name="T68" fmla="*/ 156 w 196"/>
                  <a:gd name="T69" fmla="*/ 0 h 225"/>
                  <a:gd name="T70" fmla="*/ 156 w 196"/>
                  <a:gd name="T71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6" h="225">
                    <a:moveTo>
                      <a:pt x="156" y="0"/>
                    </a:moveTo>
                    <a:lnTo>
                      <a:pt x="164" y="15"/>
                    </a:lnTo>
                    <a:lnTo>
                      <a:pt x="183" y="50"/>
                    </a:lnTo>
                    <a:lnTo>
                      <a:pt x="195" y="96"/>
                    </a:lnTo>
                    <a:lnTo>
                      <a:pt x="196" y="120"/>
                    </a:lnTo>
                    <a:lnTo>
                      <a:pt x="191" y="142"/>
                    </a:lnTo>
                    <a:lnTo>
                      <a:pt x="179" y="164"/>
                    </a:lnTo>
                    <a:lnTo>
                      <a:pt x="161" y="181"/>
                    </a:lnTo>
                    <a:lnTo>
                      <a:pt x="141" y="198"/>
                    </a:lnTo>
                    <a:lnTo>
                      <a:pt x="117" y="210"/>
                    </a:lnTo>
                    <a:lnTo>
                      <a:pt x="94" y="219"/>
                    </a:lnTo>
                    <a:lnTo>
                      <a:pt x="70" y="225"/>
                    </a:lnTo>
                    <a:lnTo>
                      <a:pt x="32" y="222"/>
                    </a:lnTo>
                    <a:lnTo>
                      <a:pt x="8" y="206"/>
                    </a:lnTo>
                    <a:lnTo>
                      <a:pt x="0" y="180"/>
                    </a:lnTo>
                    <a:lnTo>
                      <a:pt x="1" y="152"/>
                    </a:lnTo>
                    <a:lnTo>
                      <a:pt x="7" y="127"/>
                    </a:lnTo>
                    <a:lnTo>
                      <a:pt x="25" y="61"/>
                    </a:lnTo>
                    <a:lnTo>
                      <a:pt x="34" y="18"/>
                    </a:lnTo>
                    <a:lnTo>
                      <a:pt x="45" y="36"/>
                    </a:lnTo>
                    <a:lnTo>
                      <a:pt x="31" y="87"/>
                    </a:lnTo>
                    <a:lnTo>
                      <a:pt x="25" y="162"/>
                    </a:lnTo>
                    <a:lnTo>
                      <a:pt x="32" y="174"/>
                    </a:lnTo>
                    <a:lnTo>
                      <a:pt x="52" y="194"/>
                    </a:lnTo>
                    <a:lnTo>
                      <a:pt x="67" y="198"/>
                    </a:lnTo>
                    <a:lnTo>
                      <a:pt x="99" y="198"/>
                    </a:lnTo>
                    <a:lnTo>
                      <a:pt x="134" y="177"/>
                    </a:lnTo>
                    <a:lnTo>
                      <a:pt x="174" y="117"/>
                    </a:lnTo>
                    <a:lnTo>
                      <a:pt x="177" y="91"/>
                    </a:lnTo>
                    <a:lnTo>
                      <a:pt x="172" y="70"/>
                    </a:lnTo>
                    <a:lnTo>
                      <a:pt x="162" y="51"/>
                    </a:lnTo>
                    <a:lnTo>
                      <a:pt x="154" y="37"/>
                    </a:lnTo>
                    <a:lnTo>
                      <a:pt x="147" y="28"/>
                    </a:lnTo>
                    <a:lnTo>
                      <a:pt x="144" y="23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36" name="Freeform 56"/>
              <p:cNvSpPr/>
              <p:nvPr/>
            </p:nvSpPr>
            <p:spPr bwMode="auto">
              <a:xfrm>
                <a:off x="4298" y="3703"/>
                <a:ext cx="26" cy="12"/>
              </a:xfrm>
              <a:custGeom>
                <a:avLst/>
                <a:gdLst>
                  <a:gd name="T0" fmla="*/ 79 w 79"/>
                  <a:gd name="T1" fmla="*/ 16 h 35"/>
                  <a:gd name="T2" fmla="*/ 68 w 79"/>
                  <a:gd name="T3" fmla="*/ 8 h 35"/>
                  <a:gd name="T4" fmla="*/ 56 w 79"/>
                  <a:gd name="T5" fmla="*/ 3 h 35"/>
                  <a:gd name="T6" fmla="*/ 41 w 79"/>
                  <a:gd name="T7" fmla="*/ 0 h 35"/>
                  <a:gd name="T8" fmla="*/ 2 w 79"/>
                  <a:gd name="T9" fmla="*/ 5 h 35"/>
                  <a:gd name="T10" fmla="*/ 0 w 79"/>
                  <a:gd name="T11" fmla="*/ 23 h 35"/>
                  <a:gd name="T12" fmla="*/ 17 w 79"/>
                  <a:gd name="T13" fmla="*/ 19 h 35"/>
                  <a:gd name="T14" fmla="*/ 48 w 79"/>
                  <a:gd name="T15" fmla="*/ 17 h 35"/>
                  <a:gd name="T16" fmla="*/ 68 w 79"/>
                  <a:gd name="T17" fmla="*/ 27 h 35"/>
                  <a:gd name="T18" fmla="*/ 76 w 79"/>
                  <a:gd name="T19" fmla="*/ 35 h 35"/>
                  <a:gd name="T20" fmla="*/ 79 w 79"/>
                  <a:gd name="T21" fmla="*/ 16 h 35"/>
                  <a:gd name="T22" fmla="*/ 79 w 79"/>
                  <a:gd name="T23" fmla="*/ 1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35">
                    <a:moveTo>
                      <a:pt x="79" y="16"/>
                    </a:moveTo>
                    <a:lnTo>
                      <a:pt x="68" y="8"/>
                    </a:lnTo>
                    <a:lnTo>
                      <a:pt x="56" y="3"/>
                    </a:lnTo>
                    <a:lnTo>
                      <a:pt x="41" y="0"/>
                    </a:lnTo>
                    <a:lnTo>
                      <a:pt x="2" y="5"/>
                    </a:lnTo>
                    <a:lnTo>
                      <a:pt x="0" y="23"/>
                    </a:lnTo>
                    <a:lnTo>
                      <a:pt x="17" y="19"/>
                    </a:lnTo>
                    <a:lnTo>
                      <a:pt x="48" y="17"/>
                    </a:lnTo>
                    <a:lnTo>
                      <a:pt x="68" y="27"/>
                    </a:lnTo>
                    <a:lnTo>
                      <a:pt x="76" y="35"/>
                    </a:lnTo>
                    <a:lnTo>
                      <a:pt x="79" y="16"/>
                    </a:lnTo>
                    <a:lnTo>
                      <a:pt x="79" y="1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37" name="Freeform 57"/>
              <p:cNvSpPr/>
              <p:nvPr/>
            </p:nvSpPr>
            <p:spPr bwMode="auto">
              <a:xfrm>
                <a:off x="4294" y="3715"/>
                <a:ext cx="28" cy="10"/>
              </a:xfrm>
              <a:custGeom>
                <a:avLst/>
                <a:gdLst>
                  <a:gd name="T0" fmla="*/ 84 w 84"/>
                  <a:gd name="T1" fmla="*/ 19 h 30"/>
                  <a:gd name="T2" fmla="*/ 80 w 84"/>
                  <a:gd name="T3" fmla="*/ 16 h 30"/>
                  <a:gd name="T4" fmla="*/ 71 w 84"/>
                  <a:gd name="T5" fmla="*/ 9 h 30"/>
                  <a:gd name="T6" fmla="*/ 60 w 84"/>
                  <a:gd name="T7" fmla="*/ 2 h 30"/>
                  <a:gd name="T8" fmla="*/ 45 w 84"/>
                  <a:gd name="T9" fmla="*/ 0 h 30"/>
                  <a:gd name="T10" fmla="*/ 16 w 84"/>
                  <a:gd name="T11" fmla="*/ 6 h 30"/>
                  <a:gd name="T12" fmla="*/ 0 w 84"/>
                  <a:gd name="T13" fmla="*/ 11 h 30"/>
                  <a:gd name="T14" fmla="*/ 0 w 84"/>
                  <a:gd name="T15" fmla="*/ 30 h 30"/>
                  <a:gd name="T16" fmla="*/ 15 w 84"/>
                  <a:gd name="T17" fmla="*/ 21 h 30"/>
                  <a:gd name="T18" fmla="*/ 30 w 84"/>
                  <a:gd name="T19" fmla="*/ 17 h 30"/>
                  <a:gd name="T20" fmla="*/ 47 w 84"/>
                  <a:gd name="T21" fmla="*/ 17 h 30"/>
                  <a:gd name="T22" fmla="*/ 79 w 84"/>
                  <a:gd name="T23" fmla="*/ 30 h 30"/>
                  <a:gd name="T24" fmla="*/ 84 w 84"/>
                  <a:gd name="T25" fmla="*/ 19 h 30"/>
                  <a:gd name="T26" fmla="*/ 84 w 84"/>
                  <a:gd name="T27" fmla="*/ 1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4" h="30">
                    <a:moveTo>
                      <a:pt x="84" y="19"/>
                    </a:moveTo>
                    <a:lnTo>
                      <a:pt x="80" y="16"/>
                    </a:lnTo>
                    <a:lnTo>
                      <a:pt x="71" y="9"/>
                    </a:lnTo>
                    <a:lnTo>
                      <a:pt x="60" y="2"/>
                    </a:lnTo>
                    <a:lnTo>
                      <a:pt x="45" y="0"/>
                    </a:lnTo>
                    <a:lnTo>
                      <a:pt x="16" y="6"/>
                    </a:lnTo>
                    <a:lnTo>
                      <a:pt x="0" y="11"/>
                    </a:lnTo>
                    <a:lnTo>
                      <a:pt x="0" y="30"/>
                    </a:lnTo>
                    <a:lnTo>
                      <a:pt x="15" y="21"/>
                    </a:lnTo>
                    <a:lnTo>
                      <a:pt x="30" y="17"/>
                    </a:lnTo>
                    <a:lnTo>
                      <a:pt x="47" y="17"/>
                    </a:lnTo>
                    <a:lnTo>
                      <a:pt x="79" y="30"/>
                    </a:lnTo>
                    <a:lnTo>
                      <a:pt x="84" y="19"/>
                    </a:lnTo>
                    <a:lnTo>
                      <a:pt x="84" y="1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38" name="Freeform 58"/>
              <p:cNvSpPr/>
              <p:nvPr/>
            </p:nvSpPr>
            <p:spPr bwMode="auto">
              <a:xfrm>
                <a:off x="4101" y="3471"/>
                <a:ext cx="85" cy="109"/>
              </a:xfrm>
              <a:custGeom>
                <a:avLst/>
                <a:gdLst>
                  <a:gd name="T0" fmla="*/ 18 w 256"/>
                  <a:gd name="T1" fmla="*/ 5 h 327"/>
                  <a:gd name="T2" fmla="*/ 14 w 256"/>
                  <a:gd name="T3" fmla="*/ 37 h 327"/>
                  <a:gd name="T4" fmla="*/ 5 w 256"/>
                  <a:gd name="T5" fmla="*/ 113 h 327"/>
                  <a:gd name="T6" fmla="*/ 0 w 256"/>
                  <a:gd name="T7" fmla="*/ 198 h 327"/>
                  <a:gd name="T8" fmla="*/ 6 w 256"/>
                  <a:gd name="T9" fmla="*/ 259 h 327"/>
                  <a:gd name="T10" fmla="*/ 15 w 256"/>
                  <a:gd name="T11" fmla="*/ 277 h 327"/>
                  <a:gd name="T12" fmla="*/ 26 w 256"/>
                  <a:gd name="T13" fmla="*/ 294 h 327"/>
                  <a:gd name="T14" fmla="*/ 40 w 256"/>
                  <a:gd name="T15" fmla="*/ 307 h 327"/>
                  <a:gd name="T16" fmla="*/ 56 w 256"/>
                  <a:gd name="T17" fmla="*/ 318 h 327"/>
                  <a:gd name="T18" fmla="*/ 76 w 256"/>
                  <a:gd name="T19" fmla="*/ 325 h 327"/>
                  <a:gd name="T20" fmla="*/ 98 w 256"/>
                  <a:gd name="T21" fmla="*/ 327 h 327"/>
                  <a:gd name="T22" fmla="*/ 153 w 256"/>
                  <a:gd name="T23" fmla="*/ 318 h 327"/>
                  <a:gd name="T24" fmla="*/ 181 w 256"/>
                  <a:gd name="T25" fmla="*/ 305 h 327"/>
                  <a:gd name="T26" fmla="*/ 203 w 256"/>
                  <a:gd name="T27" fmla="*/ 290 h 327"/>
                  <a:gd name="T28" fmla="*/ 220 w 256"/>
                  <a:gd name="T29" fmla="*/ 274 h 327"/>
                  <a:gd name="T30" fmla="*/ 234 w 256"/>
                  <a:gd name="T31" fmla="*/ 256 h 327"/>
                  <a:gd name="T32" fmla="*/ 249 w 256"/>
                  <a:gd name="T33" fmla="*/ 223 h 327"/>
                  <a:gd name="T34" fmla="*/ 255 w 256"/>
                  <a:gd name="T35" fmla="*/ 197 h 327"/>
                  <a:gd name="T36" fmla="*/ 256 w 256"/>
                  <a:gd name="T37" fmla="*/ 137 h 327"/>
                  <a:gd name="T38" fmla="*/ 245 w 256"/>
                  <a:gd name="T39" fmla="*/ 134 h 327"/>
                  <a:gd name="T40" fmla="*/ 238 w 256"/>
                  <a:gd name="T41" fmla="*/ 186 h 327"/>
                  <a:gd name="T42" fmla="*/ 231 w 256"/>
                  <a:gd name="T43" fmla="*/ 208 h 327"/>
                  <a:gd name="T44" fmla="*/ 222 w 256"/>
                  <a:gd name="T45" fmla="*/ 229 h 327"/>
                  <a:gd name="T46" fmla="*/ 210 w 256"/>
                  <a:gd name="T47" fmla="*/ 249 h 327"/>
                  <a:gd name="T48" fmla="*/ 194 w 256"/>
                  <a:gd name="T49" fmla="*/ 265 h 327"/>
                  <a:gd name="T50" fmla="*/ 175 w 256"/>
                  <a:gd name="T51" fmla="*/ 277 h 327"/>
                  <a:gd name="T52" fmla="*/ 154 w 256"/>
                  <a:gd name="T53" fmla="*/ 285 h 327"/>
                  <a:gd name="T54" fmla="*/ 111 w 256"/>
                  <a:gd name="T55" fmla="*/ 290 h 327"/>
                  <a:gd name="T56" fmla="*/ 70 w 256"/>
                  <a:gd name="T57" fmla="*/ 285 h 327"/>
                  <a:gd name="T58" fmla="*/ 41 w 256"/>
                  <a:gd name="T59" fmla="*/ 266 h 327"/>
                  <a:gd name="T60" fmla="*/ 32 w 256"/>
                  <a:gd name="T61" fmla="*/ 248 h 327"/>
                  <a:gd name="T62" fmla="*/ 27 w 256"/>
                  <a:gd name="T63" fmla="*/ 220 h 327"/>
                  <a:gd name="T64" fmla="*/ 25 w 256"/>
                  <a:gd name="T65" fmla="*/ 148 h 327"/>
                  <a:gd name="T66" fmla="*/ 29 w 256"/>
                  <a:gd name="T67" fmla="*/ 78 h 327"/>
                  <a:gd name="T68" fmla="*/ 34 w 256"/>
                  <a:gd name="T69" fmla="*/ 37 h 327"/>
                  <a:gd name="T70" fmla="*/ 41 w 256"/>
                  <a:gd name="T71" fmla="*/ 0 h 327"/>
                  <a:gd name="T72" fmla="*/ 18 w 256"/>
                  <a:gd name="T73" fmla="*/ 5 h 327"/>
                  <a:gd name="T74" fmla="*/ 18 w 256"/>
                  <a:gd name="T75" fmla="*/ 5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56" h="327">
                    <a:moveTo>
                      <a:pt x="18" y="5"/>
                    </a:moveTo>
                    <a:lnTo>
                      <a:pt x="14" y="37"/>
                    </a:lnTo>
                    <a:lnTo>
                      <a:pt x="5" y="113"/>
                    </a:lnTo>
                    <a:lnTo>
                      <a:pt x="0" y="198"/>
                    </a:lnTo>
                    <a:lnTo>
                      <a:pt x="6" y="259"/>
                    </a:lnTo>
                    <a:lnTo>
                      <a:pt x="15" y="277"/>
                    </a:lnTo>
                    <a:lnTo>
                      <a:pt x="26" y="294"/>
                    </a:lnTo>
                    <a:lnTo>
                      <a:pt x="40" y="307"/>
                    </a:lnTo>
                    <a:lnTo>
                      <a:pt x="56" y="318"/>
                    </a:lnTo>
                    <a:lnTo>
                      <a:pt x="76" y="325"/>
                    </a:lnTo>
                    <a:lnTo>
                      <a:pt x="98" y="327"/>
                    </a:lnTo>
                    <a:lnTo>
                      <a:pt x="153" y="318"/>
                    </a:lnTo>
                    <a:lnTo>
                      <a:pt x="181" y="305"/>
                    </a:lnTo>
                    <a:lnTo>
                      <a:pt x="203" y="290"/>
                    </a:lnTo>
                    <a:lnTo>
                      <a:pt x="220" y="274"/>
                    </a:lnTo>
                    <a:lnTo>
                      <a:pt x="234" y="256"/>
                    </a:lnTo>
                    <a:lnTo>
                      <a:pt x="249" y="223"/>
                    </a:lnTo>
                    <a:lnTo>
                      <a:pt x="255" y="197"/>
                    </a:lnTo>
                    <a:lnTo>
                      <a:pt x="256" y="137"/>
                    </a:lnTo>
                    <a:lnTo>
                      <a:pt x="245" y="134"/>
                    </a:lnTo>
                    <a:lnTo>
                      <a:pt x="238" y="186"/>
                    </a:lnTo>
                    <a:lnTo>
                      <a:pt x="231" y="208"/>
                    </a:lnTo>
                    <a:lnTo>
                      <a:pt x="222" y="229"/>
                    </a:lnTo>
                    <a:lnTo>
                      <a:pt x="210" y="249"/>
                    </a:lnTo>
                    <a:lnTo>
                      <a:pt x="194" y="265"/>
                    </a:lnTo>
                    <a:lnTo>
                      <a:pt x="175" y="277"/>
                    </a:lnTo>
                    <a:lnTo>
                      <a:pt x="154" y="285"/>
                    </a:lnTo>
                    <a:lnTo>
                      <a:pt x="111" y="290"/>
                    </a:lnTo>
                    <a:lnTo>
                      <a:pt x="70" y="285"/>
                    </a:lnTo>
                    <a:lnTo>
                      <a:pt x="41" y="266"/>
                    </a:lnTo>
                    <a:lnTo>
                      <a:pt x="32" y="248"/>
                    </a:lnTo>
                    <a:lnTo>
                      <a:pt x="27" y="220"/>
                    </a:lnTo>
                    <a:lnTo>
                      <a:pt x="25" y="148"/>
                    </a:lnTo>
                    <a:lnTo>
                      <a:pt x="29" y="78"/>
                    </a:lnTo>
                    <a:lnTo>
                      <a:pt x="34" y="37"/>
                    </a:lnTo>
                    <a:lnTo>
                      <a:pt x="41" y="0"/>
                    </a:lnTo>
                    <a:lnTo>
                      <a:pt x="18" y="5"/>
                    </a:lnTo>
                    <a:lnTo>
                      <a:pt x="18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39" name="Freeform 59"/>
              <p:cNvSpPr/>
              <p:nvPr/>
            </p:nvSpPr>
            <p:spPr bwMode="auto">
              <a:xfrm>
                <a:off x="4024" y="3328"/>
                <a:ext cx="30" cy="126"/>
              </a:xfrm>
              <a:custGeom>
                <a:avLst/>
                <a:gdLst>
                  <a:gd name="T0" fmla="*/ 63 w 90"/>
                  <a:gd name="T1" fmla="*/ 367 h 376"/>
                  <a:gd name="T2" fmla="*/ 25 w 90"/>
                  <a:gd name="T3" fmla="*/ 295 h 376"/>
                  <a:gd name="T4" fmla="*/ 43 w 90"/>
                  <a:gd name="T5" fmla="*/ 246 h 376"/>
                  <a:gd name="T6" fmla="*/ 54 w 90"/>
                  <a:gd name="T7" fmla="*/ 216 h 376"/>
                  <a:gd name="T8" fmla="*/ 66 w 90"/>
                  <a:gd name="T9" fmla="*/ 184 h 376"/>
                  <a:gd name="T10" fmla="*/ 76 w 90"/>
                  <a:gd name="T11" fmla="*/ 153 h 376"/>
                  <a:gd name="T12" fmla="*/ 89 w 90"/>
                  <a:gd name="T13" fmla="*/ 104 h 376"/>
                  <a:gd name="T14" fmla="*/ 90 w 90"/>
                  <a:gd name="T15" fmla="*/ 70 h 376"/>
                  <a:gd name="T16" fmla="*/ 86 w 90"/>
                  <a:gd name="T17" fmla="*/ 45 h 376"/>
                  <a:gd name="T18" fmla="*/ 78 w 90"/>
                  <a:gd name="T19" fmla="*/ 20 h 376"/>
                  <a:gd name="T20" fmla="*/ 64 w 90"/>
                  <a:gd name="T21" fmla="*/ 0 h 376"/>
                  <a:gd name="T22" fmla="*/ 49 w 90"/>
                  <a:gd name="T23" fmla="*/ 24 h 376"/>
                  <a:gd name="T24" fmla="*/ 60 w 90"/>
                  <a:gd name="T25" fmla="*/ 108 h 376"/>
                  <a:gd name="T26" fmla="*/ 45 w 90"/>
                  <a:gd name="T27" fmla="*/ 163 h 376"/>
                  <a:gd name="T28" fmla="*/ 35 w 90"/>
                  <a:gd name="T29" fmla="*/ 195 h 376"/>
                  <a:gd name="T30" fmla="*/ 16 w 90"/>
                  <a:gd name="T31" fmla="*/ 256 h 376"/>
                  <a:gd name="T32" fmla="*/ 0 w 90"/>
                  <a:gd name="T33" fmla="*/ 302 h 376"/>
                  <a:gd name="T34" fmla="*/ 50 w 90"/>
                  <a:gd name="T35" fmla="*/ 376 h 376"/>
                  <a:gd name="T36" fmla="*/ 63 w 90"/>
                  <a:gd name="T37" fmla="*/ 367 h 376"/>
                  <a:gd name="T38" fmla="*/ 63 w 90"/>
                  <a:gd name="T39" fmla="*/ 367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0" h="376">
                    <a:moveTo>
                      <a:pt x="63" y="367"/>
                    </a:moveTo>
                    <a:lnTo>
                      <a:pt x="25" y="295"/>
                    </a:lnTo>
                    <a:lnTo>
                      <a:pt x="43" y="246"/>
                    </a:lnTo>
                    <a:lnTo>
                      <a:pt x="54" y="216"/>
                    </a:lnTo>
                    <a:lnTo>
                      <a:pt x="66" y="184"/>
                    </a:lnTo>
                    <a:lnTo>
                      <a:pt x="76" y="153"/>
                    </a:lnTo>
                    <a:lnTo>
                      <a:pt x="89" y="104"/>
                    </a:lnTo>
                    <a:lnTo>
                      <a:pt x="90" y="70"/>
                    </a:lnTo>
                    <a:lnTo>
                      <a:pt x="86" y="45"/>
                    </a:lnTo>
                    <a:lnTo>
                      <a:pt x="78" y="20"/>
                    </a:lnTo>
                    <a:lnTo>
                      <a:pt x="64" y="0"/>
                    </a:lnTo>
                    <a:lnTo>
                      <a:pt x="49" y="24"/>
                    </a:lnTo>
                    <a:lnTo>
                      <a:pt x="60" y="108"/>
                    </a:lnTo>
                    <a:lnTo>
                      <a:pt x="45" y="163"/>
                    </a:lnTo>
                    <a:lnTo>
                      <a:pt x="35" y="195"/>
                    </a:lnTo>
                    <a:lnTo>
                      <a:pt x="16" y="256"/>
                    </a:lnTo>
                    <a:lnTo>
                      <a:pt x="0" y="302"/>
                    </a:lnTo>
                    <a:lnTo>
                      <a:pt x="50" y="376"/>
                    </a:lnTo>
                    <a:lnTo>
                      <a:pt x="63" y="367"/>
                    </a:lnTo>
                    <a:lnTo>
                      <a:pt x="63" y="36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40" name="Freeform 60"/>
              <p:cNvSpPr/>
              <p:nvPr/>
            </p:nvSpPr>
            <p:spPr bwMode="auto">
              <a:xfrm>
                <a:off x="3975" y="3288"/>
                <a:ext cx="55" cy="192"/>
              </a:xfrm>
              <a:custGeom>
                <a:avLst/>
                <a:gdLst>
                  <a:gd name="T0" fmla="*/ 145 w 165"/>
                  <a:gd name="T1" fmla="*/ 0 h 578"/>
                  <a:gd name="T2" fmla="*/ 112 w 165"/>
                  <a:gd name="T3" fmla="*/ 133 h 578"/>
                  <a:gd name="T4" fmla="*/ 95 w 165"/>
                  <a:gd name="T5" fmla="*/ 168 h 578"/>
                  <a:gd name="T6" fmla="*/ 77 w 165"/>
                  <a:gd name="T7" fmla="*/ 278 h 578"/>
                  <a:gd name="T8" fmla="*/ 76 w 165"/>
                  <a:gd name="T9" fmla="*/ 399 h 578"/>
                  <a:gd name="T10" fmla="*/ 63 w 165"/>
                  <a:gd name="T11" fmla="*/ 405 h 578"/>
                  <a:gd name="T12" fmla="*/ 51 w 165"/>
                  <a:gd name="T13" fmla="*/ 412 h 578"/>
                  <a:gd name="T14" fmla="*/ 36 w 165"/>
                  <a:gd name="T15" fmla="*/ 422 h 578"/>
                  <a:gd name="T16" fmla="*/ 22 w 165"/>
                  <a:gd name="T17" fmla="*/ 436 h 578"/>
                  <a:gd name="T18" fmla="*/ 10 w 165"/>
                  <a:gd name="T19" fmla="*/ 453 h 578"/>
                  <a:gd name="T20" fmla="*/ 0 w 165"/>
                  <a:gd name="T21" fmla="*/ 493 h 578"/>
                  <a:gd name="T22" fmla="*/ 2 w 165"/>
                  <a:gd name="T23" fmla="*/ 514 h 578"/>
                  <a:gd name="T24" fmla="*/ 8 w 165"/>
                  <a:gd name="T25" fmla="*/ 531 h 578"/>
                  <a:gd name="T26" fmla="*/ 26 w 165"/>
                  <a:gd name="T27" fmla="*/ 558 h 578"/>
                  <a:gd name="T28" fmla="*/ 34 w 165"/>
                  <a:gd name="T29" fmla="*/ 567 h 578"/>
                  <a:gd name="T30" fmla="*/ 42 w 165"/>
                  <a:gd name="T31" fmla="*/ 574 h 578"/>
                  <a:gd name="T32" fmla="*/ 49 w 165"/>
                  <a:gd name="T33" fmla="*/ 578 h 578"/>
                  <a:gd name="T34" fmla="*/ 66 w 165"/>
                  <a:gd name="T35" fmla="*/ 567 h 578"/>
                  <a:gd name="T36" fmla="*/ 58 w 165"/>
                  <a:gd name="T37" fmla="*/ 563 h 578"/>
                  <a:gd name="T38" fmla="*/ 41 w 165"/>
                  <a:gd name="T39" fmla="*/ 547 h 578"/>
                  <a:gd name="T40" fmla="*/ 32 w 165"/>
                  <a:gd name="T41" fmla="*/ 536 h 578"/>
                  <a:gd name="T42" fmla="*/ 24 w 165"/>
                  <a:gd name="T43" fmla="*/ 523 h 578"/>
                  <a:gd name="T44" fmla="*/ 17 w 165"/>
                  <a:gd name="T45" fmla="*/ 490 h 578"/>
                  <a:gd name="T46" fmla="*/ 21 w 165"/>
                  <a:gd name="T47" fmla="*/ 474 h 578"/>
                  <a:gd name="T48" fmla="*/ 30 w 165"/>
                  <a:gd name="T49" fmla="*/ 459 h 578"/>
                  <a:gd name="T50" fmla="*/ 42 w 165"/>
                  <a:gd name="T51" fmla="*/ 447 h 578"/>
                  <a:gd name="T52" fmla="*/ 57 w 165"/>
                  <a:gd name="T53" fmla="*/ 437 h 578"/>
                  <a:gd name="T54" fmla="*/ 82 w 165"/>
                  <a:gd name="T55" fmla="*/ 422 h 578"/>
                  <a:gd name="T56" fmla="*/ 94 w 165"/>
                  <a:gd name="T57" fmla="*/ 419 h 578"/>
                  <a:gd name="T58" fmla="*/ 97 w 165"/>
                  <a:gd name="T59" fmla="*/ 317 h 578"/>
                  <a:gd name="T60" fmla="*/ 104 w 165"/>
                  <a:gd name="T61" fmla="*/ 237 h 578"/>
                  <a:gd name="T62" fmla="*/ 109 w 165"/>
                  <a:gd name="T63" fmla="*/ 203 h 578"/>
                  <a:gd name="T64" fmla="*/ 115 w 165"/>
                  <a:gd name="T65" fmla="*/ 180 h 578"/>
                  <a:gd name="T66" fmla="*/ 143 w 165"/>
                  <a:gd name="T67" fmla="*/ 125 h 578"/>
                  <a:gd name="T68" fmla="*/ 165 w 165"/>
                  <a:gd name="T69" fmla="*/ 11 h 578"/>
                  <a:gd name="T70" fmla="*/ 145 w 165"/>
                  <a:gd name="T71" fmla="*/ 0 h 578"/>
                  <a:gd name="T72" fmla="*/ 145 w 165"/>
                  <a:gd name="T73" fmla="*/ 0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5" h="578">
                    <a:moveTo>
                      <a:pt x="145" y="0"/>
                    </a:moveTo>
                    <a:lnTo>
                      <a:pt x="112" y="133"/>
                    </a:lnTo>
                    <a:lnTo>
                      <a:pt x="95" y="168"/>
                    </a:lnTo>
                    <a:lnTo>
                      <a:pt x="77" y="278"/>
                    </a:lnTo>
                    <a:lnTo>
                      <a:pt x="76" y="399"/>
                    </a:lnTo>
                    <a:lnTo>
                      <a:pt x="63" y="405"/>
                    </a:lnTo>
                    <a:lnTo>
                      <a:pt x="51" y="412"/>
                    </a:lnTo>
                    <a:lnTo>
                      <a:pt x="36" y="422"/>
                    </a:lnTo>
                    <a:lnTo>
                      <a:pt x="22" y="436"/>
                    </a:lnTo>
                    <a:lnTo>
                      <a:pt x="10" y="453"/>
                    </a:lnTo>
                    <a:lnTo>
                      <a:pt x="0" y="493"/>
                    </a:lnTo>
                    <a:lnTo>
                      <a:pt x="2" y="514"/>
                    </a:lnTo>
                    <a:lnTo>
                      <a:pt x="8" y="531"/>
                    </a:lnTo>
                    <a:lnTo>
                      <a:pt x="26" y="558"/>
                    </a:lnTo>
                    <a:lnTo>
                      <a:pt x="34" y="567"/>
                    </a:lnTo>
                    <a:lnTo>
                      <a:pt x="42" y="574"/>
                    </a:lnTo>
                    <a:lnTo>
                      <a:pt x="49" y="578"/>
                    </a:lnTo>
                    <a:lnTo>
                      <a:pt x="66" y="567"/>
                    </a:lnTo>
                    <a:lnTo>
                      <a:pt x="58" y="563"/>
                    </a:lnTo>
                    <a:lnTo>
                      <a:pt x="41" y="547"/>
                    </a:lnTo>
                    <a:lnTo>
                      <a:pt x="32" y="536"/>
                    </a:lnTo>
                    <a:lnTo>
                      <a:pt x="24" y="523"/>
                    </a:lnTo>
                    <a:lnTo>
                      <a:pt x="17" y="490"/>
                    </a:lnTo>
                    <a:lnTo>
                      <a:pt x="21" y="474"/>
                    </a:lnTo>
                    <a:lnTo>
                      <a:pt x="30" y="459"/>
                    </a:lnTo>
                    <a:lnTo>
                      <a:pt x="42" y="447"/>
                    </a:lnTo>
                    <a:lnTo>
                      <a:pt x="57" y="437"/>
                    </a:lnTo>
                    <a:lnTo>
                      <a:pt x="82" y="422"/>
                    </a:lnTo>
                    <a:lnTo>
                      <a:pt x="94" y="419"/>
                    </a:lnTo>
                    <a:lnTo>
                      <a:pt x="97" y="317"/>
                    </a:lnTo>
                    <a:lnTo>
                      <a:pt x="104" y="237"/>
                    </a:lnTo>
                    <a:lnTo>
                      <a:pt x="109" y="203"/>
                    </a:lnTo>
                    <a:lnTo>
                      <a:pt x="115" y="180"/>
                    </a:lnTo>
                    <a:lnTo>
                      <a:pt x="143" y="125"/>
                    </a:lnTo>
                    <a:lnTo>
                      <a:pt x="165" y="11"/>
                    </a:lnTo>
                    <a:lnTo>
                      <a:pt x="145" y="0"/>
                    </a:lnTo>
                    <a:lnTo>
                      <a:pt x="14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41" name="Freeform 61"/>
              <p:cNvSpPr/>
              <p:nvPr/>
            </p:nvSpPr>
            <p:spPr bwMode="auto">
              <a:xfrm>
                <a:off x="4123" y="3212"/>
                <a:ext cx="15" cy="16"/>
              </a:xfrm>
              <a:custGeom>
                <a:avLst/>
                <a:gdLst>
                  <a:gd name="T0" fmla="*/ 10 w 47"/>
                  <a:gd name="T1" fmla="*/ 8 h 47"/>
                  <a:gd name="T2" fmla="*/ 32 w 47"/>
                  <a:gd name="T3" fmla="*/ 0 h 47"/>
                  <a:gd name="T4" fmla="*/ 47 w 47"/>
                  <a:gd name="T5" fmla="*/ 22 h 47"/>
                  <a:gd name="T6" fmla="*/ 28 w 47"/>
                  <a:gd name="T7" fmla="*/ 47 h 47"/>
                  <a:gd name="T8" fmla="*/ 11 w 47"/>
                  <a:gd name="T9" fmla="*/ 41 h 47"/>
                  <a:gd name="T10" fmla="*/ 0 w 47"/>
                  <a:gd name="T11" fmla="*/ 28 h 47"/>
                  <a:gd name="T12" fmla="*/ 10 w 47"/>
                  <a:gd name="T13" fmla="*/ 8 h 47"/>
                  <a:gd name="T14" fmla="*/ 10 w 47"/>
                  <a:gd name="T15" fmla="*/ 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47">
                    <a:moveTo>
                      <a:pt x="10" y="8"/>
                    </a:moveTo>
                    <a:lnTo>
                      <a:pt x="32" y="0"/>
                    </a:lnTo>
                    <a:lnTo>
                      <a:pt x="47" y="22"/>
                    </a:lnTo>
                    <a:lnTo>
                      <a:pt x="28" y="47"/>
                    </a:lnTo>
                    <a:lnTo>
                      <a:pt x="11" y="41"/>
                    </a:lnTo>
                    <a:lnTo>
                      <a:pt x="0" y="28"/>
                    </a:lnTo>
                    <a:lnTo>
                      <a:pt x="10" y="8"/>
                    </a:lnTo>
                    <a:lnTo>
                      <a:pt x="10" y="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42" name="Freeform 62"/>
              <p:cNvSpPr/>
              <p:nvPr/>
            </p:nvSpPr>
            <p:spPr bwMode="auto">
              <a:xfrm>
                <a:off x="4117" y="3323"/>
                <a:ext cx="108" cy="38"/>
              </a:xfrm>
              <a:custGeom>
                <a:avLst/>
                <a:gdLst>
                  <a:gd name="T0" fmla="*/ 322 w 322"/>
                  <a:gd name="T1" fmla="*/ 0 h 115"/>
                  <a:gd name="T2" fmla="*/ 302 w 322"/>
                  <a:gd name="T3" fmla="*/ 11 h 115"/>
                  <a:gd name="T4" fmla="*/ 281 w 322"/>
                  <a:gd name="T5" fmla="*/ 23 h 115"/>
                  <a:gd name="T6" fmla="*/ 253 w 322"/>
                  <a:gd name="T7" fmla="*/ 36 h 115"/>
                  <a:gd name="T8" fmla="*/ 224 w 322"/>
                  <a:gd name="T9" fmla="*/ 52 h 115"/>
                  <a:gd name="T10" fmla="*/ 192 w 322"/>
                  <a:gd name="T11" fmla="*/ 64 h 115"/>
                  <a:gd name="T12" fmla="*/ 161 w 322"/>
                  <a:gd name="T13" fmla="*/ 75 h 115"/>
                  <a:gd name="T14" fmla="*/ 133 w 322"/>
                  <a:gd name="T15" fmla="*/ 82 h 115"/>
                  <a:gd name="T16" fmla="*/ 89 w 322"/>
                  <a:gd name="T17" fmla="*/ 85 h 115"/>
                  <a:gd name="T18" fmla="*/ 45 w 322"/>
                  <a:gd name="T19" fmla="*/ 85 h 115"/>
                  <a:gd name="T20" fmla="*/ 0 w 322"/>
                  <a:gd name="T21" fmla="*/ 78 h 115"/>
                  <a:gd name="T22" fmla="*/ 12 w 322"/>
                  <a:gd name="T23" fmla="*/ 112 h 115"/>
                  <a:gd name="T24" fmla="*/ 65 w 322"/>
                  <a:gd name="T25" fmla="*/ 115 h 115"/>
                  <a:gd name="T26" fmla="*/ 113 w 322"/>
                  <a:gd name="T27" fmla="*/ 113 h 115"/>
                  <a:gd name="T28" fmla="*/ 169 w 322"/>
                  <a:gd name="T29" fmla="*/ 103 h 115"/>
                  <a:gd name="T30" fmla="*/ 223 w 322"/>
                  <a:gd name="T31" fmla="*/ 83 h 115"/>
                  <a:gd name="T32" fmla="*/ 270 w 322"/>
                  <a:gd name="T33" fmla="*/ 58 h 115"/>
                  <a:gd name="T34" fmla="*/ 304 w 322"/>
                  <a:gd name="T35" fmla="*/ 37 h 115"/>
                  <a:gd name="T36" fmla="*/ 316 w 322"/>
                  <a:gd name="T37" fmla="*/ 28 h 115"/>
                  <a:gd name="T38" fmla="*/ 322 w 322"/>
                  <a:gd name="T39" fmla="*/ 0 h 115"/>
                  <a:gd name="T40" fmla="*/ 322 w 322"/>
                  <a:gd name="T41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22" h="115">
                    <a:moveTo>
                      <a:pt x="322" y="0"/>
                    </a:moveTo>
                    <a:lnTo>
                      <a:pt x="302" y="11"/>
                    </a:lnTo>
                    <a:lnTo>
                      <a:pt x="281" y="23"/>
                    </a:lnTo>
                    <a:lnTo>
                      <a:pt x="253" y="36"/>
                    </a:lnTo>
                    <a:lnTo>
                      <a:pt x="224" y="52"/>
                    </a:lnTo>
                    <a:lnTo>
                      <a:pt x="192" y="64"/>
                    </a:lnTo>
                    <a:lnTo>
                      <a:pt x="161" y="75"/>
                    </a:lnTo>
                    <a:lnTo>
                      <a:pt x="133" y="82"/>
                    </a:lnTo>
                    <a:lnTo>
                      <a:pt x="89" y="85"/>
                    </a:lnTo>
                    <a:lnTo>
                      <a:pt x="45" y="85"/>
                    </a:lnTo>
                    <a:lnTo>
                      <a:pt x="0" y="78"/>
                    </a:lnTo>
                    <a:lnTo>
                      <a:pt x="12" y="112"/>
                    </a:lnTo>
                    <a:lnTo>
                      <a:pt x="65" y="115"/>
                    </a:lnTo>
                    <a:lnTo>
                      <a:pt x="113" y="113"/>
                    </a:lnTo>
                    <a:lnTo>
                      <a:pt x="169" y="103"/>
                    </a:lnTo>
                    <a:lnTo>
                      <a:pt x="223" y="83"/>
                    </a:lnTo>
                    <a:lnTo>
                      <a:pt x="270" y="58"/>
                    </a:lnTo>
                    <a:lnTo>
                      <a:pt x="304" y="37"/>
                    </a:lnTo>
                    <a:lnTo>
                      <a:pt x="316" y="28"/>
                    </a:lnTo>
                    <a:lnTo>
                      <a:pt x="322" y="0"/>
                    </a:lnTo>
                    <a:lnTo>
                      <a:pt x="32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43" name="Freeform 63"/>
              <p:cNvSpPr/>
              <p:nvPr/>
            </p:nvSpPr>
            <p:spPr bwMode="auto">
              <a:xfrm>
                <a:off x="4287" y="3235"/>
                <a:ext cx="63" cy="177"/>
              </a:xfrm>
              <a:custGeom>
                <a:avLst/>
                <a:gdLst>
                  <a:gd name="T0" fmla="*/ 10 w 190"/>
                  <a:gd name="T1" fmla="*/ 0 h 531"/>
                  <a:gd name="T2" fmla="*/ 22 w 190"/>
                  <a:gd name="T3" fmla="*/ 8 h 531"/>
                  <a:gd name="T4" fmla="*/ 36 w 190"/>
                  <a:gd name="T5" fmla="*/ 18 h 531"/>
                  <a:gd name="T6" fmla="*/ 50 w 190"/>
                  <a:gd name="T7" fmla="*/ 32 h 531"/>
                  <a:gd name="T8" fmla="*/ 67 w 190"/>
                  <a:gd name="T9" fmla="*/ 50 h 531"/>
                  <a:gd name="T10" fmla="*/ 83 w 190"/>
                  <a:gd name="T11" fmla="*/ 73 h 531"/>
                  <a:gd name="T12" fmla="*/ 97 w 190"/>
                  <a:gd name="T13" fmla="*/ 98 h 531"/>
                  <a:gd name="T14" fmla="*/ 105 w 190"/>
                  <a:gd name="T15" fmla="*/ 131 h 531"/>
                  <a:gd name="T16" fmla="*/ 115 w 190"/>
                  <a:gd name="T17" fmla="*/ 194 h 531"/>
                  <a:gd name="T18" fmla="*/ 119 w 190"/>
                  <a:gd name="T19" fmla="*/ 276 h 531"/>
                  <a:gd name="T20" fmla="*/ 120 w 190"/>
                  <a:gd name="T21" fmla="*/ 354 h 531"/>
                  <a:gd name="T22" fmla="*/ 190 w 190"/>
                  <a:gd name="T23" fmla="*/ 435 h 531"/>
                  <a:gd name="T24" fmla="*/ 159 w 190"/>
                  <a:gd name="T25" fmla="*/ 523 h 531"/>
                  <a:gd name="T26" fmla="*/ 145 w 190"/>
                  <a:gd name="T27" fmla="*/ 531 h 531"/>
                  <a:gd name="T28" fmla="*/ 160 w 190"/>
                  <a:gd name="T29" fmla="*/ 446 h 531"/>
                  <a:gd name="T30" fmla="*/ 97 w 190"/>
                  <a:gd name="T31" fmla="*/ 363 h 531"/>
                  <a:gd name="T32" fmla="*/ 95 w 190"/>
                  <a:gd name="T33" fmla="*/ 326 h 531"/>
                  <a:gd name="T34" fmla="*/ 86 w 190"/>
                  <a:gd name="T35" fmla="*/ 244 h 531"/>
                  <a:gd name="T36" fmla="*/ 80 w 190"/>
                  <a:gd name="T37" fmla="*/ 196 h 531"/>
                  <a:gd name="T38" fmla="*/ 73 w 190"/>
                  <a:gd name="T39" fmla="*/ 153 h 531"/>
                  <a:gd name="T40" fmla="*/ 65 w 190"/>
                  <a:gd name="T41" fmla="*/ 115 h 531"/>
                  <a:gd name="T42" fmla="*/ 55 w 190"/>
                  <a:gd name="T43" fmla="*/ 90 h 531"/>
                  <a:gd name="T44" fmla="*/ 36 w 190"/>
                  <a:gd name="T45" fmla="*/ 61 h 531"/>
                  <a:gd name="T46" fmla="*/ 18 w 190"/>
                  <a:gd name="T47" fmla="*/ 40 h 531"/>
                  <a:gd name="T48" fmla="*/ 11 w 190"/>
                  <a:gd name="T49" fmla="*/ 32 h 531"/>
                  <a:gd name="T50" fmla="*/ 0 w 190"/>
                  <a:gd name="T51" fmla="*/ 24 h 531"/>
                  <a:gd name="T52" fmla="*/ 10 w 190"/>
                  <a:gd name="T53" fmla="*/ 0 h 531"/>
                  <a:gd name="T54" fmla="*/ 10 w 190"/>
                  <a:gd name="T55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90" h="531">
                    <a:moveTo>
                      <a:pt x="10" y="0"/>
                    </a:moveTo>
                    <a:lnTo>
                      <a:pt x="22" y="8"/>
                    </a:lnTo>
                    <a:lnTo>
                      <a:pt x="36" y="18"/>
                    </a:lnTo>
                    <a:lnTo>
                      <a:pt x="50" y="32"/>
                    </a:lnTo>
                    <a:lnTo>
                      <a:pt x="67" y="50"/>
                    </a:lnTo>
                    <a:lnTo>
                      <a:pt x="83" y="73"/>
                    </a:lnTo>
                    <a:lnTo>
                      <a:pt x="97" y="98"/>
                    </a:lnTo>
                    <a:lnTo>
                      <a:pt x="105" y="131"/>
                    </a:lnTo>
                    <a:lnTo>
                      <a:pt x="115" y="194"/>
                    </a:lnTo>
                    <a:lnTo>
                      <a:pt x="119" y="276"/>
                    </a:lnTo>
                    <a:lnTo>
                      <a:pt x="120" y="354"/>
                    </a:lnTo>
                    <a:lnTo>
                      <a:pt x="190" y="435"/>
                    </a:lnTo>
                    <a:lnTo>
                      <a:pt x="159" y="523"/>
                    </a:lnTo>
                    <a:lnTo>
                      <a:pt x="145" y="531"/>
                    </a:lnTo>
                    <a:lnTo>
                      <a:pt x="160" y="446"/>
                    </a:lnTo>
                    <a:lnTo>
                      <a:pt x="97" y="363"/>
                    </a:lnTo>
                    <a:lnTo>
                      <a:pt x="95" y="326"/>
                    </a:lnTo>
                    <a:lnTo>
                      <a:pt x="86" y="244"/>
                    </a:lnTo>
                    <a:lnTo>
                      <a:pt x="80" y="196"/>
                    </a:lnTo>
                    <a:lnTo>
                      <a:pt x="73" y="153"/>
                    </a:lnTo>
                    <a:lnTo>
                      <a:pt x="65" y="115"/>
                    </a:lnTo>
                    <a:lnTo>
                      <a:pt x="55" y="90"/>
                    </a:lnTo>
                    <a:lnTo>
                      <a:pt x="36" y="61"/>
                    </a:lnTo>
                    <a:lnTo>
                      <a:pt x="18" y="40"/>
                    </a:lnTo>
                    <a:lnTo>
                      <a:pt x="11" y="32"/>
                    </a:lnTo>
                    <a:lnTo>
                      <a:pt x="0" y="24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44" name="Freeform 64"/>
              <p:cNvSpPr/>
              <p:nvPr/>
            </p:nvSpPr>
            <p:spPr bwMode="auto">
              <a:xfrm>
                <a:off x="4262" y="3265"/>
                <a:ext cx="41" cy="136"/>
              </a:xfrm>
              <a:custGeom>
                <a:avLst/>
                <a:gdLst>
                  <a:gd name="T0" fmla="*/ 24 w 122"/>
                  <a:gd name="T1" fmla="*/ 0 h 407"/>
                  <a:gd name="T2" fmla="*/ 31 w 122"/>
                  <a:gd name="T3" fmla="*/ 22 h 407"/>
                  <a:gd name="T4" fmla="*/ 37 w 122"/>
                  <a:gd name="T5" fmla="*/ 47 h 407"/>
                  <a:gd name="T6" fmla="*/ 46 w 122"/>
                  <a:gd name="T7" fmla="*/ 76 h 407"/>
                  <a:gd name="T8" fmla="*/ 57 w 122"/>
                  <a:gd name="T9" fmla="*/ 108 h 407"/>
                  <a:gd name="T10" fmla="*/ 68 w 122"/>
                  <a:gd name="T11" fmla="*/ 140 h 407"/>
                  <a:gd name="T12" fmla="*/ 79 w 122"/>
                  <a:gd name="T13" fmla="*/ 171 h 407"/>
                  <a:gd name="T14" fmla="*/ 91 w 122"/>
                  <a:gd name="T15" fmla="*/ 196 h 407"/>
                  <a:gd name="T16" fmla="*/ 105 w 122"/>
                  <a:gd name="T17" fmla="*/ 245 h 407"/>
                  <a:gd name="T18" fmla="*/ 106 w 122"/>
                  <a:gd name="T19" fmla="*/ 294 h 407"/>
                  <a:gd name="T20" fmla="*/ 101 w 122"/>
                  <a:gd name="T21" fmla="*/ 348 h 407"/>
                  <a:gd name="T22" fmla="*/ 122 w 122"/>
                  <a:gd name="T23" fmla="*/ 399 h 407"/>
                  <a:gd name="T24" fmla="*/ 110 w 122"/>
                  <a:gd name="T25" fmla="*/ 407 h 407"/>
                  <a:gd name="T26" fmla="*/ 80 w 122"/>
                  <a:gd name="T27" fmla="*/ 356 h 407"/>
                  <a:gd name="T28" fmla="*/ 91 w 122"/>
                  <a:gd name="T29" fmla="*/ 261 h 407"/>
                  <a:gd name="T30" fmla="*/ 82 w 122"/>
                  <a:gd name="T31" fmla="*/ 236 h 407"/>
                  <a:gd name="T32" fmla="*/ 72 w 122"/>
                  <a:gd name="T33" fmla="*/ 210 h 407"/>
                  <a:gd name="T34" fmla="*/ 59 w 122"/>
                  <a:gd name="T35" fmla="*/ 178 h 407"/>
                  <a:gd name="T36" fmla="*/ 46 w 122"/>
                  <a:gd name="T37" fmla="*/ 145 h 407"/>
                  <a:gd name="T38" fmla="*/ 34 w 122"/>
                  <a:gd name="T39" fmla="*/ 112 h 407"/>
                  <a:gd name="T40" fmla="*/ 23 w 122"/>
                  <a:gd name="T41" fmla="*/ 85 h 407"/>
                  <a:gd name="T42" fmla="*/ 16 w 122"/>
                  <a:gd name="T43" fmla="*/ 65 h 407"/>
                  <a:gd name="T44" fmla="*/ 0 w 122"/>
                  <a:gd name="T45" fmla="*/ 1 h 407"/>
                  <a:gd name="T46" fmla="*/ 24 w 122"/>
                  <a:gd name="T47" fmla="*/ 0 h 407"/>
                  <a:gd name="T48" fmla="*/ 24 w 122"/>
                  <a:gd name="T49" fmla="*/ 0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2" h="407">
                    <a:moveTo>
                      <a:pt x="24" y="0"/>
                    </a:moveTo>
                    <a:lnTo>
                      <a:pt x="31" y="22"/>
                    </a:lnTo>
                    <a:lnTo>
                      <a:pt x="37" y="47"/>
                    </a:lnTo>
                    <a:lnTo>
                      <a:pt x="46" y="76"/>
                    </a:lnTo>
                    <a:lnTo>
                      <a:pt x="57" y="108"/>
                    </a:lnTo>
                    <a:lnTo>
                      <a:pt x="68" y="140"/>
                    </a:lnTo>
                    <a:lnTo>
                      <a:pt x="79" y="171"/>
                    </a:lnTo>
                    <a:lnTo>
                      <a:pt x="91" y="196"/>
                    </a:lnTo>
                    <a:lnTo>
                      <a:pt x="105" y="245"/>
                    </a:lnTo>
                    <a:lnTo>
                      <a:pt x="106" y="294"/>
                    </a:lnTo>
                    <a:lnTo>
                      <a:pt x="101" y="348"/>
                    </a:lnTo>
                    <a:lnTo>
                      <a:pt x="122" y="399"/>
                    </a:lnTo>
                    <a:lnTo>
                      <a:pt x="110" y="407"/>
                    </a:lnTo>
                    <a:lnTo>
                      <a:pt x="80" y="356"/>
                    </a:lnTo>
                    <a:lnTo>
                      <a:pt x="91" y="261"/>
                    </a:lnTo>
                    <a:lnTo>
                      <a:pt x="82" y="236"/>
                    </a:lnTo>
                    <a:lnTo>
                      <a:pt x="72" y="210"/>
                    </a:lnTo>
                    <a:lnTo>
                      <a:pt x="59" y="178"/>
                    </a:lnTo>
                    <a:lnTo>
                      <a:pt x="46" y="145"/>
                    </a:lnTo>
                    <a:lnTo>
                      <a:pt x="34" y="112"/>
                    </a:lnTo>
                    <a:lnTo>
                      <a:pt x="23" y="85"/>
                    </a:lnTo>
                    <a:lnTo>
                      <a:pt x="16" y="65"/>
                    </a:lnTo>
                    <a:lnTo>
                      <a:pt x="0" y="1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45" name="Freeform 65"/>
              <p:cNvSpPr/>
              <p:nvPr/>
            </p:nvSpPr>
            <p:spPr bwMode="auto">
              <a:xfrm>
                <a:off x="3971" y="3556"/>
                <a:ext cx="282" cy="143"/>
              </a:xfrm>
              <a:custGeom>
                <a:avLst/>
                <a:gdLst>
                  <a:gd name="T0" fmla="*/ 730 w 846"/>
                  <a:gd name="T1" fmla="*/ 1 h 428"/>
                  <a:gd name="T2" fmla="*/ 830 w 846"/>
                  <a:gd name="T3" fmla="*/ 34 h 428"/>
                  <a:gd name="T4" fmla="*/ 845 w 846"/>
                  <a:gd name="T5" fmla="*/ 158 h 428"/>
                  <a:gd name="T6" fmla="*/ 790 w 846"/>
                  <a:gd name="T7" fmla="*/ 196 h 428"/>
                  <a:gd name="T8" fmla="*/ 732 w 846"/>
                  <a:gd name="T9" fmla="*/ 231 h 428"/>
                  <a:gd name="T10" fmla="*/ 690 w 846"/>
                  <a:gd name="T11" fmla="*/ 255 h 428"/>
                  <a:gd name="T12" fmla="*/ 647 w 846"/>
                  <a:gd name="T13" fmla="*/ 275 h 428"/>
                  <a:gd name="T14" fmla="*/ 603 w 846"/>
                  <a:gd name="T15" fmla="*/ 289 h 428"/>
                  <a:gd name="T16" fmla="*/ 518 w 846"/>
                  <a:gd name="T17" fmla="*/ 302 h 428"/>
                  <a:gd name="T18" fmla="*/ 396 w 846"/>
                  <a:gd name="T19" fmla="*/ 311 h 428"/>
                  <a:gd name="T20" fmla="*/ 340 w 846"/>
                  <a:gd name="T21" fmla="*/ 340 h 428"/>
                  <a:gd name="T22" fmla="*/ 294 w 846"/>
                  <a:gd name="T23" fmla="*/ 366 h 428"/>
                  <a:gd name="T24" fmla="*/ 248 w 846"/>
                  <a:gd name="T25" fmla="*/ 392 h 428"/>
                  <a:gd name="T26" fmla="*/ 180 w 846"/>
                  <a:gd name="T27" fmla="*/ 422 h 428"/>
                  <a:gd name="T28" fmla="*/ 77 w 846"/>
                  <a:gd name="T29" fmla="*/ 422 h 428"/>
                  <a:gd name="T30" fmla="*/ 16 w 846"/>
                  <a:gd name="T31" fmla="*/ 395 h 428"/>
                  <a:gd name="T32" fmla="*/ 0 w 846"/>
                  <a:gd name="T33" fmla="*/ 356 h 428"/>
                  <a:gd name="T34" fmla="*/ 11 w 846"/>
                  <a:gd name="T35" fmla="*/ 326 h 428"/>
                  <a:gd name="T36" fmla="*/ 27 w 846"/>
                  <a:gd name="T37" fmla="*/ 349 h 428"/>
                  <a:gd name="T38" fmla="*/ 75 w 846"/>
                  <a:gd name="T39" fmla="*/ 384 h 428"/>
                  <a:gd name="T40" fmla="*/ 154 w 846"/>
                  <a:gd name="T41" fmla="*/ 387 h 428"/>
                  <a:gd name="T42" fmla="*/ 240 w 846"/>
                  <a:gd name="T43" fmla="*/ 359 h 428"/>
                  <a:gd name="T44" fmla="*/ 281 w 846"/>
                  <a:gd name="T45" fmla="*/ 332 h 428"/>
                  <a:gd name="T46" fmla="*/ 329 w 846"/>
                  <a:gd name="T47" fmla="*/ 302 h 428"/>
                  <a:gd name="T48" fmla="*/ 378 w 846"/>
                  <a:gd name="T49" fmla="*/ 281 h 428"/>
                  <a:gd name="T50" fmla="*/ 513 w 846"/>
                  <a:gd name="T51" fmla="*/ 275 h 428"/>
                  <a:gd name="T52" fmla="*/ 628 w 846"/>
                  <a:gd name="T53" fmla="*/ 255 h 428"/>
                  <a:gd name="T54" fmla="*/ 701 w 846"/>
                  <a:gd name="T55" fmla="*/ 217 h 428"/>
                  <a:gd name="T56" fmla="*/ 762 w 846"/>
                  <a:gd name="T57" fmla="*/ 179 h 428"/>
                  <a:gd name="T58" fmla="*/ 814 w 846"/>
                  <a:gd name="T59" fmla="*/ 146 h 428"/>
                  <a:gd name="T60" fmla="*/ 825 w 846"/>
                  <a:gd name="T61" fmla="*/ 68 h 428"/>
                  <a:gd name="T62" fmla="*/ 790 w 846"/>
                  <a:gd name="T63" fmla="*/ 51 h 428"/>
                  <a:gd name="T64" fmla="*/ 724 w 846"/>
                  <a:gd name="T65" fmla="*/ 39 h 428"/>
                  <a:gd name="T66" fmla="*/ 591 w 846"/>
                  <a:gd name="T67" fmla="*/ 49 h 428"/>
                  <a:gd name="T68" fmla="*/ 635 w 846"/>
                  <a:gd name="T69" fmla="*/ 0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46" h="428">
                    <a:moveTo>
                      <a:pt x="635" y="0"/>
                    </a:moveTo>
                    <a:lnTo>
                      <a:pt x="730" y="1"/>
                    </a:lnTo>
                    <a:lnTo>
                      <a:pt x="802" y="18"/>
                    </a:lnTo>
                    <a:lnTo>
                      <a:pt x="830" y="34"/>
                    </a:lnTo>
                    <a:lnTo>
                      <a:pt x="846" y="60"/>
                    </a:lnTo>
                    <a:lnTo>
                      <a:pt x="845" y="158"/>
                    </a:lnTo>
                    <a:lnTo>
                      <a:pt x="819" y="177"/>
                    </a:lnTo>
                    <a:lnTo>
                      <a:pt x="790" y="196"/>
                    </a:lnTo>
                    <a:lnTo>
                      <a:pt x="752" y="218"/>
                    </a:lnTo>
                    <a:lnTo>
                      <a:pt x="732" y="231"/>
                    </a:lnTo>
                    <a:lnTo>
                      <a:pt x="711" y="243"/>
                    </a:lnTo>
                    <a:lnTo>
                      <a:pt x="690" y="255"/>
                    </a:lnTo>
                    <a:lnTo>
                      <a:pt x="668" y="265"/>
                    </a:lnTo>
                    <a:lnTo>
                      <a:pt x="647" y="275"/>
                    </a:lnTo>
                    <a:lnTo>
                      <a:pt x="625" y="282"/>
                    </a:lnTo>
                    <a:lnTo>
                      <a:pt x="603" y="289"/>
                    </a:lnTo>
                    <a:lnTo>
                      <a:pt x="584" y="295"/>
                    </a:lnTo>
                    <a:lnTo>
                      <a:pt x="518" y="302"/>
                    </a:lnTo>
                    <a:lnTo>
                      <a:pt x="468" y="303"/>
                    </a:lnTo>
                    <a:lnTo>
                      <a:pt x="396" y="311"/>
                    </a:lnTo>
                    <a:lnTo>
                      <a:pt x="377" y="319"/>
                    </a:lnTo>
                    <a:lnTo>
                      <a:pt x="340" y="340"/>
                    </a:lnTo>
                    <a:lnTo>
                      <a:pt x="311" y="357"/>
                    </a:lnTo>
                    <a:lnTo>
                      <a:pt x="294" y="366"/>
                    </a:lnTo>
                    <a:lnTo>
                      <a:pt x="279" y="375"/>
                    </a:lnTo>
                    <a:lnTo>
                      <a:pt x="248" y="392"/>
                    </a:lnTo>
                    <a:lnTo>
                      <a:pt x="205" y="414"/>
                    </a:lnTo>
                    <a:lnTo>
                      <a:pt x="180" y="422"/>
                    </a:lnTo>
                    <a:lnTo>
                      <a:pt x="129" y="428"/>
                    </a:lnTo>
                    <a:lnTo>
                      <a:pt x="77" y="422"/>
                    </a:lnTo>
                    <a:lnTo>
                      <a:pt x="33" y="406"/>
                    </a:lnTo>
                    <a:lnTo>
                      <a:pt x="16" y="395"/>
                    </a:lnTo>
                    <a:lnTo>
                      <a:pt x="7" y="381"/>
                    </a:lnTo>
                    <a:lnTo>
                      <a:pt x="0" y="356"/>
                    </a:lnTo>
                    <a:lnTo>
                      <a:pt x="4" y="337"/>
                    </a:lnTo>
                    <a:lnTo>
                      <a:pt x="11" y="326"/>
                    </a:lnTo>
                    <a:lnTo>
                      <a:pt x="15" y="322"/>
                    </a:lnTo>
                    <a:lnTo>
                      <a:pt x="27" y="349"/>
                    </a:lnTo>
                    <a:lnTo>
                      <a:pt x="45" y="370"/>
                    </a:lnTo>
                    <a:lnTo>
                      <a:pt x="75" y="384"/>
                    </a:lnTo>
                    <a:lnTo>
                      <a:pt x="113" y="389"/>
                    </a:lnTo>
                    <a:lnTo>
                      <a:pt x="154" y="387"/>
                    </a:lnTo>
                    <a:lnTo>
                      <a:pt x="225" y="369"/>
                    </a:lnTo>
                    <a:lnTo>
                      <a:pt x="240" y="359"/>
                    </a:lnTo>
                    <a:lnTo>
                      <a:pt x="260" y="347"/>
                    </a:lnTo>
                    <a:lnTo>
                      <a:pt x="281" y="332"/>
                    </a:lnTo>
                    <a:lnTo>
                      <a:pt x="304" y="317"/>
                    </a:lnTo>
                    <a:lnTo>
                      <a:pt x="329" y="302"/>
                    </a:lnTo>
                    <a:lnTo>
                      <a:pt x="353" y="289"/>
                    </a:lnTo>
                    <a:lnTo>
                      <a:pt x="378" y="281"/>
                    </a:lnTo>
                    <a:lnTo>
                      <a:pt x="401" y="278"/>
                    </a:lnTo>
                    <a:lnTo>
                      <a:pt x="513" y="275"/>
                    </a:lnTo>
                    <a:lnTo>
                      <a:pt x="573" y="269"/>
                    </a:lnTo>
                    <a:lnTo>
                      <a:pt x="628" y="255"/>
                    </a:lnTo>
                    <a:lnTo>
                      <a:pt x="670" y="235"/>
                    </a:lnTo>
                    <a:lnTo>
                      <a:pt x="701" y="217"/>
                    </a:lnTo>
                    <a:lnTo>
                      <a:pt x="733" y="198"/>
                    </a:lnTo>
                    <a:lnTo>
                      <a:pt x="762" y="179"/>
                    </a:lnTo>
                    <a:lnTo>
                      <a:pt x="788" y="162"/>
                    </a:lnTo>
                    <a:lnTo>
                      <a:pt x="814" y="146"/>
                    </a:lnTo>
                    <a:lnTo>
                      <a:pt x="819" y="142"/>
                    </a:lnTo>
                    <a:lnTo>
                      <a:pt x="825" y="68"/>
                    </a:lnTo>
                    <a:lnTo>
                      <a:pt x="809" y="59"/>
                    </a:lnTo>
                    <a:lnTo>
                      <a:pt x="790" y="51"/>
                    </a:lnTo>
                    <a:lnTo>
                      <a:pt x="765" y="42"/>
                    </a:lnTo>
                    <a:lnTo>
                      <a:pt x="724" y="39"/>
                    </a:lnTo>
                    <a:lnTo>
                      <a:pt x="666" y="41"/>
                    </a:lnTo>
                    <a:lnTo>
                      <a:pt x="591" y="49"/>
                    </a:lnTo>
                    <a:lnTo>
                      <a:pt x="635" y="0"/>
                    </a:lnTo>
                    <a:lnTo>
                      <a:pt x="63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46" name="Freeform 66"/>
              <p:cNvSpPr/>
              <p:nvPr/>
            </p:nvSpPr>
            <p:spPr bwMode="auto">
              <a:xfrm>
                <a:off x="3980" y="3583"/>
                <a:ext cx="261" cy="96"/>
              </a:xfrm>
              <a:custGeom>
                <a:avLst/>
                <a:gdLst>
                  <a:gd name="T0" fmla="*/ 770 w 783"/>
                  <a:gd name="T1" fmla="*/ 0 h 288"/>
                  <a:gd name="T2" fmla="*/ 763 w 783"/>
                  <a:gd name="T3" fmla="*/ 6 h 288"/>
                  <a:gd name="T4" fmla="*/ 753 w 783"/>
                  <a:gd name="T5" fmla="*/ 12 h 288"/>
                  <a:gd name="T6" fmla="*/ 728 w 783"/>
                  <a:gd name="T7" fmla="*/ 31 h 288"/>
                  <a:gd name="T8" fmla="*/ 694 w 783"/>
                  <a:gd name="T9" fmla="*/ 55 h 288"/>
                  <a:gd name="T10" fmla="*/ 652 w 783"/>
                  <a:gd name="T11" fmla="*/ 79 h 288"/>
                  <a:gd name="T12" fmla="*/ 605 w 783"/>
                  <a:gd name="T13" fmla="*/ 102 h 288"/>
                  <a:gd name="T14" fmla="*/ 555 w 783"/>
                  <a:gd name="T15" fmla="*/ 122 h 288"/>
                  <a:gd name="T16" fmla="*/ 531 w 783"/>
                  <a:gd name="T17" fmla="*/ 129 h 288"/>
                  <a:gd name="T18" fmla="*/ 483 w 783"/>
                  <a:gd name="T19" fmla="*/ 136 h 288"/>
                  <a:gd name="T20" fmla="*/ 347 w 783"/>
                  <a:gd name="T21" fmla="*/ 142 h 288"/>
                  <a:gd name="T22" fmla="*/ 304 w 783"/>
                  <a:gd name="T23" fmla="*/ 156 h 288"/>
                  <a:gd name="T24" fmla="*/ 282 w 783"/>
                  <a:gd name="T25" fmla="*/ 169 h 288"/>
                  <a:gd name="T26" fmla="*/ 261 w 783"/>
                  <a:gd name="T27" fmla="*/ 186 h 288"/>
                  <a:gd name="T28" fmla="*/ 238 w 783"/>
                  <a:gd name="T29" fmla="*/ 204 h 288"/>
                  <a:gd name="T30" fmla="*/ 216 w 783"/>
                  <a:gd name="T31" fmla="*/ 220 h 288"/>
                  <a:gd name="T32" fmla="*/ 193 w 783"/>
                  <a:gd name="T33" fmla="*/ 234 h 288"/>
                  <a:gd name="T34" fmla="*/ 172 w 783"/>
                  <a:gd name="T35" fmla="*/ 245 h 288"/>
                  <a:gd name="T36" fmla="*/ 150 w 783"/>
                  <a:gd name="T37" fmla="*/ 252 h 288"/>
                  <a:gd name="T38" fmla="*/ 128 w 783"/>
                  <a:gd name="T39" fmla="*/ 258 h 288"/>
                  <a:gd name="T40" fmla="*/ 83 w 783"/>
                  <a:gd name="T41" fmla="*/ 259 h 288"/>
                  <a:gd name="T42" fmla="*/ 64 w 783"/>
                  <a:gd name="T43" fmla="*/ 254 h 288"/>
                  <a:gd name="T44" fmla="*/ 49 w 783"/>
                  <a:gd name="T45" fmla="*/ 244 h 288"/>
                  <a:gd name="T46" fmla="*/ 32 w 783"/>
                  <a:gd name="T47" fmla="*/ 216 h 288"/>
                  <a:gd name="T48" fmla="*/ 23 w 783"/>
                  <a:gd name="T49" fmla="*/ 177 h 288"/>
                  <a:gd name="T50" fmla="*/ 0 w 783"/>
                  <a:gd name="T51" fmla="*/ 197 h 288"/>
                  <a:gd name="T52" fmla="*/ 5 w 783"/>
                  <a:gd name="T53" fmla="*/ 236 h 288"/>
                  <a:gd name="T54" fmla="*/ 14 w 783"/>
                  <a:gd name="T55" fmla="*/ 250 h 288"/>
                  <a:gd name="T56" fmla="*/ 29 w 783"/>
                  <a:gd name="T57" fmla="*/ 266 h 288"/>
                  <a:gd name="T58" fmla="*/ 52 w 783"/>
                  <a:gd name="T59" fmla="*/ 278 h 288"/>
                  <a:gd name="T60" fmla="*/ 83 w 783"/>
                  <a:gd name="T61" fmla="*/ 286 h 288"/>
                  <a:gd name="T62" fmla="*/ 119 w 783"/>
                  <a:gd name="T63" fmla="*/ 288 h 288"/>
                  <a:gd name="T64" fmla="*/ 154 w 783"/>
                  <a:gd name="T65" fmla="*/ 280 h 288"/>
                  <a:gd name="T66" fmla="*/ 188 w 783"/>
                  <a:gd name="T67" fmla="*/ 266 h 288"/>
                  <a:gd name="T68" fmla="*/ 204 w 783"/>
                  <a:gd name="T69" fmla="*/ 256 h 288"/>
                  <a:gd name="T70" fmla="*/ 235 w 783"/>
                  <a:gd name="T71" fmla="*/ 237 h 288"/>
                  <a:gd name="T72" fmla="*/ 264 w 783"/>
                  <a:gd name="T73" fmla="*/ 216 h 288"/>
                  <a:gd name="T74" fmla="*/ 291 w 783"/>
                  <a:gd name="T75" fmla="*/ 197 h 288"/>
                  <a:gd name="T76" fmla="*/ 326 w 783"/>
                  <a:gd name="T77" fmla="*/ 178 h 288"/>
                  <a:gd name="T78" fmla="*/ 376 w 783"/>
                  <a:gd name="T79" fmla="*/ 171 h 288"/>
                  <a:gd name="T80" fmla="*/ 442 w 783"/>
                  <a:gd name="T81" fmla="*/ 171 h 288"/>
                  <a:gd name="T82" fmla="*/ 510 w 783"/>
                  <a:gd name="T83" fmla="*/ 167 h 288"/>
                  <a:gd name="T84" fmla="*/ 573 w 783"/>
                  <a:gd name="T85" fmla="*/ 150 h 288"/>
                  <a:gd name="T86" fmla="*/ 605 w 783"/>
                  <a:gd name="T87" fmla="*/ 135 h 288"/>
                  <a:gd name="T88" fmla="*/ 638 w 783"/>
                  <a:gd name="T89" fmla="*/ 116 h 288"/>
                  <a:gd name="T90" fmla="*/ 673 w 783"/>
                  <a:gd name="T91" fmla="*/ 96 h 288"/>
                  <a:gd name="T92" fmla="*/ 706 w 783"/>
                  <a:gd name="T93" fmla="*/ 75 h 288"/>
                  <a:gd name="T94" fmla="*/ 736 w 783"/>
                  <a:gd name="T95" fmla="*/ 57 h 288"/>
                  <a:gd name="T96" fmla="*/ 762 w 783"/>
                  <a:gd name="T97" fmla="*/ 42 h 288"/>
                  <a:gd name="T98" fmla="*/ 783 w 783"/>
                  <a:gd name="T99" fmla="*/ 28 h 288"/>
                  <a:gd name="T100" fmla="*/ 770 w 783"/>
                  <a:gd name="T101" fmla="*/ 0 h 288"/>
                  <a:gd name="T102" fmla="*/ 770 w 783"/>
                  <a:gd name="T103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3" h="288">
                    <a:moveTo>
                      <a:pt x="770" y="0"/>
                    </a:moveTo>
                    <a:lnTo>
                      <a:pt x="763" y="6"/>
                    </a:lnTo>
                    <a:lnTo>
                      <a:pt x="753" y="12"/>
                    </a:lnTo>
                    <a:lnTo>
                      <a:pt x="728" y="31"/>
                    </a:lnTo>
                    <a:lnTo>
                      <a:pt x="694" y="55"/>
                    </a:lnTo>
                    <a:lnTo>
                      <a:pt x="652" y="79"/>
                    </a:lnTo>
                    <a:lnTo>
                      <a:pt x="605" y="102"/>
                    </a:lnTo>
                    <a:lnTo>
                      <a:pt x="555" y="122"/>
                    </a:lnTo>
                    <a:lnTo>
                      <a:pt x="531" y="129"/>
                    </a:lnTo>
                    <a:lnTo>
                      <a:pt x="483" y="136"/>
                    </a:lnTo>
                    <a:lnTo>
                      <a:pt x="347" y="142"/>
                    </a:lnTo>
                    <a:lnTo>
                      <a:pt x="304" y="156"/>
                    </a:lnTo>
                    <a:lnTo>
                      <a:pt x="282" y="169"/>
                    </a:lnTo>
                    <a:lnTo>
                      <a:pt x="261" y="186"/>
                    </a:lnTo>
                    <a:lnTo>
                      <a:pt x="238" y="204"/>
                    </a:lnTo>
                    <a:lnTo>
                      <a:pt x="216" y="220"/>
                    </a:lnTo>
                    <a:lnTo>
                      <a:pt x="193" y="234"/>
                    </a:lnTo>
                    <a:lnTo>
                      <a:pt x="172" y="245"/>
                    </a:lnTo>
                    <a:lnTo>
                      <a:pt x="150" y="252"/>
                    </a:lnTo>
                    <a:lnTo>
                      <a:pt x="128" y="258"/>
                    </a:lnTo>
                    <a:lnTo>
                      <a:pt x="83" y="259"/>
                    </a:lnTo>
                    <a:lnTo>
                      <a:pt x="64" y="254"/>
                    </a:lnTo>
                    <a:lnTo>
                      <a:pt x="49" y="244"/>
                    </a:lnTo>
                    <a:lnTo>
                      <a:pt x="32" y="216"/>
                    </a:lnTo>
                    <a:lnTo>
                      <a:pt x="23" y="177"/>
                    </a:lnTo>
                    <a:lnTo>
                      <a:pt x="0" y="197"/>
                    </a:lnTo>
                    <a:lnTo>
                      <a:pt x="5" y="236"/>
                    </a:lnTo>
                    <a:lnTo>
                      <a:pt x="14" y="250"/>
                    </a:lnTo>
                    <a:lnTo>
                      <a:pt x="29" y="266"/>
                    </a:lnTo>
                    <a:lnTo>
                      <a:pt x="52" y="278"/>
                    </a:lnTo>
                    <a:lnTo>
                      <a:pt x="83" y="286"/>
                    </a:lnTo>
                    <a:lnTo>
                      <a:pt x="119" y="288"/>
                    </a:lnTo>
                    <a:lnTo>
                      <a:pt x="154" y="280"/>
                    </a:lnTo>
                    <a:lnTo>
                      <a:pt x="188" y="266"/>
                    </a:lnTo>
                    <a:lnTo>
                      <a:pt x="204" y="256"/>
                    </a:lnTo>
                    <a:lnTo>
                      <a:pt x="235" y="237"/>
                    </a:lnTo>
                    <a:lnTo>
                      <a:pt x="264" y="216"/>
                    </a:lnTo>
                    <a:lnTo>
                      <a:pt x="291" y="197"/>
                    </a:lnTo>
                    <a:lnTo>
                      <a:pt x="326" y="178"/>
                    </a:lnTo>
                    <a:lnTo>
                      <a:pt x="376" y="171"/>
                    </a:lnTo>
                    <a:lnTo>
                      <a:pt x="442" y="171"/>
                    </a:lnTo>
                    <a:lnTo>
                      <a:pt x="510" y="167"/>
                    </a:lnTo>
                    <a:lnTo>
                      <a:pt x="573" y="150"/>
                    </a:lnTo>
                    <a:lnTo>
                      <a:pt x="605" y="135"/>
                    </a:lnTo>
                    <a:lnTo>
                      <a:pt x="638" y="116"/>
                    </a:lnTo>
                    <a:lnTo>
                      <a:pt x="673" y="96"/>
                    </a:lnTo>
                    <a:lnTo>
                      <a:pt x="706" y="75"/>
                    </a:lnTo>
                    <a:lnTo>
                      <a:pt x="736" y="57"/>
                    </a:lnTo>
                    <a:lnTo>
                      <a:pt x="762" y="42"/>
                    </a:lnTo>
                    <a:lnTo>
                      <a:pt x="783" y="28"/>
                    </a:lnTo>
                    <a:lnTo>
                      <a:pt x="770" y="0"/>
                    </a:lnTo>
                    <a:lnTo>
                      <a:pt x="77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47" name="Freeform 67"/>
              <p:cNvSpPr/>
              <p:nvPr/>
            </p:nvSpPr>
            <p:spPr bwMode="auto">
              <a:xfrm>
                <a:off x="4014" y="3473"/>
                <a:ext cx="11" cy="186"/>
              </a:xfrm>
              <a:custGeom>
                <a:avLst/>
                <a:gdLst>
                  <a:gd name="T0" fmla="*/ 32 w 32"/>
                  <a:gd name="T1" fmla="*/ 2 h 557"/>
                  <a:gd name="T2" fmla="*/ 25 w 32"/>
                  <a:gd name="T3" fmla="*/ 553 h 557"/>
                  <a:gd name="T4" fmla="*/ 0 w 32"/>
                  <a:gd name="T5" fmla="*/ 557 h 557"/>
                  <a:gd name="T6" fmla="*/ 6 w 32"/>
                  <a:gd name="T7" fmla="*/ 0 h 557"/>
                  <a:gd name="T8" fmla="*/ 32 w 32"/>
                  <a:gd name="T9" fmla="*/ 2 h 557"/>
                  <a:gd name="T10" fmla="*/ 32 w 32"/>
                  <a:gd name="T11" fmla="*/ 2 h 5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57">
                    <a:moveTo>
                      <a:pt x="32" y="2"/>
                    </a:moveTo>
                    <a:lnTo>
                      <a:pt x="25" y="553"/>
                    </a:lnTo>
                    <a:lnTo>
                      <a:pt x="0" y="557"/>
                    </a:lnTo>
                    <a:lnTo>
                      <a:pt x="6" y="0"/>
                    </a:lnTo>
                    <a:lnTo>
                      <a:pt x="32" y="2"/>
                    </a:lnTo>
                    <a:lnTo>
                      <a:pt x="32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48" name="Freeform 68"/>
              <p:cNvSpPr/>
              <p:nvPr/>
            </p:nvSpPr>
            <p:spPr bwMode="auto">
              <a:xfrm>
                <a:off x="3998" y="3483"/>
                <a:ext cx="9" cy="171"/>
              </a:xfrm>
              <a:custGeom>
                <a:avLst/>
                <a:gdLst>
                  <a:gd name="T0" fmla="*/ 29 w 29"/>
                  <a:gd name="T1" fmla="*/ 11 h 513"/>
                  <a:gd name="T2" fmla="*/ 21 w 29"/>
                  <a:gd name="T3" fmla="*/ 513 h 513"/>
                  <a:gd name="T4" fmla="*/ 0 w 29"/>
                  <a:gd name="T5" fmla="*/ 503 h 513"/>
                  <a:gd name="T6" fmla="*/ 1 w 29"/>
                  <a:gd name="T7" fmla="*/ 0 h 513"/>
                  <a:gd name="T8" fmla="*/ 29 w 29"/>
                  <a:gd name="T9" fmla="*/ 11 h 513"/>
                  <a:gd name="T10" fmla="*/ 29 w 29"/>
                  <a:gd name="T11" fmla="*/ 11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513">
                    <a:moveTo>
                      <a:pt x="29" y="11"/>
                    </a:moveTo>
                    <a:lnTo>
                      <a:pt x="21" y="513"/>
                    </a:lnTo>
                    <a:lnTo>
                      <a:pt x="0" y="503"/>
                    </a:lnTo>
                    <a:lnTo>
                      <a:pt x="1" y="0"/>
                    </a:lnTo>
                    <a:lnTo>
                      <a:pt x="29" y="11"/>
                    </a:lnTo>
                    <a:lnTo>
                      <a:pt x="29" y="1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49" name="Freeform 69"/>
              <p:cNvSpPr/>
              <p:nvPr/>
            </p:nvSpPr>
            <p:spPr bwMode="auto">
              <a:xfrm>
                <a:off x="4015" y="3694"/>
                <a:ext cx="10" cy="37"/>
              </a:xfrm>
              <a:custGeom>
                <a:avLst/>
                <a:gdLst>
                  <a:gd name="T0" fmla="*/ 29 w 29"/>
                  <a:gd name="T1" fmla="*/ 3 h 109"/>
                  <a:gd name="T2" fmla="*/ 22 w 29"/>
                  <a:gd name="T3" fmla="*/ 109 h 109"/>
                  <a:gd name="T4" fmla="*/ 0 w 29"/>
                  <a:gd name="T5" fmla="*/ 107 h 109"/>
                  <a:gd name="T6" fmla="*/ 3 w 29"/>
                  <a:gd name="T7" fmla="*/ 0 h 109"/>
                  <a:gd name="T8" fmla="*/ 29 w 29"/>
                  <a:gd name="T9" fmla="*/ 3 h 109"/>
                  <a:gd name="T10" fmla="*/ 29 w 29"/>
                  <a:gd name="T11" fmla="*/ 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109">
                    <a:moveTo>
                      <a:pt x="29" y="3"/>
                    </a:moveTo>
                    <a:lnTo>
                      <a:pt x="22" y="109"/>
                    </a:lnTo>
                    <a:lnTo>
                      <a:pt x="0" y="107"/>
                    </a:lnTo>
                    <a:lnTo>
                      <a:pt x="3" y="0"/>
                    </a:lnTo>
                    <a:lnTo>
                      <a:pt x="29" y="3"/>
                    </a:lnTo>
                    <a:lnTo>
                      <a:pt x="29" y="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50" name="Freeform 70"/>
              <p:cNvSpPr/>
              <p:nvPr/>
            </p:nvSpPr>
            <p:spPr bwMode="auto">
              <a:xfrm>
                <a:off x="3997" y="3693"/>
                <a:ext cx="26" cy="66"/>
              </a:xfrm>
              <a:custGeom>
                <a:avLst/>
                <a:gdLst>
                  <a:gd name="T0" fmla="*/ 23 w 78"/>
                  <a:gd name="T1" fmla="*/ 4 h 198"/>
                  <a:gd name="T2" fmla="*/ 35 w 78"/>
                  <a:gd name="T3" fmla="*/ 135 h 198"/>
                  <a:gd name="T4" fmla="*/ 78 w 78"/>
                  <a:gd name="T5" fmla="*/ 138 h 198"/>
                  <a:gd name="T6" fmla="*/ 66 w 78"/>
                  <a:gd name="T7" fmla="*/ 198 h 198"/>
                  <a:gd name="T8" fmla="*/ 18 w 78"/>
                  <a:gd name="T9" fmla="*/ 195 h 198"/>
                  <a:gd name="T10" fmla="*/ 0 w 78"/>
                  <a:gd name="T11" fmla="*/ 0 h 198"/>
                  <a:gd name="T12" fmla="*/ 23 w 78"/>
                  <a:gd name="T13" fmla="*/ 4 h 198"/>
                  <a:gd name="T14" fmla="*/ 23 w 78"/>
                  <a:gd name="T15" fmla="*/ 4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8" h="198">
                    <a:moveTo>
                      <a:pt x="23" y="4"/>
                    </a:moveTo>
                    <a:lnTo>
                      <a:pt x="35" y="135"/>
                    </a:lnTo>
                    <a:lnTo>
                      <a:pt x="78" y="138"/>
                    </a:lnTo>
                    <a:lnTo>
                      <a:pt x="66" y="198"/>
                    </a:lnTo>
                    <a:lnTo>
                      <a:pt x="18" y="195"/>
                    </a:lnTo>
                    <a:lnTo>
                      <a:pt x="0" y="0"/>
                    </a:lnTo>
                    <a:lnTo>
                      <a:pt x="23" y="4"/>
                    </a:lnTo>
                    <a:lnTo>
                      <a:pt x="23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51" name="Freeform 71"/>
              <p:cNvSpPr/>
              <p:nvPr/>
            </p:nvSpPr>
            <p:spPr bwMode="auto">
              <a:xfrm>
                <a:off x="4181" y="3633"/>
                <a:ext cx="48" cy="93"/>
              </a:xfrm>
              <a:custGeom>
                <a:avLst/>
                <a:gdLst>
                  <a:gd name="T0" fmla="*/ 107 w 142"/>
                  <a:gd name="T1" fmla="*/ 0 h 277"/>
                  <a:gd name="T2" fmla="*/ 80 w 142"/>
                  <a:gd name="T3" fmla="*/ 14 h 277"/>
                  <a:gd name="T4" fmla="*/ 69 w 142"/>
                  <a:gd name="T5" fmla="*/ 25 h 277"/>
                  <a:gd name="T6" fmla="*/ 58 w 142"/>
                  <a:gd name="T7" fmla="*/ 39 h 277"/>
                  <a:gd name="T8" fmla="*/ 42 w 142"/>
                  <a:gd name="T9" fmla="*/ 86 h 277"/>
                  <a:gd name="T10" fmla="*/ 37 w 142"/>
                  <a:gd name="T11" fmla="*/ 159 h 277"/>
                  <a:gd name="T12" fmla="*/ 44 w 142"/>
                  <a:gd name="T13" fmla="*/ 180 h 277"/>
                  <a:gd name="T14" fmla="*/ 56 w 142"/>
                  <a:gd name="T15" fmla="*/ 206 h 277"/>
                  <a:gd name="T16" fmla="*/ 64 w 142"/>
                  <a:gd name="T17" fmla="*/ 219 h 277"/>
                  <a:gd name="T18" fmla="*/ 76 w 142"/>
                  <a:gd name="T19" fmla="*/ 230 h 277"/>
                  <a:gd name="T20" fmla="*/ 89 w 142"/>
                  <a:gd name="T21" fmla="*/ 239 h 277"/>
                  <a:gd name="T22" fmla="*/ 105 w 142"/>
                  <a:gd name="T23" fmla="*/ 246 h 277"/>
                  <a:gd name="T24" fmla="*/ 142 w 142"/>
                  <a:gd name="T25" fmla="*/ 255 h 277"/>
                  <a:gd name="T26" fmla="*/ 93 w 142"/>
                  <a:gd name="T27" fmla="*/ 277 h 277"/>
                  <a:gd name="T28" fmla="*/ 61 w 142"/>
                  <a:gd name="T29" fmla="*/ 256 h 277"/>
                  <a:gd name="T30" fmla="*/ 44 w 142"/>
                  <a:gd name="T31" fmla="*/ 237 h 277"/>
                  <a:gd name="T32" fmla="*/ 23 w 142"/>
                  <a:gd name="T33" fmla="*/ 207 h 277"/>
                  <a:gd name="T34" fmla="*/ 4 w 142"/>
                  <a:gd name="T35" fmla="*/ 158 h 277"/>
                  <a:gd name="T36" fmla="*/ 0 w 142"/>
                  <a:gd name="T37" fmla="*/ 108 h 277"/>
                  <a:gd name="T38" fmla="*/ 7 w 142"/>
                  <a:gd name="T39" fmla="*/ 67 h 277"/>
                  <a:gd name="T40" fmla="*/ 16 w 142"/>
                  <a:gd name="T41" fmla="*/ 39 h 277"/>
                  <a:gd name="T42" fmla="*/ 21 w 142"/>
                  <a:gd name="T43" fmla="*/ 29 h 277"/>
                  <a:gd name="T44" fmla="*/ 107 w 142"/>
                  <a:gd name="T45" fmla="*/ 0 h 277"/>
                  <a:gd name="T46" fmla="*/ 107 w 142"/>
                  <a:gd name="T47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42" h="277">
                    <a:moveTo>
                      <a:pt x="107" y="0"/>
                    </a:moveTo>
                    <a:lnTo>
                      <a:pt x="80" y="14"/>
                    </a:lnTo>
                    <a:lnTo>
                      <a:pt x="69" y="25"/>
                    </a:lnTo>
                    <a:lnTo>
                      <a:pt x="58" y="39"/>
                    </a:lnTo>
                    <a:lnTo>
                      <a:pt x="42" y="86"/>
                    </a:lnTo>
                    <a:lnTo>
                      <a:pt x="37" y="159"/>
                    </a:lnTo>
                    <a:lnTo>
                      <a:pt x="44" y="180"/>
                    </a:lnTo>
                    <a:lnTo>
                      <a:pt x="56" y="206"/>
                    </a:lnTo>
                    <a:lnTo>
                      <a:pt x="64" y="219"/>
                    </a:lnTo>
                    <a:lnTo>
                      <a:pt x="76" y="230"/>
                    </a:lnTo>
                    <a:lnTo>
                      <a:pt x="89" y="239"/>
                    </a:lnTo>
                    <a:lnTo>
                      <a:pt x="105" y="246"/>
                    </a:lnTo>
                    <a:lnTo>
                      <a:pt x="142" y="255"/>
                    </a:lnTo>
                    <a:lnTo>
                      <a:pt x="93" y="277"/>
                    </a:lnTo>
                    <a:lnTo>
                      <a:pt x="61" y="256"/>
                    </a:lnTo>
                    <a:lnTo>
                      <a:pt x="44" y="237"/>
                    </a:lnTo>
                    <a:lnTo>
                      <a:pt x="23" y="207"/>
                    </a:lnTo>
                    <a:lnTo>
                      <a:pt x="4" y="158"/>
                    </a:lnTo>
                    <a:lnTo>
                      <a:pt x="0" y="108"/>
                    </a:lnTo>
                    <a:lnTo>
                      <a:pt x="7" y="67"/>
                    </a:lnTo>
                    <a:lnTo>
                      <a:pt x="16" y="39"/>
                    </a:lnTo>
                    <a:lnTo>
                      <a:pt x="21" y="29"/>
                    </a:lnTo>
                    <a:lnTo>
                      <a:pt x="107" y="0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52" name="Freeform 72"/>
              <p:cNvSpPr/>
              <p:nvPr/>
            </p:nvSpPr>
            <p:spPr bwMode="auto">
              <a:xfrm>
                <a:off x="4062" y="3652"/>
                <a:ext cx="50" cy="48"/>
              </a:xfrm>
              <a:custGeom>
                <a:avLst/>
                <a:gdLst>
                  <a:gd name="T0" fmla="*/ 145 w 148"/>
                  <a:gd name="T1" fmla="*/ 0 h 142"/>
                  <a:gd name="T2" fmla="*/ 148 w 148"/>
                  <a:gd name="T3" fmla="*/ 61 h 142"/>
                  <a:gd name="T4" fmla="*/ 144 w 148"/>
                  <a:gd name="T5" fmla="*/ 86 h 142"/>
                  <a:gd name="T6" fmla="*/ 134 w 148"/>
                  <a:gd name="T7" fmla="*/ 108 h 142"/>
                  <a:gd name="T8" fmla="*/ 127 w 148"/>
                  <a:gd name="T9" fmla="*/ 118 h 142"/>
                  <a:gd name="T10" fmla="*/ 107 w 148"/>
                  <a:gd name="T11" fmla="*/ 133 h 142"/>
                  <a:gd name="T12" fmla="*/ 94 w 148"/>
                  <a:gd name="T13" fmla="*/ 138 h 142"/>
                  <a:gd name="T14" fmla="*/ 68 w 148"/>
                  <a:gd name="T15" fmla="*/ 142 h 142"/>
                  <a:gd name="T16" fmla="*/ 48 w 148"/>
                  <a:gd name="T17" fmla="*/ 139 h 142"/>
                  <a:gd name="T18" fmla="*/ 18 w 148"/>
                  <a:gd name="T19" fmla="*/ 118 h 142"/>
                  <a:gd name="T20" fmla="*/ 0 w 148"/>
                  <a:gd name="T21" fmla="*/ 80 h 142"/>
                  <a:gd name="T22" fmla="*/ 12 w 148"/>
                  <a:gd name="T23" fmla="*/ 72 h 142"/>
                  <a:gd name="T24" fmla="*/ 18 w 148"/>
                  <a:gd name="T25" fmla="*/ 82 h 142"/>
                  <a:gd name="T26" fmla="*/ 24 w 148"/>
                  <a:gd name="T27" fmla="*/ 92 h 142"/>
                  <a:gd name="T28" fmla="*/ 34 w 148"/>
                  <a:gd name="T29" fmla="*/ 101 h 142"/>
                  <a:gd name="T30" fmla="*/ 44 w 148"/>
                  <a:gd name="T31" fmla="*/ 107 h 142"/>
                  <a:gd name="T32" fmla="*/ 60 w 148"/>
                  <a:gd name="T33" fmla="*/ 116 h 142"/>
                  <a:gd name="T34" fmla="*/ 81 w 148"/>
                  <a:gd name="T35" fmla="*/ 112 h 142"/>
                  <a:gd name="T36" fmla="*/ 100 w 148"/>
                  <a:gd name="T37" fmla="*/ 88 h 142"/>
                  <a:gd name="T38" fmla="*/ 108 w 148"/>
                  <a:gd name="T39" fmla="*/ 61 h 142"/>
                  <a:gd name="T40" fmla="*/ 110 w 148"/>
                  <a:gd name="T41" fmla="*/ 27 h 142"/>
                  <a:gd name="T42" fmla="*/ 145 w 148"/>
                  <a:gd name="T43" fmla="*/ 0 h 142"/>
                  <a:gd name="T44" fmla="*/ 145 w 148"/>
                  <a:gd name="T45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8" h="142">
                    <a:moveTo>
                      <a:pt x="145" y="0"/>
                    </a:moveTo>
                    <a:lnTo>
                      <a:pt x="148" y="61"/>
                    </a:lnTo>
                    <a:lnTo>
                      <a:pt x="144" y="86"/>
                    </a:lnTo>
                    <a:lnTo>
                      <a:pt x="134" y="108"/>
                    </a:lnTo>
                    <a:lnTo>
                      <a:pt x="127" y="118"/>
                    </a:lnTo>
                    <a:lnTo>
                      <a:pt x="107" y="133"/>
                    </a:lnTo>
                    <a:lnTo>
                      <a:pt x="94" y="138"/>
                    </a:lnTo>
                    <a:lnTo>
                      <a:pt x="68" y="142"/>
                    </a:lnTo>
                    <a:lnTo>
                      <a:pt x="48" y="139"/>
                    </a:lnTo>
                    <a:lnTo>
                      <a:pt x="18" y="118"/>
                    </a:lnTo>
                    <a:lnTo>
                      <a:pt x="0" y="80"/>
                    </a:lnTo>
                    <a:lnTo>
                      <a:pt x="12" y="72"/>
                    </a:lnTo>
                    <a:lnTo>
                      <a:pt x="18" y="82"/>
                    </a:lnTo>
                    <a:lnTo>
                      <a:pt x="24" y="92"/>
                    </a:lnTo>
                    <a:lnTo>
                      <a:pt x="34" y="101"/>
                    </a:lnTo>
                    <a:lnTo>
                      <a:pt x="44" y="107"/>
                    </a:lnTo>
                    <a:lnTo>
                      <a:pt x="60" y="116"/>
                    </a:lnTo>
                    <a:lnTo>
                      <a:pt x="81" y="112"/>
                    </a:lnTo>
                    <a:lnTo>
                      <a:pt x="100" y="88"/>
                    </a:lnTo>
                    <a:lnTo>
                      <a:pt x="108" y="61"/>
                    </a:lnTo>
                    <a:lnTo>
                      <a:pt x="110" y="27"/>
                    </a:lnTo>
                    <a:lnTo>
                      <a:pt x="145" y="0"/>
                    </a:lnTo>
                    <a:lnTo>
                      <a:pt x="14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53" name="Freeform 73"/>
              <p:cNvSpPr/>
              <p:nvPr/>
            </p:nvSpPr>
            <p:spPr bwMode="auto">
              <a:xfrm>
                <a:off x="3971" y="3712"/>
                <a:ext cx="49" cy="88"/>
              </a:xfrm>
              <a:custGeom>
                <a:avLst/>
                <a:gdLst>
                  <a:gd name="T0" fmla="*/ 70 w 148"/>
                  <a:gd name="T1" fmla="*/ 0 h 263"/>
                  <a:gd name="T2" fmla="*/ 47 w 148"/>
                  <a:gd name="T3" fmla="*/ 11 h 263"/>
                  <a:gd name="T4" fmla="*/ 26 w 148"/>
                  <a:gd name="T5" fmla="*/ 30 h 263"/>
                  <a:gd name="T6" fmla="*/ 7 w 148"/>
                  <a:gd name="T7" fmla="*/ 69 h 263"/>
                  <a:gd name="T8" fmla="*/ 1 w 148"/>
                  <a:gd name="T9" fmla="*/ 98 h 263"/>
                  <a:gd name="T10" fmla="*/ 0 w 148"/>
                  <a:gd name="T11" fmla="*/ 134 h 263"/>
                  <a:gd name="T12" fmla="*/ 5 w 148"/>
                  <a:gd name="T13" fmla="*/ 169 h 263"/>
                  <a:gd name="T14" fmla="*/ 15 w 148"/>
                  <a:gd name="T15" fmla="*/ 197 h 263"/>
                  <a:gd name="T16" fmla="*/ 29 w 148"/>
                  <a:gd name="T17" fmla="*/ 219 h 263"/>
                  <a:gd name="T18" fmla="*/ 44 w 148"/>
                  <a:gd name="T19" fmla="*/ 236 h 263"/>
                  <a:gd name="T20" fmla="*/ 60 w 148"/>
                  <a:gd name="T21" fmla="*/ 247 h 263"/>
                  <a:gd name="T22" fmla="*/ 73 w 148"/>
                  <a:gd name="T23" fmla="*/ 255 h 263"/>
                  <a:gd name="T24" fmla="*/ 106 w 148"/>
                  <a:gd name="T25" fmla="*/ 263 h 263"/>
                  <a:gd name="T26" fmla="*/ 148 w 148"/>
                  <a:gd name="T27" fmla="*/ 246 h 263"/>
                  <a:gd name="T28" fmla="*/ 106 w 148"/>
                  <a:gd name="T29" fmla="*/ 240 h 263"/>
                  <a:gd name="T30" fmla="*/ 84 w 148"/>
                  <a:gd name="T31" fmla="*/ 229 h 263"/>
                  <a:gd name="T32" fmla="*/ 65 w 148"/>
                  <a:gd name="T33" fmla="*/ 215 h 263"/>
                  <a:gd name="T34" fmla="*/ 45 w 148"/>
                  <a:gd name="T35" fmla="*/ 198 h 263"/>
                  <a:gd name="T36" fmla="*/ 30 w 148"/>
                  <a:gd name="T37" fmla="*/ 176 h 263"/>
                  <a:gd name="T38" fmla="*/ 21 w 148"/>
                  <a:gd name="T39" fmla="*/ 154 h 263"/>
                  <a:gd name="T40" fmla="*/ 19 w 148"/>
                  <a:gd name="T41" fmla="*/ 119 h 263"/>
                  <a:gd name="T42" fmla="*/ 25 w 148"/>
                  <a:gd name="T43" fmla="*/ 90 h 263"/>
                  <a:gd name="T44" fmla="*/ 32 w 148"/>
                  <a:gd name="T45" fmla="*/ 68 h 263"/>
                  <a:gd name="T46" fmla="*/ 48 w 148"/>
                  <a:gd name="T47" fmla="*/ 39 h 263"/>
                  <a:gd name="T48" fmla="*/ 67 w 148"/>
                  <a:gd name="T49" fmla="*/ 25 h 263"/>
                  <a:gd name="T50" fmla="*/ 70 w 148"/>
                  <a:gd name="T51" fmla="*/ 0 h 263"/>
                  <a:gd name="T52" fmla="*/ 70 w 148"/>
                  <a:gd name="T53" fmla="*/ 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48" h="263">
                    <a:moveTo>
                      <a:pt x="70" y="0"/>
                    </a:moveTo>
                    <a:lnTo>
                      <a:pt x="47" y="11"/>
                    </a:lnTo>
                    <a:lnTo>
                      <a:pt x="26" y="30"/>
                    </a:lnTo>
                    <a:lnTo>
                      <a:pt x="7" y="69"/>
                    </a:lnTo>
                    <a:lnTo>
                      <a:pt x="1" y="98"/>
                    </a:lnTo>
                    <a:lnTo>
                      <a:pt x="0" y="134"/>
                    </a:lnTo>
                    <a:lnTo>
                      <a:pt x="5" y="169"/>
                    </a:lnTo>
                    <a:lnTo>
                      <a:pt x="15" y="197"/>
                    </a:lnTo>
                    <a:lnTo>
                      <a:pt x="29" y="219"/>
                    </a:lnTo>
                    <a:lnTo>
                      <a:pt x="44" y="236"/>
                    </a:lnTo>
                    <a:lnTo>
                      <a:pt x="60" y="247"/>
                    </a:lnTo>
                    <a:lnTo>
                      <a:pt x="73" y="255"/>
                    </a:lnTo>
                    <a:lnTo>
                      <a:pt x="106" y="263"/>
                    </a:lnTo>
                    <a:lnTo>
                      <a:pt x="148" y="246"/>
                    </a:lnTo>
                    <a:lnTo>
                      <a:pt x="106" y="240"/>
                    </a:lnTo>
                    <a:lnTo>
                      <a:pt x="84" y="229"/>
                    </a:lnTo>
                    <a:lnTo>
                      <a:pt x="65" y="215"/>
                    </a:lnTo>
                    <a:lnTo>
                      <a:pt x="45" y="198"/>
                    </a:lnTo>
                    <a:lnTo>
                      <a:pt x="30" y="176"/>
                    </a:lnTo>
                    <a:lnTo>
                      <a:pt x="21" y="154"/>
                    </a:lnTo>
                    <a:lnTo>
                      <a:pt x="19" y="119"/>
                    </a:lnTo>
                    <a:lnTo>
                      <a:pt x="25" y="90"/>
                    </a:lnTo>
                    <a:lnTo>
                      <a:pt x="32" y="68"/>
                    </a:lnTo>
                    <a:lnTo>
                      <a:pt x="48" y="39"/>
                    </a:lnTo>
                    <a:lnTo>
                      <a:pt x="67" y="25"/>
                    </a:lnTo>
                    <a:lnTo>
                      <a:pt x="70" y="0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54" name="Freeform 74"/>
              <p:cNvSpPr/>
              <p:nvPr/>
            </p:nvSpPr>
            <p:spPr bwMode="auto">
              <a:xfrm>
                <a:off x="4025" y="3571"/>
                <a:ext cx="60" cy="43"/>
              </a:xfrm>
              <a:custGeom>
                <a:avLst/>
                <a:gdLst>
                  <a:gd name="T0" fmla="*/ 179 w 180"/>
                  <a:gd name="T1" fmla="*/ 0 h 129"/>
                  <a:gd name="T2" fmla="*/ 3 w 180"/>
                  <a:gd name="T3" fmla="*/ 92 h 129"/>
                  <a:gd name="T4" fmla="*/ 0 w 180"/>
                  <a:gd name="T5" fmla="*/ 129 h 129"/>
                  <a:gd name="T6" fmla="*/ 180 w 180"/>
                  <a:gd name="T7" fmla="*/ 33 h 129"/>
                  <a:gd name="T8" fmla="*/ 179 w 180"/>
                  <a:gd name="T9" fmla="*/ 0 h 129"/>
                  <a:gd name="T10" fmla="*/ 179 w 180"/>
                  <a:gd name="T11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" h="129">
                    <a:moveTo>
                      <a:pt x="179" y="0"/>
                    </a:moveTo>
                    <a:lnTo>
                      <a:pt x="3" y="92"/>
                    </a:lnTo>
                    <a:lnTo>
                      <a:pt x="0" y="129"/>
                    </a:lnTo>
                    <a:lnTo>
                      <a:pt x="180" y="33"/>
                    </a:lnTo>
                    <a:lnTo>
                      <a:pt x="179" y="0"/>
                    </a:lnTo>
                    <a:lnTo>
                      <a:pt x="179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55" name="Freeform 75"/>
              <p:cNvSpPr/>
              <p:nvPr/>
            </p:nvSpPr>
            <p:spPr bwMode="auto">
              <a:xfrm>
                <a:off x="4215" y="3661"/>
                <a:ext cx="12" cy="18"/>
              </a:xfrm>
              <a:custGeom>
                <a:avLst/>
                <a:gdLst>
                  <a:gd name="T0" fmla="*/ 37 w 37"/>
                  <a:gd name="T1" fmla="*/ 31 h 54"/>
                  <a:gd name="T2" fmla="*/ 36 w 37"/>
                  <a:gd name="T3" fmla="*/ 21 h 54"/>
                  <a:gd name="T4" fmla="*/ 33 w 37"/>
                  <a:gd name="T5" fmla="*/ 11 h 54"/>
                  <a:gd name="T6" fmla="*/ 27 w 37"/>
                  <a:gd name="T7" fmla="*/ 3 h 54"/>
                  <a:gd name="T8" fmla="*/ 21 w 37"/>
                  <a:gd name="T9" fmla="*/ 0 h 54"/>
                  <a:gd name="T10" fmla="*/ 14 w 37"/>
                  <a:gd name="T11" fmla="*/ 0 h 54"/>
                  <a:gd name="T12" fmla="*/ 8 w 37"/>
                  <a:gd name="T13" fmla="*/ 2 h 54"/>
                  <a:gd name="T14" fmla="*/ 3 w 37"/>
                  <a:gd name="T15" fmla="*/ 7 h 54"/>
                  <a:gd name="T16" fmla="*/ 0 w 37"/>
                  <a:gd name="T17" fmla="*/ 17 h 54"/>
                  <a:gd name="T18" fmla="*/ 0 w 37"/>
                  <a:gd name="T19" fmla="*/ 27 h 54"/>
                  <a:gd name="T20" fmla="*/ 2 w 37"/>
                  <a:gd name="T21" fmla="*/ 37 h 54"/>
                  <a:gd name="T22" fmla="*/ 6 w 37"/>
                  <a:gd name="T23" fmla="*/ 45 h 54"/>
                  <a:gd name="T24" fmla="*/ 12 w 37"/>
                  <a:gd name="T25" fmla="*/ 51 h 54"/>
                  <a:gd name="T26" fmla="*/ 19 w 37"/>
                  <a:gd name="T27" fmla="*/ 54 h 54"/>
                  <a:gd name="T28" fmla="*/ 25 w 37"/>
                  <a:gd name="T29" fmla="*/ 53 h 54"/>
                  <a:gd name="T30" fmla="*/ 31 w 37"/>
                  <a:gd name="T31" fmla="*/ 48 h 54"/>
                  <a:gd name="T32" fmla="*/ 35 w 37"/>
                  <a:gd name="T33" fmla="*/ 40 h 54"/>
                  <a:gd name="T34" fmla="*/ 37 w 37"/>
                  <a:gd name="T35" fmla="*/ 31 h 54"/>
                  <a:gd name="T36" fmla="*/ 37 w 37"/>
                  <a:gd name="T37" fmla="*/ 3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54">
                    <a:moveTo>
                      <a:pt x="37" y="31"/>
                    </a:moveTo>
                    <a:lnTo>
                      <a:pt x="36" y="21"/>
                    </a:lnTo>
                    <a:lnTo>
                      <a:pt x="33" y="11"/>
                    </a:lnTo>
                    <a:lnTo>
                      <a:pt x="27" y="3"/>
                    </a:lnTo>
                    <a:lnTo>
                      <a:pt x="21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3" y="7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2" y="37"/>
                    </a:lnTo>
                    <a:lnTo>
                      <a:pt x="6" y="45"/>
                    </a:lnTo>
                    <a:lnTo>
                      <a:pt x="12" y="51"/>
                    </a:lnTo>
                    <a:lnTo>
                      <a:pt x="19" y="54"/>
                    </a:lnTo>
                    <a:lnTo>
                      <a:pt x="25" y="53"/>
                    </a:lnTo>
                    <a:lnTo>
                      <a:pt x="31" y="48"/>
                    </a:lnTo>
                    <a:lnTo>
                      <a:pt x="35" y="40"/>
                    </a:lnTo>
                    <a:lnTo>
                      <a:pt x="37" y="31"/>
                    </a:lnTo>
                    <a:lnTo>
                      <a:pt x="37" y="3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56" name="Freeform 76"/>
              <p:cNvSpPr/>
              <p:nvPr/>
            </p:nvSpPr>
            <p:spPr bwMode="auto">
              <a:xfrm>
                <a:off x="4206" y="3522"/>
                <a:ext cx="10" cy="42"/>
              </a:xfrm>
              <a:custGeom>
                <a:avLst/>
                <a:gdLst>
                  <a:gd name="T0" fmla="*/ 21 w 30"/>
                  <a:gd name="T1" fmla="*/ 0 h 124"/>
                  <a:gd name="T2" fmla="*/ 30 w 30"/>
                  <a:gd name="T3" fmla="*/ 124 h 124"/>
                  <a:gd name="T4" fmla="*/ 4 w 30"/>
                  <a:gd name="T5" fmla="*/ 117 h 124"/>
                  <a:gd name="T6" fmla="*/ 0 w 30"/>
                  <a:gd name="T7" fmla="*/ 18 h 124"/>
                  <a:gd name="T8" fmla="*/ 21 w 30"/>
                  <a:gd name="T9" fmla="*/ 0 h 124"/>
                  <a:gd name="T10" fmla="*/ 21 w 30"/>
                  <a:gd name="T1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124">
                    <a:moveTo>
                      <a:pt x="21" y="0"/>
                    </a:moveTo>
                    <a:lnTo>
                      <a:pt x="30" y="124"/>
                    </a:lnTo>
                    <a:lnTo>
                      <a:pt x="4" y="117"/>
                    </a:lnTo>
                    <a:lnTo>
                      <a:pt x="0" y="18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57" name="Freeform 77"/>
              <p:cNvSpPr/>
              <p:nvPr/>
            </p:nvSpPr>
            <p:spPr bwMode="auto">
              <a:xfrm>
                <a:off x="4006" y="3453"/>
                <a:ext cx="76" cy="35"/>
              </a:xfrm>
              <a:custGeom>
                <a:avLst/>
                <a:gdLst>
                  <a:gd name="T0" fmla="*/ 207 w 227"/>
                  <a:gd name="T1" fmla="*/ 100 h 103"/>
                  <a:gd name="T2" fmla="*/ 221 w 227"/>
                  <a:gd name="T3" fmla="*/ 86 h 103"/>
                  <a:gd name="T4" fmla="*/ 227 w 227"/>
                  <a:gd name="T5" fmla="*/ 73 h 103"/>
                  <a:gd name="T6" fmla="*/ 220 w 227"/>
                  <a:gd name="T7" fmla="*/ 60 h 103"/>
                  <a:gd name="T8" fmla="*/ 208 w 227"/>
                  <a:gd name="T9" fmla="*/ 52 h 103"/>
                  <a:gd name="T10" fmla="*/ 189 w 227"/>
                  <a:gd name="T11" fmla="*/ 44 h 103"/>
                  <a:gd name="T12" fmla="*/ 142 w 227"/>
                  <a:gd name="T13" fmla="*/ 24 h 103"/>
                  <a:gd name="T14" fmla="*/ 98 w 227"/>
                  <a:gd name="T15" fmla="*/ 8 h 103"/>
                  <a:gd name="T16" fmla="*/ 78 w 227"/>
                  <a:gd name="T17" fmla="*/ 0 h 103"/>
                  <a:gd name="T18" fmla="*/ 49 w 227"/>
                  <a:gd name="T19" fmla="*/ 9 h 103"/>
                  <a:gd name="T20" fmla="*/ 187 w 227"/>
                  <a:gd name="T21" fmla="*/ 61 h 103"/>
                  <a:gd name="T22" fmla="*/ 167 w 227"/>
                  <a:gd name="T23" fmla="*/ 76 h 103"/>
                  <a:gd name="T24" fmla="*/ 0 w 227"/>
                  <a:gd name="T25" fmla="*/ 38 h 103"/>
                  <a:gd name="T26" fmla="*/ 8 w 227"/>
                  <a:gd name="T27" fmla="*/ 63 h 103"/>
                  <a:gd name="T28" fmla="*/ 167 w 227"/>
                  <a:gd name="T29" fmla="*/ 103 h 103"/>
                  <a:gd name="T30" fmla="*/ 207 w 227"/>
                  <a:gd name="T31" fmla="*/ 100 h 103"/>
                  <a:gd name="T32" fmla="*/ 207 w 227"/>
                  <a:gd name="T33" fmla="*/ 10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7" h="103">
                    <a:moveTo>
                      <a:pt x="207" y="100"/>
                    </a:moveTo>
                    <a:lnTo>
                      <a:pt x="221" y="86"/>
                    </a:lnTo>
                    <a:lnTo>
                      <a:pt x="227" y="73"/>
                    </a:lnTo>
                    <a:lnTo>
                      <a:pt x="220" y="60"/>
                    </a:lnTo>
                    <a:lnTo>
                      <a:pt x="208" y="52"/>
                    </a:lnTo>
                    <a:lnTo>
                      <a:pt x="189" y="44"/>
                    </a:lnTo>
                    <a:lnTo>
                      <a:pt x="142" y="24"/>
                    </a:lnTo>
                    <a:lnTo>
                      <a:pt x="98" y="8"/>
                    </a:lnTo>
                    <a:lnTo>
                      <a:pt x="78" y="0"/>
                    </a:lnTo>
                    <a:lnTo>
                      <a:pt x="49" y="9"/>
                    </a:lnTo>
                    <a:lnTo>
                      <a:pt x="187" y="61"/>
                    </a:lnTo>
                    <a:lnTo>
                      <a:pt x="167" y="76"/>
                    </a:lnTo>
                    <a:lnTo>
                      <a:pt x="0" y="38"/>
                    </a:lnTo>
                    <a:lnTo>
                      <a:pt x="8" y="63"/>
                    </a:lnTo>
                    <a:lnTo>
                      <a:pt x="167" y="103"/>
                    </a:lnTo>
                    <a:lnTo>
                      <a:pt x="207" y="100"/>
                    </a:lnTo>
                    <a:lnTo>
                      <a:pt x="207" y="10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58" name="Freeform 78"/>
              <p:cNvSpPr/>
              <p:nvPr/>
            </p:nvSpPr>
            <p:spPr bwMode="auto">
              <a:xfrm>
                <a:off x="4003" y="3445"/>
                <a:ext cx="22" cy="38"/>
              </a:xfrm>
              <a:custGeom>
                <a:avLst/>
                <a:gdLst>
                  <a:gd name="T0" fmla="*/ 60 w 65"/>
                  <a:gd name="T1" fmla="*/ 2 h 114"/>
                  <a:gd name="T2" fmla="*/ 42 w 65"/>
                  <a:gd name="T3" fmla="*/ 0 h 114"/>
                  <a:gd name="T4" fmla="*/ 24 w 65"/>
                  <a:gd name="T5" fmla="*/ 10 h 114"/>
                  <a:gd name="T6" fmla="*/ 16 w 65"/>
                  <a:gd name="T7" fmla="*/ 22 h 114"/>
                  <a:gd name="T8" fmla="*/ 6 w 65"/>
                  <a:gd name="T9" fmla="*/ 37 h 114"/>
                  <a:gd name="T10" fmla="*/ 0 w 65"/>
                  <a:gd name="T11" fmla="*/ 70 h 114"/>
                  <a:gd name="T12" fmla="*/ 6 w 65"/>
                  <a:gd name="T13" fmla="*/ 94 h 114"/>
                  <a:gd name="T14" fmla="*/ 11 w 65"/>
                  <a:gd name="T15" fmla="*/ 103 h 114"/>
                  <a:gd name="T16" fmla="*/ 17 w 65"/>
                  <a:gd name="T17" fmla="*/ 109 h 114"/>
                  <a:gd name="T18" fmla="*/ 23 w 65"/>
                  <a:gd name="T19" fmla="*/ 114 h 114"/>
                  <a:gd name="T20" fmla="*/ 36 w 65"/>
                  <a:gd name="T21" fmla="*/ 105 h 114"/>
                  <a:gd name="T22" fmla="*/ 31 w 65"/>
                  <a:gd name="T23" fmla="*/ 58 h 114"/>
                  <a:gd name="T24" fmla="*/ 50 w 65"/>
                  <a:gd name="T25" fmla="*/ 19 h 114"/>
                  <a:gd name="T26" fmla="*/ 58 w 65"/>
                  <a:gd name="T27" fmla="*/ 16 h 114"/>
                  <a:gd name="T28" fmla="*/ 65 w 65"/>
                  <a:gd name="T29" fmla="*/ 16 h 114"/>
                  <a:gd name="T30" fmla="*/ 60 w 65"/>
                  <a:gd name="T31" fmla="*/ 2 h 114"/>
                  <a:gd name="T32" fmla="*/ 60 w 65"/>
                  <a:gd name="T33" fmla="*/ 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5" h="114">
                    <a:moveTo>
                      <a:pt x="60" y="2"/>
                    </a:moveTo>
                    <a:lnTo>
                      <a:pt x="42" y="0"/>
                    </a:lnTo>
                    <a:lnTo>
                      <a:pt x="24" y="10"/>
                    </a:lnTo>
                    <a:lnTo>
                      <a:pt x="16" y="22"/>
                    </a:lnTo>
                    <a:lnTo>
                      <a:pt x="6" y="37"/>
                    </a:lnTo>
                    <a:lnTo>
                      <a:pt x="0" y="70"/>
                    </a:lnTo>
                    <a:lnTo>
                      <a:pt x="6" y="94"/>
                    </a:lnTo>
                    <a:lnTo>
                      <a:pt x="11" y="103"/>
                    </a:lnTo>
                    <a:lnTo>
                      <a:pt x="17" y="109"/>
                    </a:lnTo>
                    <a:lnTo>
                      <a:pt x="23" y="114"/>
                    </a:lnTo>
                    <a:lnTo>
                      <a:pt x="36" y="105"/>
                    </a:lnTo>
                    <a:lnTo>
                      <a:pt x="31" y="58"/>
                    </a:lnTo>
                    <a:lnTo>
                      <a:pt x="50" y="19"/>
                    </a:lnTo>
                    <a:lnTo>
                      <a:pt x="58" y="16"/>
                    </a:lnTo>
                    <a:lnTo>
                      <a:pt x="65" y="16"/>
                    </a:lnTo>
                    <a:lnTo>
                      <a:pt x="60" y="2"/>
                    </a:lnTo>
                    <a:lnTo>
                      <a:pt x="60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59" name="Freeform 79"/>
              <p:cNvSpPr/>
              <p:nvPr/>
            </p:nvSpPr>
            <p:spPr bwMode="auto">
              <a:xfrm>
                <a:off x="3989" y="3444"/>
                <a:ext cx="14" cy="32"/>
              </a:xfrm>
              <a:custGeom>
                <a:avLst/>
                <a:gdLst>
                  <a:gd name="T0" fmla="*/ 33 w 42"/>
                  <a:gd name="T1" fmla="*/ 8 h 95"/>
                  <a:gd name="T2" fmla="*/ 28 w 42"/>
                  <a:gd name="T3" fmla="*/ 67 h 95"/>
                  <a:gd name="T4" fmla="*/ 42 w 42"/>
                  <a:gd name="T5" fmla="*/ 95 h 95"/>
                  <a:gd name="T6" fmla="*/ 23 w 42"/>
                  <a:gd name="T7" fmla="*/ 94 h 95"/>
                  <a:gd name="T8" fmla="*/ 19 w 42"/>
                  <a:gd name="T9" fmla="*/ 88 h 95"/>
                  <a:gd name="T10" fmla="*/ 11 w 42"/>
                  <a:gd name="T11" fmla="*/ 76 h 95"/>
                  <a:gd name="T12" fmla="*/ 0 w 42"/>
                  <a:gd name="T13" fmla="*/ 45 h 95"/>
                  <a:gd name="T14" fmla="*/ 2 w 42"/>
                  <a:gd name="T15" fmla="*/ 15 h 95"/>
                  <a:gd name="T16" fmla="*/ 4 w 42"/>
                  <a:gd name="T17" fmla="*/ 0 h 95"/>
                  <a:gd name="T18" fmla="*/ 33 w 42"/>
                  <a:gd name="T19" fmla="*/ 8 h 95"/>
                  <a:gd name="T20" fmla="*/ 33 w 42"/>
                  <a:gd name="T21" fmla="*/ 8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95">
                    <a:moveTo>
                      <a:pt x="33" y="8"/>
                    </a:moveTo>
                    <a:lnTo>
                      <a:pt x="28" y="67"/>
                    </a:lnTo>
                    <a:lnTo>
                      <a:pt x="42" y="95"/>
                    </a:lnTo>
                    <a:lnTo>
                      <a:pt x="23" y="94"/>
                    </a:lnTo>
                    <a:lnTo>
                      <a:pt x="19" y="88"/>
                    </a:lnTo>
                    <a:lnTo>
                      <a:pt x="11" y="76"/>
                    </a:lnTo>
                    <a:lnTo>
                      <a:pt x="0" y="45"/>
                    </a:lnTo>
                    <a:lnTo>
                      <a:pt x="2" y="15"/>
                    </a:lnTo>
                    <a:lnTo>
                      <a:pt x="4" y="0"/>
                    </a:lnTo>
                    <a:lnTo>
                      <a:pt x="33" y="8"/>
                    </a:lnTo>
                    <a:lnTo>
                      <a:pt x="33" y="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60" name="Freeform 80"/>
              <p:cNvSpPr/>
              <p:nvPr/>
            </p:nvSpPr>
            <p:spPr bwMode="auto">
              <a:xfrm>
                <a:off x="4028" y="3670"/>
                <a:ext cx="169" cy="131"/>
              </a:xfrm>
              <a:custGeom>
                <a:avLst/>
                <a:gdLst>
                  <a:gd name="T0" fmla="*/ 0 w 509"/>
                  <a:gd name="T1" fmla="*/ 393 h 393"/>
                  <a:gd name="T2" fmla="*/ 6 w 509"/>
                  <a:gd name="T3" fmla="*/ 390 h 393"/>
                  <a:gd name="T4" fmla="*/ 25 w 509"/>
                  <a:gd name="T5" fmla="*/ 381 h 393"/>
                  <a:gd name="T6" fmla="*/ 66 w 509"/>
                  <a:gd name="T7" fmla="*/ 361 h 393"/>
                  <a:gd name="T8" fmla="*/ 100 w 509"/>
                  <a:gd name="T9" fmla="*/ 343 h 393"/>
                  <a:gd name="T10" fmla="*/ 134 w 509"/>
                  <a:gd name="T11" fmla="*/ 325 h 393"/>
                  <a:gd name="T12" fmla="*/ 166 w 509"/>
                  <a:gd name="T13" fmla="*/ 308 h 393"/>
                  <a:gd name="T14" fmla="*/ 201 w 509"/>
                  <a:gd name="T15" fmla="*/ 287 h 393"/>
                  <a:gd name="T16" fmla="*/ 226 w 509"/>
                  <a:gd name="T17" fmla="*/ 267 h 393"/>
                  <a:gd name="T18" fmla="*/ 251 w 509"/>
                  <a:gd name="T19" fmla="*/ 241 h 393"/>
                  <a:gd name="T20" fmla="*/ 268 w 509"/>
                  <a:gd name="T21" fmla="*/ 222 h 393"/>
                  <a:gd name="T22" fmla="*/ 286 w 509"/>
                  <a:gd name="T23" fmla="*/ 203 h 393"/>
                  <a:gd name="T24" fmla="*/ 306 w 509"/>
                  <a:gd name="T25" fmla="*/ 185 h 393"/>
                  <a:gd name="T26" fmla="*/ 327 w 509"/>
                  <a:gd name="T27" fmla="*/ 169 h 393"/>
                  <a:gd name="T28" fmla="*/ 351 w 509"/>
                  <a:gd name="T29" fmla="*/ 156 h 393"/>
                  <a:gd name="T30" fmla="*/ 509 w 509"/>
                  <a:gd name="T31" fmla="*/ 156 h 393"/>
                  <a:gd name="T32" fmla="*/ 494 w 509"/>
                  <a:gd name="T33" fmla="*/ 145 h 393"/>
                  <a:gd name="T34" fmla="*/ 481 w 509"/>
                  <a:gd name="T35" fmla="*/ 133 h 393"/>
                  <a:gd name="T36" fmla="*/ 467 w 509"/>
                  <a:gd name="T37" fmla="*/ 118 h 393"/>
                  <a:gd name="T38" fmla="*/ 455 w 509"/>
                  <a:gd name="T39" fmla="*/ 103 h 393"/>
                  <a:gd name="T40" fmla="*/ 435 w 509"/>
                  <a:gd name="T41" fmla="*/ 65 h 393"/>
                  <a:gd name="T42" fmla="*/ 427 w 509"/>
                  <a:gd name="T43" fmla="*/ 18 h 393"/>
                  <a:gd name="T44" fmla="*/ 263 w 509"/>
                  <a:gd name="T45" fmla="*/ 0 h 393"/>
                  <a:gd name="T46" fmla="*/ 254 w 509"/>
                  <a:gd name="T47" fmla="*/ 46 h 393"/>
                  <a:gd name="T48" fmla="*/ 246 w 509"/>
                  <a:gd name="T49" fmla="*/ 64 h 393"/>
                  <a:gd name="T50" fmla="*/ 235 w 509"/>
                  <a:gd name="T51" fmla="*/ 78 h 393"/>
                  <a:gd name="T52" fmla="*/ 220 w 509"/>
                  <a:gd name="T53" fmla="*/ 91 h 393"/>
                  <a:gd name="T54" fmla="*/ 200 w 509"/>
                  <a:gd name="T55" fmla="*/ 95 h 393"/>
                  <a:gd name="T56" fmla="*/ 165 w 509"/>
                  <a:gd name="T57" fmla="*/ 93 h 393"/>
                  <a:gd name="T58" fmla="*/ 143 w 509"/>
                  <a:gd name="T59" fmla="*/ 84 h 393"/>
                  <a:gd name="T60" fmla="*/ 128 w 509"/>
                  <a:gd name="T61" fmla="*/ 71 h 393"/>
                  <a:gd name="T62" fmla="*/ 8 w 509"/>
                  <a:gd name="T63" fmla="*/ 108 h 393"/>
                  <a:gd name="T64" fmla="*/ 24 w 509"/>
                  <a:gd name="T65" fmla="*/ 124 h 393"/>
                  <a:gd name="T66" fmla="*/ 39 w 509"/>
                  <a:gd name="T67" fmla="*/ 138 h 393"/>
                  <a:gd name="T68" fmla="*/ 53 w 509"/>
                  <a:gd name="T69" fmla="*/ 155 h 393"/>
                  <a:gd name="T70" fmla="*/ 68 w 509"/>
                  <a:gd name="T71" fmla="*/ 189 h 393"/>
                  <a:gd name="T72" fmla="*/ 75 w 509"/>
                  <a:gd name="T73" fmla="*/ 217 h 393"/>
                  <a:gd name="T74" fmla="*/ 72 w 509"/>
                  <a:gd name="T75" fmla="*/ 243 h 393"/>
                  <a:gd name="T76" fmla="*/ 69 w 509"/>
                  <a:gd name="T77" fmla="*/ 271 h 393"/>
                  <a:gd name="T78" fmla="*/ 63 w 509"/>
                  <a:gd name="T79" fmla="*/ 296 h 393"/>
                  <a:gd name="T80" fmla="*/ 51 w 509"/>
                  <a:gd name="T81" fmla="*/ 328 h 393"/>
                  <a:gd name="T82" fmla="*/ 39 w 509"/>
                  <a:gd name="T83" fmla="*/ 350 h 393"/>
                  <a:gd name="T84" fmla="*/ 24 w 509"/>
                  <a:gd name="T85" fmla="*/ 367 h 393"/>
                  <a:gd name="T86" fmla="*/ 7 w 509"/>
                  <a:gd name="T87" fmla="*/ 385 h 393"/>
                  <a:gd name="T88" fmla="*/ 0 w 509"/>
                  <a:gd name="T89" fmla="*/ 393 h 393"/>
                  <a:gd name="T90" fmla="*/ 0 w 509"/>
                  <a:gd name="T91" fmla="*/ 393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09" h="393">
                    <a:moveTo>
                      <a:pt x="0" y="393"/>
                    </a:moveTo>
                    <a:lnTo>
                      <a:pt x="6" y="390"/>
                    </a:lnTo>
                    <a:lnTo>
                      <a:pt x="25" y="381"/>
                    </a:lnTo>
                    <a:lnTo>
                      <a:pt x="66" y="361"/>
                    </a:lnTo>
                    <a:lnTo>
                      <a:pt x="100" y="343"/>
                    </a:lnTo>
                    <a:lnTo>
                      <a:pt x="134" y="325"/>
                    </a:lnTo>
                    <a:lnTo>
                      <a:pt x="166" y="308"/>
                    </a:lnTo>
                    <a:lnTo>
                      <a:pt x="201" y="287"/>
                    </a:lnTo>
                    <a:lnTo>
                      <a:pt x="226" y="267"/>
                    </a:lnTo>
                    <a:lnTo>
                      <a:pt x="251" y="241"/>
                    </a:lnTo>
                    <a:lnTo>
                      <a:pt x="268" y="222"/>
                    </a:lnTo>
                    <a:lnTo>
                      <a:pt x="286" y="203"/>
                    </a:lnTo>
                    <a:lnTo>
                      <a:pt x="306" y="185"/>
                    </a:lnTo>
                    <a:lnTo>
                      <a:pt x="327" y="169"/>
                    </a:lnTo>
                    <a:lnTo>
                      <a:pt x="351" y="156"/>
                    </a:lnTo>
                    <a:lnTo>
                      <a:pt x="509" y="156"/>
                    </a:lnTo>
                    <a:lnTo>
                      <a:pt x="494" y="145"/>
                    </a:lnTo>
                    <a:lnTo>
                      <a:pt x="481" y="133"/>
                    </a:lnTo>
                    <a:lnTo>
                      <a:pt x="467" y="118"/>
                    </a:lnTo>
                    <a:lnTo>
                      <a:pt x="455" y="103"/>
                    </a:lnTo>
                    <a:lnTo>
                      <a:pt x="435" y="65"/>
                    </a:lnTo>
                    <a:lnTo>
                      <a:pt x="427" y="18"/>
                    </a:lnTo>
                    <a:lnTo>
                      <a:pt x="263" y="0"/>
                    </a:lnTo>
                    <a:lnTo>
                      <a:pt x="254" y="46"/>
                    </a:lnTo>
                    <a:lnTo>
                      <a:pt x="246" y="64"/>
                    </a:lnTo>
                    <a:lnTo>
                      <a:pt x="235" y="78"/>
                    </a:lnTo>
                    <a:lnTo>
                      <a:pt x="220" y="91"/>
                    </a:lnTo>
                    <a:lnTo>
                      <a:pt x="200" y="95"/>
                    </a:lnTo>
                    <a:lnTo>
                      <a:pt x="165" y="93"/>
                    </a:lnTo>
                    <a:lnTo>
                      <a:pt x="143" y="84"/>
                    </a:lnTo>
                    <a:lnTo>
                      <a:pt x="128" y="71"/>
                    </a:lnTo>
                    <a:lnTo>
                      <a:pt x="8" y="108"/>
                    </a:lnTo>
                    <a:lnTo>
                      <a:pt x="24" y="124"/>
                    </a:lnTo>
                    <a:lnTo>
                      <a:pt x="39" y="138"/>
                    </a:lnTo>
                    <a:lnTo>
                      <a:pt x="53" y="155"/>
                    </a:lnTo>
                    <a:lnTo>
                      <a:pt x="68" y="189"/>
                    </a:lnTo>
                    <a:lnTo>
                      <a:pt x="75" y="217"/>
                    </a:lnTo>
                    <a:lnTo>
                      <a:pt x="72" y="243"/>
                    </a:lnTo>
                    <a:lnTo>
                      <a:pt x="69" y="271"/>
                    </a:lnTo>
                    <a:lnTo>
                      <a:pt x="63" y="296"/>
                    </a:lnTo>
                    <a:lnTo>
                      <a:pt x="51" y="328"/>
                    </a:lnTo>
                    <a:lnTo>
                      <a:pt x="39" y="350"/>
                    </a:lnTo>
                    <a:lnTo>
                      <a:pt x="24" y="367"/>
                    </a:lnTo>
                    <a:lnTo>
                      <a:pt x="7" y="385"/>
                    </a:lnTo>
                    <a:lnTo>
                      <a:pt x="0" y="393"/>
                    </a:lnTo>
                    <a:lnTo>
                      <a:pt x="0" y="3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61" name="Freeform 81"/>
              <p:cNvSpPr/>
              <p:nvPr/>
            </p:nvSpPr>
            <p:spPr bwMode="auto">
              <a:xfrm>
                <a:off x="4332" y="3596"/>
                <a:ext cx="77" cy="115"/>
              </a:xfrm>
              <a:custGeom>
                <a:avLst/>
                <a:gdLst>
                  <a:gd name="T0" fmla="*/ 42 w 233"/>
                  <a:gd name="T1" fmla="*/ 345 h 345"/>
                  <a:gd name="T2" fmla="*/ 27 w 233"/>
                  <a:gd name="T3" fmla="*/ 317 h 345"/>
                  <a:gd name="T4" fmla="*/ 29 w 233"/>
                  <a:gd name="T5" fmla="*/ 286 h 345"/>
                  <a:gd name="T6" fmla="*/ 47 w 233"/>
                  <a:gd name="T7" fmla="*/ 256 h 345"/>
                  <a:gd name="T8" fmla="*/ 69 w 233"/>
                  <a:gd name="T9" fmla="*/ 234 h 345"/>
                  <a:gd name="T10" fmla="*/ 96 w 233"/>
                  <a:gd name="T11" fmla="*/ 210 h 345"/>
                  <a:gd name="T12" fmla="*/ 127 w 233"/>
                  <a:gd name="T13" fmla="*/ 186 h 345"/>
                  <a:gd name="T14" fmla="*/ 158 w 233"/>
                  <a:gd name="T15" fmla="*/ 160 h 345"/>
                  <a:gd name="T16" fmla="*/ 188 w 233"/>
                  <a:gd name="T17" fmla="*/ 136 h 345"/>
                  <a:gd name="T18" fmla="*/ 211 w 233"/>
                  <a:gd name="T19" fmla="*/ 112 h 345"/>
                  <a:gd name="T20" fmla="*/ 233 w 233"/>
                  <a:gd name="T21" fmla="*/ 79 h 345"/>
                  <a:gd name="T22" fmla="*/ 233 w 233"/>
                  <a:gd name="T23" fmla="*/ 60 h 345"/>
                  <a:gd name="T24" fmla="*/ 224 w 233"/>
                  <a:gd name="T25" fmla="*/ 42 h 345"/>
                  <a:gd name="T26" fmla="*/ 208 w 233"/>
                  <a:gd name="T27" fmla="*/ 30 h 345"/>
                  <a:gd name="T28" fmla="*/ 189 w 233"/>
                  <a:gd name="T29" fmla="*/ 19 h 345"/>
                  <a:gd name="T30" fmla="*/ 165 w 233"/>
                  <a:gd name="T31" fmla="*/ 11 h 345"/>
                  <a:gd name="T32" fmla="*/ 120 w 233"/>
                  <a:gd name="T33" fmla="*/ 2 h 345"/>
                  <a:gd name="T34" fmla="*/ 81 w 233"/>
                  <a:gd name="T35" fmla="*/ 0 h 345"/>
                  <a:gd name="T36" fmla="*/ 27 w 233"/>
                  <a:gd name="T37" fmla="*/ 3 h 345"/>
                  <a:gd name="T38" fmla="*/ 28 w 233"/>
                  <a:gd name="T39" fmla="*/ 59 h 345"/>
                  <a:gd name="T40" fmla="*/ 26 w 233"/>
                  <a:gd name="T41" fmla="*/ 105 h 345"/>
                  <a:gd name="T42" fmla="*/ 20 w 233"/>
                  <a:gd name="T43" fmla="*/ 138 h 345"/>
                  <a:gd name="T44" fmla="*/ 5 w 233"/>
                  <a:gd name="T45" fmla="*/ 199 h 345"/>
                  <a:gd name="T46" fmla="*/ 0 w 233"/>
                  <a:gd name="T47" fmla="*/ 238 h 345"/>
                  <a:gd name="T48" fmla="*/ 3 w 233"/>
                  <a:gd name="T49" fmla="*/ 290 h 345"/>
                  <a:gd name="T50" fmla="*/ 42 w 233"/>
                  <a:gd name="T51" fmla="*/ 345 h 345"/>
                  <a:gd name="T52" fmla="*/ 42 w 233"/>
                  <a:gd name="T53" fmla="*/ 345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33" h="345">
                    <a:moveTo>
                      <a:pt x="42" y="345"/>
                    </a:moveTo>
                    <a:lnTo>
                      <a:pt x="27" y="317"/>
                    </a:lnTo>
                    <a:lnTo>
                      <a:pt x="29" y="286"/>
                    </a:lnTo>
                    <a:lnTo>
                      <a:pt x="47" y="256"/>
                    </a:lnTo>
                    <a:lnTo>
                      <a:pt x="69" y="234"/>
                    </a:lnTo>
                    <a:lnTo>
                      <a:pt x="96" y="210"/>
                    </a:lnTo>
                    <a:lnTo>
                      <a:pt x="127" y="186"/>
                    </a:lnTo>
                    <a:lnTo>
                      <a:pt x="158" y="160"/>
                    </a:lnTo>
                    <a:lnTo>
                      <a:pt x="188" y="136"/>
                    </a:lnTo>
                    <a:lnTo>
                      <a:pt x="211" y="112"/>
                    </a:lnTo>
                    <a:lnTo>
                      <a:pt x="233" y="79"/>
                    </a:lnTo>
                    <a:lnTo>
                      <a:pt x="233" y="60"/>
                    </a:lnTo>
                    <a:lnTo>
                      <a:pt x="224" y="42"/>
                    </a:lnTo>
                    <a:lnTo>
                      <a:pt x="208" y="30"/>
                    </a:lnTo>
                    <a:lnTo>
                      <a:pt x="189" y="19"/>
                    </a:lnTo>
                    <a:lnTo>
                      <a:pt x="165" y="11"/>
                    </a:lnTo>
                    <a:lnTo>
                      <a:pt x="120" y="2"/>
                    </a:lnTo>
                    <a:lnTo>
                      <a:pt x="81" y="0"/>
                    </a:lnTo>
                    <a:lnTo>
                      <a:pt x="27" y="3"/>
                    </a:lnTo>
                    <a:lnTo>
                      <a:pt x="28" y="59"/>
                    </a:lnTo>
                    <a:lnTo>
                      <a:pt x="26" y="105"/>
                    </a:lnTo>
                    <a:lnTo>
                      <a:pt x="20" y="138"/>
                    </a:lnTo>
                    <a:lnTo>
                      <a:pt x="5" y="199"/>
                    </a:lnTo>
                    <a:lnTo>
                      <a:pt x="0" y="238"/>
                    </a:lnTo>
                    <a:lnTo>
                      <a:pt x="3" y="290"/>
                    </a:lnTo>
                    <a:lnTo>
                      <a:pt x="42" y="345"/>
                    </a:lnTo>
                    <a:lnTo>
                      <a:pt x="42" y="34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62" name="Freeform 82"/>
              <p:cNvSpPr/>
              <p:nvPr/>
            </p:nvSpPr>
            <p:spPr bwMode="auto">
              <a:xfrm>
                <a:off x="4158" y="3490"/>
                <a:ext cx="25" cy="50"/>
              </a:xfrm>
              <a:custGeom>
                <a:avLst/>
                <a:gdLst>
                  <a:gd name="T0" fmla="*/ 53 w 73"/>
                  <a:gd name="T1" fmla="*/ 0 h 150"/>
                  <a:gd name="T2" fmla="*/ 0 w 73"/>
                  <a:gd name="T3" fmla="*/ 139 h 150"/>
                  <a:gd name="T4" fmla="*/ 23 w 73"/>
                  <a:gd name="T5" fmla="*/ 150 h 150"/>
                  <a:gd name="T6" fmla="*/ 73 w 73"/>
                  <a:gd name="T7" fmla="*/ 19 h 150"/>
                  <a:gd name="T8" fmla="*/ 53 w 73"/>
                  <a:gd name="T9" fmla="*/ 0 h 150"/>
                  <a:gd name="T10" fmla="*/ 53 w 73"/>
                  <a:gd name="T11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3" h="150">
                    <a:moveTo>
                      <a:pt x="53" y="0"/>
                    </a:moveTo>
                    <a:lnTo>
                      <a:pt x="0" y="139"/>
                    </a:lnTo>
                    <a:lnTo>
                      <a:pt x="23" y="150"/>
                    </a:lnTo>
                    <a:lnTo>
                      <a:pt x="73" y="19"/>
                    </a:lnTo>
                    <a:lnTo>
                      <a:pt x="53" y="0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63" name="Freeform 83"/>
              <p:cNvSpPr/>
              <p:nvPr/>
            </p:nvSpPr>
            <p:spPr bwMode="auto">
              <a:xfrm>
                <a:off x="4189" y="3510"/>
                <a:ext cx="21" cy="13"/>
              </a:xfrm>
              <a:custGeom>
                <a:avLst/>
                <a:gdLst>
                  <a:gd name="T0" fmla="*/ 6 w 63"/>
                  <a:gd name="T1" fmla="*/ 2 h 39"/>
                  <a:gd name="T2" fmla="*/ 43 w 63"/>
                  <a:gd name="T3" fmla="*/ 0 h 39"/>
                  <a:gd name="T4" fmla="*/ 63 w 63"/>
                  <a:gd name="T5" fmla="*/ 26 h 39"/>
                  <a:gd name="T6" fmla="*/ 43 w 63"/>
                  <a:gd name="T7" fmla="*/ 39 h 39"/>
                  <a:gd name="T8" fmla="*/ 28 w 63"/>
                  <a:gd name="T9" fmla="*/ 24 h 39"/>
                  <a:gd name="T10" fmla="*/ 0 w 63"/>
                  <a:gd name="T11" fmla="*/ 26 h 39"/>
                  <a:gd name="T12" fmla="*/ 6 w 63"/>
                  <a:gd name="T13" fmla="*/ 2 h 39"/>
                  <a:gd name="T14" fmla="*/ 6 w 63"/>
                  <a:gd name="T15" fmla="*/ 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39">
                    <a:moveTo>
                      <a:pt x="6" y="2"/>
                    </a:moveTo>
                    <a:lnTo>
                      <a:pt x="43" y="0"/>
                    </a:lnTo>
                    <a:lnTo>
                      <a:pt x="63" y="26"/>
                    </a:lnTo>
                    <a:lnTo>
                      <a:pt x="43" y="39"/>
                    </a:lnTo>
                    <a:lnTo>
                      <a:pt x="28" y="24"/>
                    </a:lnTo>
                    <a:lnTo>
                      <a:pt x="0" y="26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64" name="Freeform 84"/>
              <p:cNvSpPr/>
              <p:nvPr/>
            </p:nvSpPr>
            <p:spPr bwMode="auto">
              <a:xfrm>
                <a:off x="4204" y="3633"/>
                <a:ext cx="86" cy="95"/>
              </a:xfrm>
              <a:custGeom>
                <a:avLst/>
                <a:gdLst>
                  <a:gd name="T0" fmla="*/ 77 w 258"/>
                  <a:gd name="T1" fmla="*/ 7 h 284"/>
                  <a:gd name="T2" fmla="*/ 84 w 258"/>
                  <a:gd name="T3" fmla="*/ 12 h 284"/>
                  <a:gd name="T4" fmla="*/ 97 w 258"/>
                  <a:gd name="T5" fmla="*/ 26 h 284"/>
                  <a:gd name="T6" fmla="*/ 111 w 258"/>
                  <a:gd name="T7" fmla="*/ 54 h 284"/>
                  <a:gd name="T8" fmla="*/ 119 w 258"/>
                  <a:gd name="T9" fmla="*/ 95 h 284"/>
                  <a:gd name="T10" fmla="*/ 117 w 258"/>
                  <a:gd name="T11" fmla="*/ 144 h 284"/>
                  <a:gd name="T12" fmla="*/ 107 w 258"/>
                  <a:gd name="T13" fmla="*/ 184 h 284"/>
                  <a:gd name="T14" fmla="*/ 97 w 258"/>
                  <a:gd name="T15" fmla="*/ 213 h 284"/>
                  <a:gd name="T16" fmla="*/ 92 w 258"/>
                  <a:gd name="T17" fmla="*/ 223 h 284"/>
                  <a:gd name="T18" fmla="*/ 63 w 258"/>
                  <a:gd name="T19" fmla="*/ 247 h 284"/>
                  <a:gd name="T20" fmla="*/ 0 w 258"/>
                  <a:gd name="T21" fmla="*/ 245 h 284"/>
                  <a:gd name="T22" fmla="*/ 32 w 258"/>
                  <a:gd name="T23" fmla="*/ 284 h 284"/>
                  <a:gd name="T24" fmla="*/ 135 w 258"/>
                  <a:gd name="T25" fmla="*/ 229 h 284"/>
                  <a:gd name="T26" fmla="*/ 248 w 258"/>
                  <a:gd name="T27" fmla="*/ 218 h 284"/>
                  <a:gd name="T28" fmla="*/ 258 w 258"/>
                  <a:gd name="T29" fmla="*/ 133 h 284"/>
                  <a:gd name="T30" fmla="*/ 252 w 258"/>
                  <a:gd name="T31" fmla="*/ 76 h 284"/>
                  <a:gd name="T32" fmla="*/ 227 w 258"/>
                  <a:gd name="T33" fmla="*/ 21 h 284"/>
                  <a:gd name="T34" fmla="*/ 138 w 258"/>
                  <a:gd name="T35" fmla="*/ 74 h 284"/>
                  <a:gd name="T36" fmla="*/ 138 w 258"/>
                  <a:gd name="T37" fmla="*/ 52 h 284"/>
                  <a:gd name="T38" fmla="*/ 135 w 258"/>
                  <a:gd name="T39" fmla="*/ 32 h 284"/>
                  <a:gd name="T40" fmla="*/ 123 w 258"/>
                  <a:gd name="T41" fmla="*/ 12 h 284"/>
                  <a:gd name="T42" fmla="*/ 115 w 258"/>
                  <a:gd name="T43" fmla="*/ 5 h 284"/>
                  <a:gd name="T44" fmla="*/ 107 w 258"/>
                  <a:gd name="T45" fmla="*/ 0 h 284"/>
                  <a:gd name="T46" fmla="*/ 92 w 258"/>
                  <a:gd name="T47" fmla="*/ 0 h 284"/>
                  <a:gd name="T48" fmla="*/ 77 w 258"/>
                  <a:gd name="T49" fmla="*/ 7 h 284"/>
                  <a:gd name="T50" fmla="*/ 77 w 258"/>
                  <a:gd name="T51" fmla="*/ 7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58" h="284">
                    <a:moveTo>
                      <a:pt x="77" y="7"/>
                    </a:moveTo>
                    <a:lnTo>
                      <a:pt x="84" y="12"/>
                    </a:lnTo>
                    <a:lnTo>
                      <a:pt x="97" y="26"/>
                    </a:lnTo>
                    <a:lnTo>
                      <a:pt x="111" y="54"/>
                    </a:lnTo>
                    <a:lnTo>
                      <a:pt x="119" y="95"/>
                    </a:lnTo>
                    <a:lnTo>
                      <a:pt x="117" y="144"/>
                    </a:lnTo>
                    <a:lnTo>
                      <a:pt x="107" y="184"/>
                    </a:lnTo>
                    <a:lnTo>
                      <a:pt x="97" y="213"/>
                    </a:lnTo>
                    <a:lnTo>
                      <a:pt x="92" y="223"/>
                    </a:lnTo>
                    <a:lnTo>
                      <a:pt x="63" y="247"/>
                    </a:lnTo>
                    <a:lnTo>
                      <a:pt x="0" y="245"/>
                    </a:lnTo>
                    <a:lnTo>
                      <a:pt x="32" y="284"/>
                    </a:lnTo>
                    <a:lnTo>
                      <a:pt x="135" y="229"/>
                    </a:lnTo>
                    <a:lnTo>
                      <a:pt x="248" y="218"/>
                    </a:lnTo>
                    <a:lnTo>
                      <a:pt x="258" y="133"/>
                    </a:lnTo>
                    <a:lnTo>
                      <a:pt x="252" y="76"/>
                    </a:lnTo>
                    <a:lnTo>
                      <a:pt x="227" y="21"/>
                    </a:lnTo>
                    <a:lnTo>
                      <a:pt x="138" y="74"/>
                    </a:lnTo>
                    <a:lnTo>
                      <a:pt x="138" y="52"/>
                    </a:lnTo>
                    <a:lnTo>
                      <a:pt x="135" y="32"/>
                    </a:lnTo>
                    <a:lnTo>
                      <a:pt x="123" y="12"/>
                    </a:lnTo>
                    <a:lnTo>
                      <a:pt x="115" y="5"/>
                    </a:lnTo>
                    <a:lnTo>
                      <a:pt x="107" y="0"/>
                    </a:lnTo>
                    <a:lnTo>
                      <a:pt x="92" y="0"/>
                    </a:lnTo>
                    <a:lnTo>
                      <a:pt x="77" y="7"/>
                    </a:lnTo>
                    <a:lnTo>
                      <a:pt x="77" y="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65" name="Freeform 85"/>
              <p:cNvSpPr/>
              <p:nvPr/>
            </p:nvSpPr>
            <p:spPr bwMode="auto">
              <a:xfrm>
                <a:off x="4302" y="3388"/>
                <a:ext cx="21" cy="33"/>
              </a:xfrm>
              <a:custGeom>
                <a:avLst/>
                <a:gdLst>
                  <a:gd name="T0" fmla="*/ 55 w 65"/>
                  <a:gd name="T1" fmla="*/ 0 h 98"/>
                  <a:gd name="T2" fmla="*/ 35 w 65"/>
                  <a:gd name="T3" fmla="*/ 65 h 98"/>
                  <a:gd name="T4" fmla="*/ 31 w 65"/>
                  <a:gd name="T5" fmla="*/ 68 h 98"/>
                  <a:gd name="T6" fmla="*/ 20 w 65"/>
                  <a:gd name="T7" fmla="*/ 67 h 98"/>
                  <a:gd name="T8" fmla="*/ 6 w 65"/>
                  <a:gd name="T9" fmla="*/ 47 h 98"/>
                  <a:gd name="T10" fmla="*/ 0 w 65"/>
                  <a:gd name="T11" fmla="*/ 52 h 98"/>
                  <a:gd name="T12" fmla="*/ 4 w 65"/>
                  <a:gd name="T13" fmla="*/ 76 h 98"/>
                  <a:gd name="T14" fmla="*/ 11 w 65"/>
                  <a:gd name="T15" fmla="*/ 92 h 98"/>
                  <a:gd name="T16" fmla="*/ 16 w 65"/>
                  <a:gd name="T17" fmla="*/ 97 h 98"/>
                  <a:gd name="T18" fmla="*/ 23 w 65"/>
                  <a:gd name="T19" fmla="*/ 98 h 98"/>
                  <a:gd name="T20" fmla="*/ 46 w 65"/>
                  <a:gd name="T21" fmla="*/ 89 h 98"/>
                  <a:gd name="T22" fmla="*/ 52 w 65"/>
                  <a:gd name="T23" fmla="*/ 82 h 98"/>
                  <a:gd name="T24" fmla="*/ 65 w 65"/>
                  <a:gd name="T25" fmla="*/ 7 h 98"/>
                  <a:gd name="T26" fmla="*/ 55 w 65"/>
                  <a:gd name="T27" fmla="*/ 0 h 98"/>
                  <a:gd name="T28" fmla="*/ 55 w 65"/>
                  <a:gd name="T2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5" h="98">
                    <a:moveTo>
                      <a:pt x="55" y="0"/>
                    </a:moveTo>
                    <a:lnTo>
                      <a:pt x="35" y="65"/>
                    </a:lnTo>
                    <a:lnTo>
                      <a:pt x="31" y="68"/>
                    </a:lnTo>
                    <a:lnTo>
                      <a:pt x="20" y="67"/>
                    </a:lnTo>
                    <a:lnTo>
                      <a:pt x="6" y="47"/>
                    </a:lnTo>
                    <a:lnTo>
                      <a:pt x="0" y="52"/>
                    </a:lnTo>
                    <a:lnTo>
                      <a:pt x="4" y="76"/>
                    </a:lnTo>
                    <a:lnTo>
                      <a:pt x="11" y="92"/>
                    </a:lnTo>
                    <a:lnTo>
                      <a:pt x="16" y="97"/>
                    </a:lnTo>
                    <a:lnTo>
                      <a:pt x="23" y="98"/>
                    </a:lnTo>
                    <a:lnTo>
                      <a:pt x="46" y="89"/>
                    </a:lnTo>
                    <a:lnTo>
                      <a:pt x="52" y="82"/>
                    </a:lnTo>
                    <a:lnTo>
                      <a:pt x="65" y="7"/>
                    </a:lnTo>
                    <a:lnTo>
                      <a:pt x="55" y="0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66" name="Freeform 86"/>
              <p:cNvSpPr/>
              <p:nvPr/>
            </p:nvSpPr>
            <p:spPr bwMode="auto">
              <a:xfrm>
                <a:off x="4326" y="3390"/>
                <a:ext cx="8" cy="26"/>
              </a:xfrm>
              <a:custGeom>
                <a:avLst/>
                <a:gdLst>
                  <a:gd name="T0" fmla="*/ 10 w 25"/>
                  <a:gd name="T1" fmla="*/ 0 h 79"/>
                  <a:gd name="T2" fmla="*/ 0 w 25"/>
                  <a:gd name="T3" fmla="*/ 78 h 79"/>
                  <a:gd name="T4" fmla="*/ 9 w 25"/>
                  <a:gd name="T5" fmla="*/ 79 h 79"/>
                  <a:gd name="T6" fmla="*/ 25 w 25"/>
                  <a:gd name="T7" fmla="*/ 11 h 79"/>
                  <a:gd name="T8" fmla="*/ 10 w 25"/>
                  <a:gd name="T9" fmla="*/ 0 h 79"/>
                  <a:gd name="T10" fmla="*/ 10 w 25"/>
                  <a:gd name="T1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79">
                    <a:moveTo>
                      <a:pt x="10" y="0"/>
                    </a:moveTo>
                    <a:lnTo>
                      <a:pt x="0" y="78"/>
                    </a:lnTo>
                    <a:lnTo>
                      <a:pt x="9" y="79"/>
                    </a:lnTo>
                    <a:lnTo>
                      <a:pt x="25" y="11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67" name="Freeform 87"/>
              <p:cNvSpPr/>
              <p:nvPr/>
            </p:nvSpPr>
            <p:spPr bwMode="auto">
              <a:xfrm>
                <a:off x="3888" y="3698"/>
                <a:ext cx="121" cy="123"/>
              </a:xfrm>
              <a:custGeom>
                <a:avLst/>
                <a:gdLst>
                  <a:gd name="T0" fmla="*/ 362 w 362"/>
                  <a:gd name="T1" fmla="*/ 330 h 368"/>
                  <a:gd name="T2" fmla="*/ 305 w 362"/>
                  <a:gd name="T3" fmla="*/ 322 h 368"/>
                  <a:gd name="T4" fmla="*/ 275 w 362"/>
                  <a:gd name="T5" fmla="*/ 309 h 368"/>
                  <a:gd name="T6" fmla="*/ 256 w 362"/>
                  <a:gd name="T7" fmla="*/ 294 h 368"/>
                  <a:gd name="T8" fmla="*/ 237 w 362"/>
                  <a:gd name="T9" fmla="*/ 273 h 368"/>
                  <a:gd name="T10" fmla="*/ 227 w 362"/>
                  <a:gd name="T11" fmla="*/ 249 h 368"/>
                  <a:gd name="T12" fmla="*/ 217 w 362"/>
                  <a:gd name="T13" fmla="*/ 217 h 368"/>
                  <a:gd name="T14" fmla="*/ 209 w 362"/>
                  <a:gd name="T15" fmla="*/ 192 h 368"/>
                  <a:gd name="T16" fmla="*/ 208 w 362"/>
                  <a:gd name="T17" fmla="*/ 161 h 368"/>
                  <a:gd name="T18" fmla="*/ 211 w 362"/>
                  <a:gd name="T19" fmla="*/ 139 h 368"/>
                  <a:gd name="T20" fmla="*/ 220 w 362"/>
                  <a:gd name="T21" fmla="*/ 108 h 368"/>
                  <a:gd name="T22" fmla="*/ 233 w 362"/>
                  <a:gd name="T23" fmla="*/ 79 h 368"/>
                  <a:gd name="T24" fmla="*/ 249 w 362"/>
                  <a:gd name="T25" fmla="*/ 56 h 368"/>
                  <a:gd name="T26" fmla="*/ 259 w 362"/>
                  <a:gd name="T27" fmla="*/ 46 h 368"/>
                  <a:gd name="T28" fmla="*/ 271 w 362"/>
                  <a:gd name="T29" fmla="*/ 39 h 368"/>
                  <a:gd name="T30" fmla="*/ 287 w 362"/>
                  <a:gd name="T31" fmla="*/ 32 h 368"/>
                  <a:gd name="T32" fmla="*/ 302 w 362"/>
                  <a:gd name="T33" fmla="*/ 28 h 368"/>
                  <a:gd name="T34" fmla="*/ 338 w 362"/>
                  <a:gd name="T35" fmla="*/ 18 h 368"/>
                  <a:gd name="T36" fmla="*/ 334 w 362"/>
                  <a:gd name="T37" fmla="*/ 0 h 368"/>
                  <a:gd name="T38" fmla="*/ 303 w 362"/>
                  <a:gd name="T39" fmla="*/ 2 h 368"/>
                  <a:gd name="T40" fmla="*/ 271 w 362"/>
                  <a:gd name="T41" fmla="*/ 13 h 368"/>
                  <a:gd name="T42" fmla="*/ 253 w 362"/>
                  <a:gd name="T43" fmla="*/ 23 h 368"/>
                  <a:gd name="T44" fmla="*/ 234 w 362"/>
                  <a:gd name="T45" fmla="*/ 38 h 368"/>
                  <a:gd name="T46" fmla="*/ 217 w 362"/>
                  <a:gd name="T47" fmla="*/ 56 h 368"/>
                  <a:gd name="T48" fmla="*/ 205 w 362"/>
                  <a:gd name="T49" fmla="*/ 75 h 368"/>
                  <a:gd name="T50" fmla="*/ 188 w 362"/>
                  <a:gd name="T51" fmla="*/ 119 h 368"/>
                  <a:gd name="T52" fmla="*/ 181 w 362"/>
                  <a:gd name="T53" fmla="*/ 159 h 368"/>
                  <a:gd name="T54" fmla="*/ 181 w 362"/>
                  <a:gd name="T55" fmla="*/ 192 h 368"/>
                  <a:gd name="T56" fmla="*/ 186 w 362"/>
                  <a:gd name="T57" fmla="*/ 218 h 368"/>
                  <a:gd name="T58" fmla="*/ 192 w 362"/>
                  <a:gd name="T59" fmla="*/ 238 h 368"/>
                  <a:gd name="T60" fmla="*/ 198 w 362"/>
                  <a:gd name="T61" fmla="*/ 255 h 368"/>
                  <a:gd name="T62" fmla="*/ 31 w 362"/>
                  <a:gd name="T63" fmla="*/ 288 h 368"/>
                  <a:gd name="T64" fmla="*/ 17 w 362"/>
                  <a:gd name="T65" fmla="*/ 298 h 368"/>
                  <a:gd name="T66" fmla="*/ 7 w 362"/>
                  <a:gd name="T67" fmla="*/ 309 h 368"/>
                  <a:gd name="T68" fmla="*/ 0 w 362"/>
                  <a:gd name="T69" fmla="*/ 328 h 368"/>
                  <a:gd name="T70" fmla="*/ 2 w 362"/>
                  <a:gd name="T71" fmla="*/ 336 h 368"/>
                  <a:gd name="T72" fmla="*/ 11 w 362"/>
                  <a:gd name="T73" fmla="*/ 344 h 368"/>
                  <a:gd name="T74" fmla="*/ 26 w 362"/>
                  <a:gd name="T75" fmla="*/ 351 h 368"/>
                  <a:gd name="T76" fmla="*/ 48 w 362"/>
                  <a:gd name="T77" fmla="*/ 358 h 368"/>
                  <a:gd name="T78" fmla="*/ 109 w 362"/>
                  <a:gd name="T79" fmla="*/ 367 h 368"/>
                  <a:gd name="T80" fmla="*/ 177 w 362"/>
                  <a:gd name="T81" fmla="*/ 368 h 368"/>
                  <a:gd name="T82" fmla="*/ 281 w 362"/>
                  <a:gd name="T83" fmla="*/ 356 h 368"/>
                  <a:gd name="T84" fmla="*/ 307 w 362"/>
                  <a:gd name="T85" fmla="*/ 348 h 368"/>
                  <a:gd name="T86" fmla="*/ 333 w 362"/>
                  <a:gd name="T87" fmla="*/ 339 h 368"/>
                  <a:gd name="T88" fmla="*/ 362 w 362"/>
                  <a:gd name="T89" fmla="*/ 330 h 368"/>
                  <a:gd name="T90" fmla="*/ 362 w 362"/>
                  <a:gd name="T91" fmla="*/ 330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62" h="368">
                    <a:moveTo>
                      <a:pt x="362" y="330"/>
                    </a:moveTo>
                    <a:lnTo>
                      <a:pt x="305" y="322"/>
                    </a:lnTo>
                    <a:lnTo>
                      <a:pt x="275" y="309"/>
                    </a:lnTo>
                    <a:lnTo>
                      <a:pt x="256" y="294"/>
                    </a:lnTo>
                    <a:lnTo>
                      <a:pt x="237" y="273"/>
                    </a:lnTo>
                    <a:lnTo>
                      <a:pt x="227" y="249"/>
                    </a:lnTo>
                    <a:lnTo>
                      <a:pt x="217" y="217"/>
                    </a:lnTo>
                    <a:lnTo>
                      <a:pt x="209" y="192"/>
                    </a:lnTo>
                    <a:lnTo>
                      <a:pt x="208" y="161"/>
                    </a:lnTo>
                    <a:lnTo>
                      <a:pt x="211" y="139"/>
                    </a:lnTo>
                    <a:lnTo>
                      <a:pt x="220" y="108"/>
                    </a:lnTo>
                    <a:lnTo>
                      <a:pt x="233" y="79"/>
                    </a:lnTo>
                    <a:lnTo>
                      <a:pt x="249" y="56"/>
                    </a:lnTo>
                    <a:lnTo>
                      <a:pt x="259" y="46"/>
                    </a:lnTo>
                    <a:lnTo>
                      <a:pt x="271" y="39"/>
                    </a:lnTo>
                    <a:lnTo>
                      <a:pt x="287" y="32"/>
                    </a:lnTo>
                    <a:lnTo>
                      <a:pt x="302" y="28"/>
                    </a:lnTo>
                    <a:lnTo>
                      <a:pt x="338" y="18"/>
                    </a:lnTo>
                    <a:lnTo>
                      <a:pt x="334" y="0"/>
                    </a:lnTo>
                    <a:lnTo>
                      <a:pt x="303" y="2"/>
                    </a:lnTo>
                    <a:lnTo>
                      <a:pt x="271" y="13"/>
                    </a:lnTo>
                    <a:lnTo>
                      <a:pt x="253" y="23"/>
                    </a:lnTo>
                    <a:lnTo>
                      <a:pt x="234" y="38"/>
                    </a:lnTo>
                    <a:lnTo>
                      <a:pt x="217" y="56"/>
                    </a:lnTo>
                    <a:lnTo>
                      <a:pt x="205" y="75"/>
                    </a:lnTo>
                    <a:lnTo>
                      <a:pt x="188" y="119"/>
                    </a:lnTo>
                    <a:lnTo>
                      <a:pt x="181" y="159"/>
                    </a:lnTo>
                    <a:lnTo>
                      <a:pt x="181" y="192"/>
                    </a:lnTo>
                    <a:lnTo>
                      <a:pt x="186" y="218"/>
                    </a:lnTo>
                    <a:lnTo>
                      <a:pt x="192" y="238"/>
                    </a:lnTo>
                    <a:lnTo>
                      <a:pt x="198" y="255"/>
                    </a:lnTo>
                    <a:lnTo>
                      <a:pt x="31" y="288"/>
                    </a:lnTo>
                    <a:lnTo>
                      <a:pt x="17" y="298"/>
                    </a:lnTo>
                    <a:lnTo>
                      <a:pt x="7" y="309"/>
                    </a:lnTo>
                    <a:lnTo>
                      <a:pt x="0" y="328"/>
                    </a:lnTo>
                    <a:lnTo>
                      <a:pt x="2" y="336"/>
                    </a:lnTo>
                    <a:lnTo>
                      <a:pt x="11" y="344"/>
                    </a:lnTo>
                    <a:lnTo>
                      <a:pt x="26" y="351"/>
                    </a:lnTo>
                    <a:lnTo>
                      <a:pt x="48" y="358"/>
                    </a:lnTo>
                    <a:lnTo>
                      <a:pt x="109" y="367"/>
                    </a:lnTo>
                    <a:lnTo>
                      <a:pt x="177" y="368"/>
                    </a:lnTo>
                    <a:lnTo>
                      <a:pt x="281" y="356"/>
                    </a:lnTo>
                    <a:lnTo>
                      <a:pt x="307" y="348"/>
                    </a:lnTo>
                    <a:lnTo>
                      <a:pt x="333" y="339"/>
                    </a:lnTo>
                    <a:lnTo>
                      <a:pt x="362" y="330"/>
                    </a:lnTo>
                    <a:lnTo>
                      <a:pt x="362" y="33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68" name="Freeform 88"/>
              <p:cNvSpPr/>
              <p:nvPr/>
            </p:nvSpPr>
            <p:spPr bwMode="auto">
              <a:xfrm>
                <a:off x="4212" y="3350"/>
                <a:ext cx="54" cy="27"/>
              </a:xfrm>
              <a:custGeom>
                <a:avLst/>
                <a:gdLst>
                  <a:gd name="T0" fmla="*/ 22 w 163"/>
                  <a:gd name="T1" fmla="*/ 0 h 81"/>
                  <a:gd name="T2" fmla="*/ 36 w 163"/>
                  <a:gd name="T3" fmla="*/ 12 h 81"/>
                  <a:gd name="T4" fmla="*/ 57 w 163"/>
                  <a:gd name="T5" fmla="*/ 30 h 81"/>
                  <a:gd name="T6" fmla="*/ 84 w 163"/>
                  <a:gd name="T7" fmla="*/ 43 h 81"/>
                  <a:gd name="T8" fmla="*/ 98 w 163"/>
                  <a:gd name="T9" fmla="*/ 47 h 81"/>
                  <a:gd name="T10" fmla="*/ 123 w 163"/>
                  <a:gd name="T11" fmla="*/ 48 h 81"/>
                  <a:gd name="T12" fmla="*/ 141 w 163"/>
                  <a:gd name="T13" fmla="*/ 42 h 81"/>
                  <a:gd name="T14" fmla="*/ 158 w 163"/>
                  <a:gd name="T15" fmla="*/ 32 h 81"/>
                  <a:gd name="T16" fmla="*/ 163 w 163"/>
                  <a:gd name="T17" fmla="*/ 62 h 81"/>
                  <a:gd name="T18" fmla="*/ 155 w 163"/>
                  <a:gd name="T19" fmla="*/ 68 h 81"/>
                  <a:gd name="T20" fmla="*/ 132 w 163"/>
                  <a:gd name="T21" fmla="*/ 77 h 81"/>
                  <a:gd name="T22" fmla="*/ 99 w 163"/>
                  <a:gd name="T23" fmla="*/ 81 h 81"/>
                  <a:gd name="T24" fmla="*/ 61 w 163"/>
                  <a:gd name="T25" fmla="*/ 71 h 81"/>
                  <a:gd name="T26" fmla="*/ 42 w 163"/>
                  <a:gd name="T27" fmla="*/ 61 h 81"/>
                  <a:gd name="T28" fmla="*/ 28 w 163"/>
                  <a:gd name="T29" fmla="*/ 50 h 81"/>
                  <a:gd name="T30" fmla="*/ 10 w 163"/>
                  <a:gd name="T31" fmla="*/ 31 h 81"/>
                  <a:gd name="T32" fmla="*/ 0 w 163"/>
                  <a:gd name="T33" fmla="*/ 11 h 81"/>
                  <a:gd name="T34" fmla="*/ 22 w 163"/>
                  <a:gd name="T35" fmla="*/ 0 h 81"/>
                  <a:gd name="T36" fmla="*/ 22 w 163"/>
                  <a:gd name="T37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3" h="81">
                    <a:moveTo>
                      <a:pt x="22" y="0"/>
                    </a:moveTo>
                    <a:lnTo>
                      <a:pt x="36" y="12"/>
                    </a:lnTo>
                    <a:lnTo>
                      <a:pt x="57" y="30"/>
                    </a:lnTo>
                    <a:lnTo>
                      <a:pt x="84" y="43"/>
                    </a:lnTo>
                    <a:lnTo>
                      <a:pt x="98" y="47"/>
                    </a:lnTo>
                    <a:lnTo>
                      <a:pt x="123" y="48"/>
                    </a:lnTo>
                    <a:lnTo>
                      <a:pt x="141" y="42"/>
                    </a:lnTo>
                    <a:lnTo>
                      <a:pt x="158" y="32"/>
                    </a:lnTo>
                    <a:lnTo>
                      <a:pt x="163" y="62"/>
                    </a:lnTo>
                    <a:lnTo>
                      <a:pt x="155" y="68"/>
                    </a:lnTo>
                    <a:lnTo>
                      <a:pt x="132" y="77"/>
                    </a:lnTo>
                    <a:lnTo>
                      <a:pt x="99" y="81"/>
                    </a:lnTo>
                    <a:lnTo>
                      <a:pt x="61" y="71"/>
                    </a:lnTo>
                    <a:lnTo>
                      <a:pt x="42" y="61"/>
                    </a:lnTo>
                    <a:lnTo>
                      <a:pt x="28" y="50"/>
                    </a:lnTo>
                    <a:lnTo>
                      <a:pt x="10" y="31"/>
                    </a:lnTo>
                    <a:lnTo>
                      <a:pt x="0" y="11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1769" name="Group 89"/>
            <p:cNvGrpSpPr/>
            <p:nvPr/>
          </p:nvGrpSpPr>
          <p:grpSpPr bwMode="auto">
            <a:xfrm>
              <a:off x="1055377" y="666437"/>
              <a:ext cx="628650" cy="950119"/>
              <a:chOff x="960" y="3360"/>
              <a:chExt cx="288" cy="576"/>
            </a:xfrm>
          </p:grpSpPr>
          <p:sp>
            <p:nvSpPr>
              <p:cNvPr id="71770" name="Freeform 90"/>
              <p:cNvSpPr/>
              <p:nvPr/>
            </p:nvSpPr>
            <p:spPr bwMode="auto">
              <a:xfrm>
                <a:off x="1012" y="3563"/>
                <a:ext cx="196" cy="373"/>
              </a:xfrm>
              <a:custGeom>
                <a:avLst/>
                <a:gdLst>
                  <a:gd name="T0" fmla="*/ 110 w 1177"/>
                  <a:gd name="T1" fmla="*/ 1492 h 1492"/>
                  <a:gd name="T2" fmla="*/ 0 w 1177"/>
                  <a:gd name="T3" fmla="*/ 1273 h 1492"/>
                  <a:gd name="T4" fmla="*/ 129 w 1177"/>
                  <a:gd name="T5" fmla="*/ 1371 h 1492"/>
                  <a:gd name="T6" fmla="*/ 110 w 1177"/>
                  <a:gd name="T7" fmla="*/ 1205 h 1492"/>
                  <a:gd name="T8" fmla="*/ 184 w 1177"/>
                  <a:gd name="T9" fmla="*/ 1302 h 1492"/>
                  <a:gd name="T10" fmla="*/ 152 w 1177"/>
                  <a:gd name="T11" fmla="*/ 1102 h 1492"/>
                  <a:gd name="T12" fmla="*/ 325 w 1177"/>
                  <a:gd name="T13" fmla="*/ 1321 h 1492"/>
                  <a:gd name="T14" fmla="*/ 286 w 1177"/>
                  <a:gd name="T15" fmla="*/ 1071 h 1492"/>
                  <a:gd name="T16" fmla="*/ 416 w 1177"/>
                  <a:gd name="T17" fmla="*/ 1283 h 1492"/>
                  <a:gd name="T18" fmla="*/ 396 w 1177"/>
                  <a:gd name="T19" fmla="*/ 946 h 1492"/>
                  <a:gd name="T20" fmla="*/ 482 w 1177"/>
                  <a:gd name="T21" fmla="*/ 1273 h 1492"/>
                  <a:gd name="T22" fmla="*/ 489 w 1177"/>
                  <a:gd name="T23" fmla="*/ 535 h 1492"/>
                  <a:gd name="T24" fmla="*/ 267 w 1177"/>
                  <a:gd name="T25" fmla="*/ 278 h 1492"/>
                  <a:gd name="T26" fmla="*/ 267 w 1177"/>
                  <a:gd name="T27" fmla="*/ 278 h 1492"/>
                  <a:gd name="T28" fmla="*/ 275 w 1177"/>
                  <a:gd name="T29" fmla="*/ 215 h 1492"/>
                  <a:gd name="T30" fmla="*/ 282 w 1177"/>
                  <a:gd name="T31" fmla="*/ 198 h 1492"/>
                  <a:gd name="T32" fmla="*/ 490 w 1177"/>
                  <a:gd name="T33" fmla="*/ 410 h 1492"/>
                  <a:gd name="T34" fmla="*/ 520 w 1177"/>
                  <a:gd name="T35" fmla="*/ 8 h 1492"/>
                  <a:gd name="T36" fmla="*/ 522 w 1177"/>
                  <a:gd name="T37" fmla="*/ 9 h 1492"/>
                  <a:gd name="T38" fmla="*/ 527 w 1177"/>
                  <a:gd name="T39" fmla="*/ 11 h 1492"/>
                  <a:gd name="T40" fmla="*/ 535 w 1177"/>
                  <a:gd name="T41" fmla="*/ 15 h 1492"/>
                  <a:gd name="T42" fmla="*/ 548 w 1177"/>
                  <a:gd name="T43" fmla="*/ 19 h 1492"/>
                  <a:gd name="T44" fmla="*/ 565 w 1177"/>
                  <a:gd name="T45" fmla="*/ 20 h 1492"/>
                  <a:gd name="T46" fmla="*/ 585 w 1177"/>
                  <a:gd name="T47" fmla="*/ 18 h 1492"/>
                  <a:gd name="T48" fmla="*/ 611 w 1177"/>
                  <a:gd name="T49" fmla="*/ 11 h 1492"/>
                  <a:gd name="T50" fmla="*/ 639 w 1177"/>
                  <a:gd name="T51" fmla="*/ 0 h 1492"/>
                  <a:gd name="T52" fmla="*/ 653 w 1177"/>
                  <a:gd name="T53" fmla="*/ 268 h 1492"/>
                  <a:gd name="T54" fmla="*/ 844 w 1177"/>
                  <a:gd name="T55" fmla="*/ 115 h 1492"/>
                  <a:gd name="T56" fmla="*/ 853 w 1177"/>
                  <a:gd name="T57" fmla="*/ 174 h 1492"/>
                  <a:gd name="T58" fmla="*/ 651 w 1177"/>
                  <a:gd name="T59" fmla="*/ 371 h 1492"/>
                  <a:gd name="T60" fmla="*/ 651 w 1177"/>
                  <a:gd name="T61" fmla="*/ 1033 h 1492"/>
                  <a:gd name="T62" fmla="*/ 689 w 1177"/>
                  <a:gd name="T63" fmla="*/ 1325 h 1492"/>
                  <a:gd name="T64" fmla="*/ 783 w 1177"/>
                  <a:gd name="T65" fmla="*/ 865 h 1492"/>
                  <a:gd name="T66" fmla="*/ 777 w 1177"/>
                  <a:gd name="T67" fmla="*/ 1290 h 1492"/>
                  <a:gd name="T68" fmla="*/ 894 w 1177"/>
                  <a:gd name="T69" fmla="*/ 812 h 1492"/>
                  <a:gd name="T70" fmla="*/ 865 w 1177"/>
                  <a:gd name="T71" fmla="*/ 1325 h 1492"/>
                  <a:gd name="T72" fmla="*/ 965 w 1177"/>
                  <a:gd name="T73" fmla="*/ 1102 h 1492"/>
                  <a:gd name="T74" fmla="*/ 962 w 1177"/>
                  <a:gd name="T75" fmla="*/ 1360 h 1492"/>
                  <a:gd name="T76" fmla="*/ 1065 w 1177"/>
                  <a:gd name="T77" fmla="*/ 1186 h 1492"/>
                  <a:gd name="T78" fmla="*/ 1068 w 1177"/>
                  <a:gd name="T79" fmla="*/ 1311 h 1492"/>
                  <a:gd name="T80" fmla="*/ 1177 w 1177"/>
                  <a:gd name="T81" fmla="*/ 1242 h 1492"/>
                  <a:gd name="T82" fmla="*/ 1041 w 1177"/>
                  <a:gd name="T83" fmla="*/ 1477 h 1492"/>
                  <a:gd name="T84" fmla="*/ 110 w 1177"/>
                  <a:gd name="T85" fmla="*/ 1492 h 1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77" h="1492">
                    <a:moveTo>
                      <a:pt x="110" y="1492"/>
                    </a:moveTo>
                    <a:lnTo>
                      <a:pt x="0" y="1273"/>
                    </a:lnTo>
                    <a:lnTo>
                      <a:pt x="129" y="1371"/>
                    </a:lnTo>
                    <a:lnTo>
                      <a:pt x="110" y="1205"/>
                    </a:lnTo>
                    <a:lnTo>
                      <a:pt x="184" y="1302"/>
                    </a:lnTo>
                    <a:lnTo>
                      <a:pt x="152" y="1102"/>
                    </a:lnTo>
                    <a:lnTo>
                      <a:pt x="325" y="1321"/>
                    </a:lnTo>
                    <a:lnTo>
                      <a:pt x="286" y="1071"/>
                    </a:lnTo>
                    <a:lnTo>
                      <a:pt x="416" y="1283"/>
                    </a:lnTo>
                    <a:lnTo>
                      <a:pt x="396" y="946"/>
                    </a:lnTo>
                    <a:lnTo>
                      <a:pt x="482" y="1273"/>
                    </a:lnTo>
                    <a:lnTo>
                      <a:pt x="489" y="535"/>
                    </a:lnTo>
                    <a:lnTo>
                      <a:pt x="267" y="278"/>
                    </a:lnTo>
                    <a:lnTo>
                      <a:pt x="267" y="278"/>
                    </a:lnTo>
                    <a:lnTo>
                      <a:pt x="275" y="215"/>
                    </a:lnTo>
                    <a:lnTo>
                      <a:pt x="282" y="198"/>
                    </a:lnTo>
                    <a:lnTo>
                      <a:pt x="490" y="410"/>
                    </a:lnTo>
                    <a:lnTo>
                      <a:pt x="520" y="8"/>
                    </a:lnTo>
                    <a:lnTo>
                      <a:pt x="522" y="9"/>
                    </a:lnTo>
                    <a:lnTo>
                      <a:pt x="527" y="11"/>
                    </a:lnTo>
                    <a:lnTo>
                      <a:pt x="535" y="15"/>
                    </a:lnTo>
                    <a:lnTo>
                      <a:pt x="548" y="19"/>
                    </a:lnTo>
                    <a:lnTo>
                      <a:pt x="565" y="20"/>
                    </a:lnTo>
                    <a:lnTo>
                      <a:pt x="585" y="18"/>
                    </a:lnTo>
                    <a:lnTo>
                      <a:pt x="611" y="11"/>
                    </a:lnTo>
                    <a:lnTo>
                      <a:pt x="639" y="0"/>
                    </a:lnTo>
                    <a:lnTo>
                      <a:pt x="653" y="268"/>
                    </a:lnTo>
                    <a:lnTo>
                      <a:pt x="844" y="115"/>
                    </a:lnTo>
                    <a:lnTo>
                      <a:pt x="853" y="174"/>
                    </a:lnTo>
                    <a:lnTo>
                      <a:pt x="651" y="371"/>
                    </a:lnTo>
                    <a:lnTo>
                      <a:pt x="651" y="1033"/>
                    </a:lnTo>
                    <a:lnTo>
                      <a:pt x="689" y="1325"/>
                    </a:lnTo>
                    <a:lnTo>
                      <a:pt x="783" y="865"/>
                    </a:lnTo>
                    <a:lnTo>
                      <a:pt x="777" y="1290"/>
                    </a:lnTo>
                    <a:lnTo>
                      <a:pt x="894" y="812"/>
                    </a:lnTo>
                    <a:lnTo>
                      <a:pt x="865" y="1325"/>
                    </a:lnTo>
                    <a:lnTo>
                      <a:pt x="965" y="1102"/>
                    </a:lnTo>
                    <a:lnTo>
                      <a:pt x="962" y="1360"/>
                    </a:lnTo>
                    <a:lnTo>
                      <a:pt x="1065" y="1186"/>
                    </a:lnTo>
                    <a:lnTo>
                      <a:pt x="1068" y="1311"/>
                    </a:lnTo>
                    <a:lnTo>
                      <a:pt x="1177" y="1242"/>
                    </a:lnTo>
                    <a:lnTo>
                      <a:pt x="1041" y="1477"/>
                    </a:lnTo>
                    <a:lnTo>
                      <a:pt x="110" y="1492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71" name="Freeform 91"/>
              <p:cNvSpPr/>
              <p:nvPr/>
            </p:nvSpPr>
            <p:spPr bwMode="auto">
              <a:xfrm>
                <a:off x="1084" y="3859"/>
                <a:ext cx="7" cy="65"/>
              </a:xfrm>
              <a:custGeom>
                <a:avLst/>
                <a:gdLst>
                  <a:gd name="T0" fmla="*/ 35 w 39"/>
                  <a:gd name="T1" fmla="*/ 245 h 260"/>
                  <a:gd name="T2" fmla="*/ 0 w 39"/>
                  <a:gd name="T3" fmla="*/ 0 h 260"/>
                  <a:gd name="T4" fmla="*/ 0 w 39"/>
                  <a:gd name="T5" fmla="*/ 166 h 260"/>
                  <a:gd name="T6" fmla="*/ 16 w 39"/>
                  <a:gd name="T7" fmla="*/ 260 h 260"/>
                  <a:gd name="T8" fmla="*/ 39 w 39"/>
                  <a:gd name="T9" fmla="*/ 260 h 260"/>
                  <a:gd name="T10" fmla="*/ 35 w 39"/>
                  <a:gd name="T11" fmla="*/ 245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260">
                    <a:moveTo>
                      <a:pt x="35" y="245"/>
                    </a:moveTo>
                    <a:lnTo>
                      <a:pt x="0" y="0"/>
                    </a:lnTo>
                    <a:lnTo>
                      <a:pt x="0" y="166"/>
                    </a:lnTo>
                    <a:lnTo>
                      <a:pt x="16" y="260"/>
                    </a:lnTo>
                    <a:lnTo>
                      <a:pt x="39" y="260"/>
                    </a:lnTo>
                    <a:lnTo>
                      <a:pt x="35" y="24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FF59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72" name="Freeform 92"/>
              <p:cNvSpPr/>
              <p:nvPr/>
            </p:nvSpPr>
            <p:spPr bwMode="auto">
              <a:xfrm>
                <a:off x="1022" y="3857"/>
                <a:ext cx="61" cy="72"/>
              </a:xfrm>
              <a:custGeom>
                <a:avLst/>
                <a:gdLst>
                  <a:gd name="T0" fmla="*/ 366 w 366"/>
                  <a:gd name="T1" fmla="*/ 273 h 286"/>
                  <a:gd name="T2" fmla="*/ 267 w 366"/>
                  <a:gd name="T3" fmla="*/ 28 h 286"/>
                  <a:gd name="T4" fmla="*/ 302 w 366"/>
                  <a:gd name="T5" fmla="*/ 264 h 286"/>
                  <a:gd name="T6" fmla="*/ 212 w 366"/>
                  <a:gd name="T7" fmla="*/ 129 h 286"/>
                  <a:gd name="T8" fmla="*/ 122 w 366"/>
                  <a:gd name="T9" fmla="*/ 0 h 286"/>
                  <a:gd name="T10" fmla="*/ 161 w 366"/>
                  <a:gd name="T11" fmla="*/ 254 h 286"/>
                  <a:gd name="T12" fmla="*/ 79 w 366"/>
                  <a:gd name="T13" fmla="*/ 125 h 286"/>
                  <a:gd name="T14" fmla="*/ 90 w 366"/>
                  <a:gd name="T15" fmla="*/ 254 h 286"/>
                  <a:gd name="T16" fmla="*/ 0 w 366"/>
                  <a:gd name="T17" fmla="*/ 190 h 286"/>
                  <a:gd name="T18" fmla="*/ 67 w 366"/>
                  <a:gd name="T19" fmla="*/ 286 h 286"/>
                  <a:gd name="T20" fmla="*/ 366 w 366"/>
                  <a:gd name="T21" fmla="*/ 273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6" h="286">
                    <a:moveTo>
                      <a:pt x="366" y="273"/>
                    </a:moveTo>
                    <a:lnTo>
                      <a:pt x="267" y="28"/>
                    </a:lnTo>
                    <a:lnTo>
                      <a:pt x="302" y="264"/>
                    </a:lnTo>
                    <a:lnTo>
                      <a:pt x="212" y="129"/>
                    </a:lnTo>
                    <a:lnTo>
                      <a:pt x="122" y="0"/>
                    </a:lnTo>
                    <a:lnTo>
                      <a:pt x="161" y="254"/>
                    </a:lnTo>
                    <a:lnTo>
                      <a:pt x="79" y="125"/>
                    </a:lnTo>
                    <a:lnTo>
                      <a:pt x="90" y="254"/>
                    </a:lnTo>
                    <a:lnTo>
                      <a:pt x="0" y="190"/>
                    </a:lnTo>
                    <a:lnTo>
                      <a:pt x="67" y="286"/>
                    </a:lnTo>
                    <a:lnTo>
                      <a:pt x="366" y="273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FF59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73" name="Freeform 93"/>
              <p:cNvSpPr/>
              <p:nvPr/>
            </p:nvSpPr>
            <p:spPr bwMode="auto">
              <a:xfrm>
                <a:off x="1128" y="3823"/>
                <a:ext cx="27" cy="102"/>
              </a:xfrm>
              <a:custGeom>
                <a:avLst/>
                <a:gdLst>
                  <a:gd name="T0" fmla="*/ 0 w 160"/>
                  <a:gd name="T1" fmla="*/ 412 h 412"/>
                  <a:gd name="T2" fmla="*/ 0 w 160"/>
                  <a:gd name="T3" fmla="*/ 352 h 412"/>
                  <a:gd name="T4" fmla="*/ 50 w 160"/>
                  <a:gd name="T5" fmla="*/ 112 h 412"/>
                  <a:gd name="T6" fmla="*/ 66 w 160"/>
                  <a:gd name="T7" fmla="*/ 375 h 412"/>
                  <a:gd name="T8" fmla="*/ 160 w 160"/>
                  <a:gd name="T9" fmla="*/ 0 h 412"/>
                  <a:gd name="T10" fmla="*/ 129 w 160"/>
                  <a:gd name="T11" fmla="*/ 412 h 412"/>
                  <a:gd name="T12" fmla="*/ 0 w 160"/>
                  <a:gd name="T13" fmla="*/ 41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" h="412">
                    <a:moveTo>
                      <a:pt x="0" y="412"/>
                    </a:moveTo>
                    <a:lnTo>
                      <a:pt x="0" y="352"/>
                    </a:lnTo>
                    <a:lnTo>
                      <a:pt x="50" y="112"/>
                    </a:lnTo>
                    <a:lnTo>
                      <a:pt x="66" y="375"/>
                    </a:lnTo>
                    <a:lnTo>
                      <a:pt x="160" y="0"/>
                    </a:lnTo>
                    <a:lnTo>
                      <a:pt x="129" y="412"/>
                    </a:lnTo>
                    <a:lnTo>
                      <a:pt x="0" y="412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FF59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74" name="Freeform 94"/>
              <p:cNvSpPr/>
              <p:nvPr/>
            </p:nvSpPr>
            <p:spPr bwMode="auto">
              <a:xfrm>
                <a:off x="1153" y="3874"/>
                <a:ext cx="15" cy="51"/>
              </a:xfrm>
              <a:custGeom>
                <a:avLst/>
                <a:gdLst>
                  <a:gd name="T0" fmla="*/ 0 w 90"/>
                  <a:gd name="T1" fmla="*/ 208 h 208"/>
                  <a:gd name="T2" fmla="*/ 85 w 90"/>
                  <a:gd name="T3" fmla="*/ 0 h 208"/>
                  <a:gd name="T4" fmla="*/ 90 w 90"/>
                  <a:gd name="T5" fmla="*/ 204 h 208"/>
                  <a:gd name="T6" fmla="*/ 0 w 90"/>
                  <a:gd name="T7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208">
                    <a:moveTo>
                      <a:pt x="0" y="208"/>
                    </a:moveTo>
                    <a:lnTo>
                      <a:pt x="85" y="0"/>
                    </a:lnTo>
                    <a:lnTo>
                      <a:pt x="90" y="204"/>
                    </a:lnTo>
                    <a:lnTo>
                      <a:pt x="0" y="208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FF59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75" name="Freeform 95"/>
              <p:cNvSpPr/>
              <p:nvPr/>
            </p:nvSpPr>
            <p:spPr bwMode="auto">
              <a:xfrm>
                <a:off x="1171" y="3886"/>
                <a:ext cx="14" cy="38"/>
              </a:xfrm>
              <a:custGeom>
                <a:avLst/>
                <a:gdLst>
                  <a:gd name="T0" fmla="*/ 0 w 82"/>
                  <a:gd name="T1" fmla="*/ 154 h 154"/>
                  <a:gd name="T2" fmla="*/ 82 w 82"/>
                  <a:gd name="T3" fmla="*/ 0 h 154"/>
                  <a:gd name="T4" fmla="*/ 66 w 82"/>
                  <a:gd name="T5" fmla="*/ 149 h 154"/>
                  <a:gd name="T6" fmla="*/ 0 w 82"/>
                  <a:gd name="T7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154">
                    <a:moveTo>
                      <a:pt x="0" y="154"/>
                    </a:moveTo>
                    <a:lnTo>
                      <a:pt x="82" y="0"/>
                    </a:lnTo>
                    <a:lnTo>
                      <a:pt x="66" y="149"/>
                    </a:lnTo>
                    <a:lnTo>
                      <a:pt x="0" y="154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FF59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76" name="Freeform 96"/>
              <p:cNvSpPr/>
              <p:nvPr/>
            </p:nvSpPr>
            <p:spPr bwMode="auto">
              <a:xfrm>
                <a:off x="1187" y="3893"/>
                <a:ext cx="9" cy="24"/>
              </a:xfrm>
              <a:custGeom>
                <a:avLst/>
                <a:gdLst>
                  <a:gd name="T0" fmla="*/ 0 w 54"/>
                  <a:gd name="T1" fmla="*/ 96 h 96"/>
                  <a:gd name="T2" fmla="*/ 15 w 54"/>
                  <a:gd name="T3" fmla="*/ 41 h 96"/>
                  <a:gd name="T4" fmla="*/ 54 w 54"/>
                  <a:gd name="T5" fmla="*/ 0 h 96"/>
                  <a:gd name="T6" fmla="*/ 42 w 54"/>
                  <a:gd name="T7" fmla="*/ 36 h 96"/>
                  <a:gd name="T8" fmla="*/ 0 w 54"/>
                  <a:gd name="T9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96">
                    <a:moveTo>
                      <a:pt x="0" y="96"/>
                    </a:moveTo>
                    <a:lnTo>
                      <a:pt x="15" y="41"/>
                    </a:lnTo>
                    <a:lnTo>
                      <a:pt x="54" y="0"/>
                    </a:lnTo>
                    <a:lnTo>
                      <a:pt x="42" y="36"/>
                    </a:lnTo>
                    <a:lnTo>
                      <a:pt x="0" y="96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FF59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77" name="Freeform 97"/>
              <p:cNvSpPr/>
              <p:nvPr/>
            </p:nvSpPr>
            <p:spPr bwMode="auto">
              <a:xfrm>
                <a:off x="1093" y="3586"/>
                <a:ext cx="10" cy="339"/>
              </a:xfrm>
              <a:custGeom>
                <a:avLst/>
                <a:gdLst>
                  <a:gd name="T0" fmla="*/ 0 w 60"/>
                  <a:gd name="T1" fmla="*/ 1360 h 1360"/>
                  <a:gd name="T2" fmla="*/ 43 w 60"/>
                  <a:gd name="T3" fmla="*/ 0 h 1360"/>
                  <a:gd name="T4" fmla="*/ 44 w 60"/>
                  <a:gd name="T5" fmla="*/ 3 h 1360"/>
                  <a:gd name="T6" fmla="*/ 47 w 60"/>
                  <a:gd name="T7" fmla="*/ 5 h 1360"/>
                  <a:gd name="T8" fmla="*/ 53 w 60"/>
                  <a:gd name="T9" fmla="*/ 6 h 1360"/>
                  <a:gd name="T10" fmla="*/ 60 w 60"/>
                  <a:gd name="T11" fmla="*/ 1 h 1360"/>
                  <a:gd name="T12" fmla="*/ 54 w 60"/>
                  <a:gd name="T13" fmla="*/ 1360 h 1360"/>
                  <a:gd name="T14" fmla="*/ 0 w 60"/>
                  <a:gd name="T15" fmla="*/ 1360 h 1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1360">
                    <a:moveTo>
                      <a:pt x="0" y="1360"/>
                    </a:moveTo>
                    <a:lnTo>
                      <a:pt x="43" y="0"/>
                    </a:lnTo>
                    <a:lnTo>
                      <a:pt x="44" y="3"/>
                    </a:lnTo>
                    <a:lnTo>
                      <a:pt x="47" y="5"/>
                    </a:lnTo>
                    <a:lnTo>
                      <a:pt x="53" y="6"/>
                    </a:lnTo>
                    <a:lnTo>
                      <a:pt x="60" y="1"/>
                    </a:lnTo>
                    <a:lnTo>
                      <a:pt x="54" y="1360"/>
                    </a:lnTo>
                    <a:lnTo>
                      <a:pt x="0" y="1360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8759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78" name="Freeform 98"/>
              <p:cNvSpPr/>
              <p:nvPr/>
            </p:nvSpPr>
            <p:spPr bwMode="auto">
              <a:xfrm>
                <a:off x="1104" y="3576"/>
                <a:ext cx="8" cy="348"/>
              </a:xfrm>
              <a:custGeom>
                <a:avLst/>
                <a:gdLst>
                  <a:gd name="T0" fmla="*/ 0 w 46"/>
                  <a:gd name="T1" fmla="*/ 1392 h 1392"/>
                  <a:gd name="T2" fmla="*/ 19 w 46"/>
                  <a:gd name="T3" fmla="*/ 4 h 1392"/>
                  <a:gd name="T4" fmla="*/ 20 w 46"/>
                  <a:gd name="T5" fmla="*/ 5 h 1392"/>
                  <a:gd name="T6" fmla="*/ 25 w 46"/>
                  <a:gd name="T7" fmla="*/ 7 h 1392"/>
                  <a:gd name="T8" fmla="*/ 32 w 46"/>
                  <a:gd name="T9" fmla="*/ 6 h 1392"/>
                  <a:gd name="T10" fmla="*/ 43 w 46"/>
                  <a:gd name="T11" fmla="*/ 0 h 1392"/>
                  <a:gd name="T12" fmla="*/ 46 w 46"/>
                  <a:gd name="T13" fmla="*/ 1392 h 1392"/>
                  <a:gd name="T14" fmla="*/ 0 w 46"/>
                  <a:gd name="T15" fmla="*/ 1392 h 1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1392">
                    <a:moveTo>
                      <a:pt x="0" y="1392"/>
                    </a:moveTo>
                    <a:lnTo>
                      <a:pt x="19" y="4"/>
                    </a:lnTo>
                    <a:lnTo>
                      <a:pt x="20" y="5"/>
                    </a:lnTo>
                    <a:lnTo>
                      <a:pt x="25" y="7"/>
                    </a:lnTo>
                    <a:lnTo>
                      <a:pt x="32" y="6"/>
                    </a:lnTo>
                    <a:lnTo>
                      <a:pt x="43" y="0"/>
                    </a:lnTo>
                    <a:lnTo>
                      <a:pt x="46" y="1392"/>
                    </a:lnTo>
                    <a:lnTo>
                      <a:pt x="0" y="1392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8759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79" name="Freeform 99"/>
              <p:cNvSpPr/>
              <p:nvPr/>
            </p:nvSpPr>
            <p:spPr bwMode="auto">
              <a:xfrm>
                <a:off x="1114" y="3568"/>
                <a:ext cx="7" cy="355"/>
              </a:xfrm>
              <a:custGeom>
                <a:avLst/>
                <a:gdLst>
                  <a:gd name="T0" fmla="*/ 8 w 43"/>
                  <a:gd name="T1" fmla="*/ 1420 h 1420"/>
                  <a:gd name="T2" fmla="*/ 0 w 43"/>
                  <a:gd name="T3" fmla="*/ 14 h 1420"/>
                  <a:gd name="T4" fmla="*/ 16 w 43"/>
                  <a:gd name="T5" fmla="*/ 0 h 1420"/>
                  <a:gd name="T6" fmla="*/ 24 w 43"/>
                  <a:gd name="T7" fmla="*/ 1081 h 1420"/>
                  <a:gd name="T8" fmla="*/ 43 w 43"/>
                  <a:gd name="T9" fmla="*/ 1415 h 1420"/>
                  <a:gd name="T10" fmla="*/ 8 w 43"/>
                  <a:gd name="T11" fmla="*/ 1420 h 1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420">
                    <a:moveTo>
                      <a:pt x="8" y="1420"/>
                    </a:moveTo>
                    <a:lnTo>
                      <a:pt x="0" y="14"/>
                    </a:lnTo>
                    <a:lnTo>
                      <a:pt x="16" y="0"/>
                    </a:lnTo>
                    <a:lnTo>
                      <a:pt x="24" y="1081"/>
                    </a:lnTo>
                    <a:lnTo>
                      <a:pt x="43" y="1415"/>
                    </a:lnTo>
                    <a:lnTo>
                      <a:pt x="8" y="1420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8759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80" name="Freeform 100"/>
              <p:cNvSpPr/>
              <p:nvPr/>
            </p:nvSpPr>
            <p:spPr bwMode="auto">
              <a:xfrm>
                <a:off x="1121" y="3600"/>
                <a:ext cx="29" cy="47"/>
              </a:xfrm>
              <a:custGeom>
                <a:avLst/>
                <a:gdLst>
                  <a:gd name="T0" fmla="*/ 4 w 173"/>
                  <a:gd name="T1" fmla="*/ 153 h 190"/>
                  <a:gd name="T2" fmla="*/ 173 w 173"/>
                  <a:gd name="T3" fmla="*/ 0 h 190"/>
                  <a:gd name="T4" fmla="*/ 173 w 173"/>
                  <a:gd name="T5" fmla="*/ 14 h 190"/>
                  <a:gd name="T6" fmla="*/ 0 w 173"/>
                  <a:gd name="T7" fmla="*/ 190 h 190"/>
                  <a:gd name="T8" fmla="*/ 4 w 173"/>
                  <a:gd name="T9" fmla="*/ 153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190">
                    <a:moveTo>
                      <a:pt x="4" y="153"/>
                    </a:moveTo>
                    <a:lnTo>
                      <a:pt x="173" y="0"/>
                    </a:lnTo>
                    <a:lnTo>
                      <a:pt x="173" y="14"/>
                    </a:lnTo>
                    <a:lnTo>
                      <a:pt x="0" y="190"/>
                    </a:lnTo>
                    <a:lnTo>
                      <a:pt x="4" y="153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8759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81" name="Freeform 101"/>
              <p:cNvSpPr/>
              <p:nvPr/>
            </p:nvSpPr>
            <p:spPr bwMode="auto">
              <a:xfrm>
                <a:off x="1059" y="3621"/>
                <a:ext cx="34" cy="64"/>
              </a:xfrm>
              <a:custGeom>
                <a:avLst/>
                <a:gdLst>
                  <a:gd name="T0" fmla="*/ 200 w 200"/>
                  <a:gd name="T1" fmla="*/ 255 h 255"/>
                  <a:gd name="T2" fmla="*/ 196 w 200"/>
                  <a:gd name="T3" fmla="*/ 198 h 255"/>
                  <a:gd name="T4" fmla="*/ 8 w 200"/>
                  <a:gd name="T5" fmla="*/ 0 h 255"/>
                  <a:gd name="T6" fmla="*/ 0 w 200"/>
                  <a:gd name="T7" fmla="*/ 41 h 255"/>
                  <a:gd name="T8" fmla="*/ 200 w 200"/>
                  <a:gd name="T9" fmla="*/ 25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255">
                    <a:moveTo>
                      <a:pt x="200" y="255"/>
                    </a:moveTo>
                    <a:lnTo>
                      <a:pt x="196" y="198"/>
                    </a:lnTo>
                    <a:lnTo>
                      <a:pt x="8" y="0"/>
                    </a:lnTo>
                    <a:lnTo>
                      <a:pt x="0" y="41"/>
                    </a:lnTo>
                    <a:lnTo>
                      <a:pt x="200" y="25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8759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82" name="Freeform 102"/>
              <p:cNvSpPr/>
              <p:nvPr/>
            </p:nvSpPr>
            <p:spPr bwMode="auto">
              <a:xfrm>
                <a:off x="960" y="3581"/>
                <a:ext cx="98" cy="138"/>
              </a:xfrm>
              <a:custGeom>
                <a:avLst/>
                <a:gdLst>
                  <a:gd name="T0" fmla="*/ 561 w 585"/>
                  <a:gd name="T1" fmla="*/ 404 h 554"/>
                  <a:gd name="T2" fmla="*/ 551 w 585"/>
                  <a:gd name="T3" fmla="*/ 415 h 554"/>
                  <a:gd name="T4" fmla="*/ 526 w 585"/>
                  <a:gd name="T5" fmla="*/ 443 h 554"/>
                  <a:gd name="T6" fmla="*/ 486 w 585"/>
                  <a:gd name="T7" fmla="*/ 476 h 554"/>
                  <a:gd name="T8" fmla="*/ 435 w 585"/>
                  <a:gd name="T9" fmla="*/ 505 h 554"/>
                  <a:gd name="T10" fmla="*/ 287 w 585"/>
                  <a:gd name="T11" fmla="*/ 550 h 554"/>
                  <a:gd name="T12" fmla="*/ 293 w 585"/>
                  <a:gd name="T13" fmla="*/ 520 h 554"/>
                  <a:gd name="T14" fmla="*/ 304 w 585"/>
                  <a:gd name="T15" fmla="*/ 474 h 554"/>
                  <a:gd name="T16" fmla="*/ 313 w 585"/>
                  <a:gd name="T17" fmla="*/ 420 h 554"/>
                  <a:gd name="T18" fmla="*/ 319 w 585"/>
                  <a:gd name="T19" fmla="*/ 389 h 554"/>
                  <a:gd name="T20" fmla="*/ 323 w 585"/>
                  <a:gd name="T21" fmla="*/ 354 h 554"/>
                  <a:gd name="T22" fmla="*/ 333 w 585"/>
                  <a:gd name="T23" fmla="*/ 305 h 554"/>
                  <a:gd name="T24" fmla="*/ 350 w 585"/>
                  <a:gd name="T25" fmla="*/ 262 h 554"/>
                  <a:gd name="T26" fmla="*/ 358 w 585"/>
                  <a:gd name="T27" fmla="*/ 250 h 554"/>
                  <a:gd name="T28" fmla="*/ 328 w 585"/>
                  <a:gd name="T29" fmla="*/ 254 h 554"/>
                  <a:gd name="T30" fmla="*/ 281 w 585"/>
                  <a:gd name="T31" fmla="*/ 262 h 554"/>
                  <a:gd name="T32" fmla="*/ 230 w 585"/>
                  <a:gd name="T33" fmla="*/ 265 h 554"/>
                  <a:gd name="T34" fmla="*/ 202 w 585"/>
                  <a:gd name="T35" fmla="*/ 267 h 554"/>
                  <a:gd name="T36" fmla="*/ 175 w 585"/>
                  <a:gd name="T37" fmla="*/ 268 h 554"/>
                  <a:gd name="T38" fmla="*/ 128 w 585"/>
                  <a:gd name="T39" fmla="*/ 263 h 554"/>
                  <a:gd name="T40" fmla="*/ 76 w 585"/>
                  <a:gd name="T41" fmla="*/ 244 h 554"/>
                  <a:gd name="T42" fmla="*/ 50 w 585"/>
                  <a:gd name="T43" fmla="*/ 227 h 554"/>
                  <a:gd name="T44" fmla="*/ 39 w 585"/>
                  <a:gd name="T45" fmla="*/ 218 h 554"/>
                  <a:gd name="T46" fmla="*/ 24 w 585"/>
                  <a:gd name="T47" fmla="*/ 199 h 554"/>
                  <a:gd name="T48" fmla="*/ 7 w 585"/>
                  <a:gd name="T49" fmla="*/ 168 h 554"/>
                  <a:gd name="T50" fmla="*/ 4 w 585"/>
                  <a:gd name="T51" fmla="*/ 145 h 554"/>
                  <a:gd name="T52" fmla="*/ 32 w 585"/>
                  <a:gd name="T53" fmla="*/ 128 h 554"/>
                  <a:gd name="T54" fmla="*/ 75 w 585"/>
                  <a:gd name="T55" fmla="*/ 100 h 554"/>
                  <a:gd name="T56" fmla="*/ 121 w 585"/>
                  <a:gd name="T57" fmla="*/ 70 h 554"/>
                  <a:gd name="T58" fmla="*/ 146 w 585"/>
                  <a:gd name="T59" fmla="*/ 55 h 554"/>
                  <a:gd name="T60" fmla="*/ 175 w 585"/>
                  <a:gd name="T61" fmla="*/ 40 h 554"/>
                  <a:gd name="T62" fmla="*/ 220 w 585"/>
                  <a:gd name="T63" fmla="*/ 19 h 554"/>
                  <a:gd name="T64" fmla="*/ 271 w 585"/>
                  <a:gd name="T65" fmla="*/ 4 h 554"/>
                  <a:gd name="T66" fmla="*/ 299 w 585"/>
                  <a:gd name="T67" fmla="*/ 2 h 554"/>
                  <a:gd name="T68" fmla="*/ 334 w 585"/>
                  <a:gd name="T69" fmla="*/ 0 h 554"/>
                  <a:gd name="T70" fmla="*/ 387 w 585"/>
                  <a:gd name="T71" fmla="*/ 2 h 554"/>
                  <a:gd name="T72" fmla="*/ 439 w 585"/>
                  <a:gd name="T73" fmla="*/ 10 h 554"/>
                  <a:gd name="T74" fmla="*/ 462 w 585"/>
                  <a:gd name="T75" fmla="*/ 22 h 554"/>
                  <a:gd name="T76" fmla="*/ 483 w 585"/>
                  <a:gd name="T77" fmla="*/ 40 h 554"/>
                  <a:gd name="T78" fmla="*/ 513 w 585"/>
                  <a:gd name="T79" fmla="*/ 74 h 554"/>
                  <a:gd name="T80" fmla="*/ 543 w 585"/>
                  <a:gd name="T81" fmla="*/ 118 h 554"/>
                  <a:gd name="T82" fmla="*/ 585 w 585"/>
                  <a:gd name="T83" fmla="*/ 144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85" h="554">
                    <a:moveTo>
                      <a:pt x="568" y="190"/>
                    </a:moveTo>
                    <a:lnTo>
                      <a:pt x="561" y="404"/>
                    </a:lnTo>
                    <a:lnTo>
                      <a:pt x="559" y="406"/>
                    </a:lnTo>
                    <a:lnTo>
                      <a:pt x="551" y="415"/>
                    </a:lnTo>
                    <a:lnTo>
                      <a:pt x="541" y="428"/>
                    </a:lnTo>
                    <a:lnTo>
                      <a:pt x="526" y="443"/>
                    </a:lnTo>
                    <a:lnTo>
                      <a:pt x="507" y="459"/>
                    </a:lnTo>
                    <a:lnTo>
                      <a:pt x="486" y="476"/>
                    </a:lnTo>
                    <a:lnTo>
                      <a:pt x="461" y="491"/>
                    </a:lnTo>
                    <a:lnTo>
                      <a:pt x="435" y="505"/>
                    </a:lnTo>
                    <a:lnTo>
                      <a:pt x="286" y="554"/>
                    </a:lnTo>
                    <a:lnTo>
                      <a:pt x="287" y="550"/>
                    </a:lnTo>
                    <a:lnTo>
                      <a:pt x="290" y="538"/>
                    </a:lnTo>
                    <a:lnTo>
                      <a:pt x="293" y="520"/>
                    </a:lnTo>
                    <a:lnTo>
                      <a:pt x="298" y="499"/>
                    </a:lnTo>
                    <a:lnTo>
                      <a:pt x="304" y="474"/>
                    </a:lnTo>
                    <a:lnTo>
                      <a:pt x="309" y="446"/>
                    </a:lnTo>
                    <a:lnTo>
                      <a:pt x="313" y="420"/>
                    </a:lnTo>
                    <a:lnTo>
                      <a:pt x="317" y="394"/>
                    </a:lnTo>
                    <a:lnTo>
                      <a:pt x="319" y="389"/>
                    </a:lnTo>
                    <a:lnTo>
                      <a:pt x="320" y="375"/>
                    </a:lnTo>
                    <a:lnTo>
                      <a:pt x="323" y="354"/>
                    </a:lnTo>
                    <a:lnTo>
                      <a:pt x="327" y="330"/>
                    </a:lnTo>
                    <a:lnTo>
                      <a:pt x="333" y="305"/>
                    </a:lnTo>
                    <a:lnTo>
                      <a:pt x="341" y="281"/>
                    </a:lnTo>
                    <a:lnTo>
                      <a:pt x="350" y="262"/>
                    </a:lnTo>
                    <a:lnTo>
                      <a:pt x="362" y="249"/>
                    </a:lnTo>
                    <a:lnTo>
                      <a:pt x="358" y="250"/>
                    </a:lnTo>
                    <a:lnTo>
                      <a:pt x="346" y="252"/>
                    </a:lnTo>
                    <a:lnTo>
                      <a:pt x="328" y="254"/>
                    </a:lnTo>
                    <a:lnTo>
                      <a:pt x="306" y="258"/>
                    </a:lnTo>
                    <a:lnTo>
                      <a:pt x="281" y="262"/>
                    </a:lnTo>
                    <a:lnTo>
                      <a:pt x="255" y="264"/>
                    </a:lnTo>
                    <a:lnTo>
                      <a:pt x="230" y="265"/>
                    </a:lnTo>
                    <a:lnTo>
                      <a:pt x="206" y="267"/>
                    </a:lnTo>
                    <a:lnTo>
                      <a:pt x="202" y="267"/>
                    </a:lnTo>
                    <a:lnTo>
                      <a:pt x="192" y="268"/>
                    </a:lnTo>
                    <a:lnTo>
                      <a:pt x="175" y="268"/>
                    </a:lnTo>
                    <a:lnTo>
                      <a:pt x="152" y="267"/>
                    </a:lnTo>
                    <a:lnTo>
                      <a:pt x="128" y="263"/>
                    </a:lnTo>
                    <a:lnTo>
                      <a:pt x="103" y="257"/>
                    </a:lnTo>
                    <a:lnTo>
                      <a:pt x="76" y="244"/>
                    </a:lnTo>
                    <a:lnTo>
                      <a:pt x="51" y="228"/>
                    </a:lnTo>
                    <a:lnTo>
                      <a:pt x="50" y="227"/>
                    </a:lnTo>
                    <a:lnTo>
                      <a:pt x="46" y="224"/>
                    </a:lnTo>
                    <a:lnTo>
                      <a:pt x="39" y="218"/>
                    </a:lnTo>
                    <a:lnTo>
                      <a:pt x="32" y="210"/>
                    </a:lnTo>
                    <a:lnTo>
                      <a:pt x="24" y="199"/>
                    </a:lnTo>
                    <a:lnTo>
                      <a:pt x="16" y="185"/>
                    </a:lnTo>
                    <a:lnTo>
                      <a:pt x="7" y="168"/>
                    </a:lnTo>
                    <a:lnTo>
                      <a:pt x="0" y="148"/>
                    </a:lnTo>
                    <a:lnTo>
                      <a:pt x="4" y="145"/>
                    </a:lnTo>
                    <a:lnTo>
                      <a:pt x="15" y="138"/>
                    </a:lnTo>
                    <a:lnTo>
                      <a:pt x="32" y="128"/>
                    </a:lnTo>
                    <a:lnTo>
                      <a:pt x="52" y="114"/>
                    </a:lnTo>
                    <a:lnTo>
                      <a:pt x="75" y="100"/>
                    </a:lnTo>
                    <a:lnTo>
                      <a:pt x="98" y="85"/>
                    </a:lnTo>
                    <a:lnTo>
                      <a:pt x="121" y="70"/>
                    </a:lnTo>
                    <a:lnTo>
                      <a:pt x="142" y="58"/>
                    </a:lnTo>
                    <a:lnTo>
                      <a:pt x="146" y="55"/>
                    </a:lnTo>
                    <a:lnTo>
                      <a:pt x="158" y="49"/>
                    </a:lnTo>
                    <a:lnTo>
                      <a:pt x="175" y="40"/>
                    </a:lnTo>
                    <a:lnTo>
                      <a:pt x="196" y="29"/>
                    </a:lnTo>
                    <a:lnTo>
                      <a:pt x="220" y="19"/>
                    </a:lnTo>
                    <a:lnTo>
                      <a:pt x="245" y="10"/>
                    </a:lnTo>
                    <a:lnTo>
                      <a:pt x="271" y="4"/>
                    </a:lnTo>
                    <a:lnTo>
                      <a:pt x="294" y="2"/>
                    </a:lnTo>
                    <a:lnTo>
                      <a:pt x="299" y="2"/>
                    </a:lnTo>
                    <a:lnTo>
                      <a:pt x="313" y="0"/>
                    </a:lnTo>
                    <a:lnTo>
                      <a:pt x="334" y="0"/>
                    </a:lnTo>
                    <a:lnTo>
                      <a:pt x="360" y="0"/>
                    </a:lnTo>
                    <a:lnTo>
                      <a:pt x="387" y="2"/>
                    </a:lnTo>
                    <a:lnTo>
                      <a:pt x="415" y="5"/>
                    </a:lnTo>
                    <a:lnTo>
                      <a:pt x="439" y="10"/>
                    </a:lnTo>
                    <a:lnTo>
                      <a:pt x="459" y="19"/>
                    </a:lnTo>
                    <a:lnTo>
                      <a:pt x="462" y="22"/>
                    </a:lnTo>
                    <a:lnTo>
                      <a:pt x="471" y="29"/>
                    </a:lnTo>
                    <a:lnTo>
                      <a:pt x="483" y="40"/>
                    </a:lnTo>
                    <a:lnTo>
                      <a:pt x="497" y="55"/>
                    </a:lnTo>
                    <a:lnTo>
                      <a:pt x="513" y="74"/>
                    </a:lnTo>
                    <a:lnTo>
                      <a:pt x="528" y="94"/>
                    </a:lnTo>
                    <a:lnTo>
                      <a:pt x="543" y="118"/>
                    </a:lnTo>
                    <a:lnTo>
                      <a:pt x="553" y="142"/>
                    </a:lnTo>
                    <a:lnTo>
                      <a:pt x="585" y="144"/>
                    </a:lnTo>
                    <a:lnTo>
                      <a:pt x="568" y="190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83" name="Freeform 103"/>
              <p:cNvSpPr/>
              <p:nvPr/>
            </p:nvSpPr>
            <p:spPr bwMode="auto">
              <a:xfrm>
                <a:off x="1040" y="3533"/>
                <a:ext cx="27" cy="73"/>
              </a:xfrm>
              <a:custGeom>
                <a:avLst/>
                <a:gdLst>
                  <a:gd name="T0" fmla="*/ 97 w 164"/>
                  <a:gd name="T1" fmla="*/ 295 h 295"/>
                  <a:gd name="T2" fmla="*/ 93 w 164"/>
                  <a:gd name="T3" fmla="*/ 292 h 295"/>
                  <a:gd name="T4" fmla="*/ 84 w 164"/>
                  <a:gd name="T5" fmla="*/ 284 h 295"/>
                  <a:gd name="T6" fmla="*/ 71 w 164"/>
                  <a:gd name="T7" fmla="*/ 271 h 295"/>
                  <a:gd name="T8" fmla="*/ 56 w 164"/>
                  <a:gd name="T9" fmla="*/ 256 h 295"/>
                  <a:gd name="T10" fmla="*/ 40 w 164"/>
                  <a:gd name="T11" fmla="*/ 237 h 295"/>
                  <a:gd name="T12" fmla="*/ 26 w 164"/>
                  <a:gd name="T13" fmla="*/ 219 h 295"/>
                  <a:gd name="T14" fmla="*/ 15 w 164"/>
                  <a:gd name="T15" fmla="*/ 199 h 295"/>
                  <a:gd name="T16" fmla="*/ 9 w 164"/>
                  <a:gd name="T17" fmla="*/ 180 h 295"/>
                  <a:gd name="T18" fmla="*/ 7 w 164"/>
                  <a:gd name="T19" fmla="*/ 167 h 295"/>
                  <a:gd name="T20" fmla="*/ 1 w 164"/>
                  <a:gd name="T21" fmla="*/ 136 h 295"/>
                  <a:gd name="T22" fmla="*/ 0 w 164"/>
                  <a:gd name="T23" fmla="*/ 96 h 295"/>
                  <a:gd name="T24" fmla="*/ 6 w 164"/>
                  <a:gd name="T25" fmla="*/ 59 h 295"/>
                  <a:gd name="T26" fmla="*/ 35 w 164"/>
                  <a:gd name="T27" fmla="*/ 0 h 295"/>
                  <a:gd name="T28" fmla="*/ 164 w 164"/>
                  <a:gd name="T29" fmla="*/ 115 h 295"/>
                  <a:gd name="T30" fmla="*/ 97 w 164"/>
                  <a:gd name="T31" fmla="*/ 295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4" h="295">
                    <a:moveTo>
                      <a:pt x="97" y="295"/>
                    </a:moveTo>
                    <a:lnTo>
                      <a:pt x="93" y="292"/>
                    </a:lnTo>
                    <a:lnTo>
                      <a:pt x="84" y="284"/>
                    </a:lnTo>
                    <a:lnTo>
                      <a:pt x="71" y="271"/>
                    </a:lnTo>
                    <a:lnTo>
                      <a:pt x="56" y="256"/>
                    </a:lnTo>
                    <a:lnTo>
                      <a:pt x="40" y="237"/>
                    </a:lnTo>
                    <a:lnTo>
                      <a:pt x="26" y="219"/>
                    </a:lnTo>
                    <a:lnTo>
                      <a:pt x="15" y="199"/>
                    </a:lnTo>
                    <a:lnTo>
                      <a:pt x="9" y="180"/>
                    </a:lnTo>
                    <a:lnTo>
                      <a:pt x="7" y="167"/>
                    </a:lnTo>
                    <a:lnTo>
                      <a:pt x="1" y="136"/>
                    </a:lnTo>
                    <a:lnTo>
                      <a:pt x="0" y="96"/>
                    </a:lnTo>
                    <a:lnTo>
                      <a:pt x="6" y="59"/>
                    </a:lnTo>
                    <a:lnTo>
                      <a:pt x="35" y="0"/>
                    </a:lnTo>
                    <a:lnTo>
                      <a:pt x="164" y="115"/>
                    </a:lnTo>
                    <a:lnTo>
                      <a:pt x="97" y="29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84" name="Freeform 104"/>
              <p:cNvSpPr/>
              <p:nvPr/>
            </p:nvSpPr>
            <p:spPr bwMode="auto">
              <a:xfrm>
                <a:off x="991" y="3488"/>
                <a:ext cx="43" cy="87"/>
              </a:xfrm>
              <a:custGeom>
                <a:avLst/>
                <a:gdLst>
                  <a:gd name="T0" fmla="*/ 257 w 257"/>
                  <a:gd name="T1" fmla="*/ 349 h 349"/>
                  <a:gd name="T2" fmla="*/ 257 w 257"/>
                  <a:gd name="T3" fmla="*/ 341 h 349"/>
                  <a:gd name="T4" fmla="*/ 255 w 257"/>
                  <a:gd name="T5" fmla="*/ 321 h 349"/>
                  <a:gd name="T6" fmla="*/ 252 w 257"/>
                  <a:gd name="T7" fmla="*/ 291 h 349"/>
                  <a:gd name="T8" fmla="*/ 247 w 257"/>
                  <a:gd name="T9" fmla="*/ 254 h 349"/>
                  <a:gd name="T10" fmla="*/ 238 w 257"/>
                  <a:gd name="T11" fmla="*/ 213 h 349"/>
                  <a:gd name="T12" fmla="*/ 228 w 257"/>
                  <a:gd name="T13" fmla="*/ 171 h 349"/>
                  <a:gd name="T14" fmla="*/ 212 w 257"/>
                  <a:gd name="T15" fmla="*/ 133 h 349"/>
                  <a:gd name="T16" fmla="*/ 193 w 257"/>
                  <a:gd name="T17" fmla="*/ 99 h 349"/>
                  <a:gd name="T18" fmla="*/ 192 w 257"/>
                  <a:gd name="T19" fmla="*/ 98 h 349"/>
                  <a:gd name="T20" fmla="*/ 190 w 257"/>
                  <a:gd name="T21" fmla="*/ 91 h 349"/>
                  <a:gd name="T22" fmla="*/ 184 w 257"/>
                  <a:gd name="T23" fmla="*/ 84 h 349"/>
                  <a:gd name="T24" fmla="*/ 178 w 257"/>
                  <a:gd name="T25" fmla="*/ 74 h 349"/>
                  <a:gd name="T26" fmla="*/ 170 w 257"/>
                  <a:gd name="T27" fmla="*/ 63 h 349"/>
                  <a:gd name="T28" fmla="*/ 158 w 257"/>
                  <a:gd name="T29" fmla="*/ 52 h 349"/>
                  <a:gd name="T30" fmla="*/ 144 w 257"/>
                  <a:gd name="T31" fmla="*/ 39 h 349"/>
                  <a:gd name="T32" fmla="*/ 128 w 257"/>
                  <a:gd name="T33" fmla="*/ 27 h 349"/>
                  <a:gd name="T34" fmla="*/ 125 w 257"/>
                  <a:gd name="T35" fmla="*/ 25 h 349"/>
                  <a:gd name="T36" fmla="*/ 116 w 257"/>
                  <a:gd name="T37" fmla="*/ 22 h 349"/>
                  <a:gd name="T38" fmla="*/ 101 w 257"/>
                  <a:gd name="T39" fmla="*/ 17 h 349"/>
                  <a:gd name="T40" fmla="*/ 84 w 257"/>
                  <a:gd name="T41" fmla="*/ 10 h 349"/>
                  <a:gd name="T42" fmla="*/ 64 w 257"/>
                  <a:gd name="T43" fmla="*/ 5 h 349"/>
                  <a:gd name="T44" fmla="*/ 43 w 257"/>
                  <a:gd name="T45" fmla="*/ 2 h 349"/>
                  <a:gd name="T46" fmla="*/ 21 w 257"/>
                  <a:gd name="T47" fmla="*/ 0 h 349"/>
                  <a:gd name="T48" fmla="*/ 1 w 257"/>
                  <a:gd name="T49" fmla="*/ 2 h 349"/>
                  <a:gd name="T50" fmla="*/ 0 w 257"/>
                  <a:gd name="T51" fmla="*/ 18 h 349"/>
                  <a:gd name="T52" fmla="*/ 0 w 257"/>
                  <a:gd name="T53" fmla="*/ 57 h 349"/>
                  <a:gd name="T54" fmla="*/ 5 w 257"/>
                  <a:gd name="T55" fmla="*/ 104 h 349"/>
                  <a:gd name="T56" fmla="*/ 16 w 257"/>
                  <a:gd name="T57" fmla="*/ 148 h 349"/>
                  <a:gd name="T58" fmla="*/ 17 w 257"/>
                  <a:gd name="T59" fmla="*/ 150 h 349"/>
                  <a:gd name="T60" fmla="*/ 20 w 257"/>
                  <a:gd name="T61" fmla="*/ 158 h 349"/>
                  <a:gd name="T62" fmla="*/ 26 w 257"/>
                  <a:gd name="T63" fmla="*/ 169 h 349"/>
                  <a:gd name="T64" fmla="*/ 33 w 257"/>
                  <a:gd name="T65" fmla="*/ 184 h 349"/>
                  <a:gd name="T66" fmla="*/ 45 w 257"/>
                  <a:gd name="T67" fmla="*/ 200 h 349"/>
                  <a:gd name="T68" fmla="*/ 58 w 257"/>
                  <a:gd name="T69" fmla="*/ 219 h 349"/>
                  <a:gd name="T70" fmla="*/ 76 w 257"/>
                  <a:gd name="T71" fmla="*/ 239 h 349"/>
                  <a:gd name="T72" fmla="*/ 99 w 257"/>
                  <a:gd name="T73" fmla="*/ 259 h 349"/>
                  <a:gd name="T74" fmla="*/ 102 w 257"/>
                  <a:gd name="T75" fmla="*/ 261 h 349"/>
                  <a:gd name="T76" fmla="*/ 112 w 257"/>
                  <a:gd name="T77" fmla="*/ 268 h 349"/>
                  <a:gd name="T78" fmla="*/ 128 w 257"/>
                  <a:gd name="T79" fmla="*/ 278 h 349"/>
                  <a:gd name="T80" fmla="*/ 148 w 257"/>
                  <a:gd name="T81" fmla="*/ 290 h 349"/>
                  <a:gd name="T82" fmla="*/ 173 w 257"/>
                  <a:gd name="T83" fmla="*/ 305 h 349"/>
                  <a:gd name="T84" fmla="*/ 199 w 257"/>
                  <a:gd name="T85" fmla="*/ 320 h 349"/>
                  <a:gd name="T86" fmla="*/ 228 w 257"/>
                  <a:gd name="T87" fmla="*/ 335 h 349"/>
                  <a:gd name="T88" fmla="*/ 257 w 257"/>
                  <a:gd name="T89" fmla="*/ 349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57" h="349">
                    <a:moveTo>
                      <a:pt x="257" y="349"/>
                    </a:moveTo>
                    <a:lnTo>
                      <a:pt x="257" y="341"/>
                    </a:lnTo>
                    <a:lnTo>
                      <a:pt x="255" y="321"/>
                    </a:lnTo>
                    <a:lnTo>
                      <a:pt x="252" y="291"/>
                    </a:lnTo>
                    <a:lnTo>
                      <a:pt x="247" y="254"/>
                    </a:lnTo>
                    <a:lnTo>
                      <a:pt x="238" y="213"/>
                    </a:lnTo>
                    <a:lnTo>
                      <a:pt x="228" y="171"/>
                    </a:lnTo>
                    <a:lnTo>
                      <a:pt x="212" y="133"/>
                    </a:lnTo>
                    <a:lnTo>
                      <a:pt x="193" y="99"/>
                    </a:lnTo>
                    <a:lnTo>
                      <a:pt x="192" y="98"/>
                    </a:lnTo>
                    <a:lnTo>
                      <a:pt x="190" y="91"/>
                    </a:lnTo>
                    <a:lnTo>
                      <a:pt x="184" y="84"/>
                    </a:lnTo>
                    <a:lnTo>
                      <a:pt x="178" y="74"/>
                    </a:lnTo>
                    <a:lnTo>
                      <a:pt x="170" y="63"/>
                    </a:lnTo>
                    <a:lnTo>
                      <a:pt x="158" y="52"/>
                    </a:lnTo>
                    <a:lnTo>
                      <a:pt x="144" y="39"/>
                    </a:lnTo>
                    <a:lnTo>
                      <a:pt x="128" y="27"/>
                    </a:lnTo>
                    <a:lnTo>
                      <a:pt x="125" y="25"/>
                    </a:lnTo>
                    <a:lnTo>
                      <a:pt x="116" y="22"/>
                    </a:lnTo>
                    <a:lnTo>
                      <a:pt x="101" y="17"/>
                    </a:lnTo>
                    <a:lnTo>
                      <a:pt x="84" y="10"/>
                    </a:lnTo>
                    <a:lnTo>
                      <a:pt x="64" y="5"/>
                    </a:lnTo>
                    <a:lnTo>
                      <a:pt x="43" y="2"/>
                    </a:lnTo>
                    <a:lnTo>
                      <a:pt x="21" y="0"/>
                    </a:lnTo>
                    <a:lnTo>
                      <a:pt x="1" y="2"/>
                    </a:lnTo>
                    <a:lnTo>
                      <a:pt x="0" y="18"/>
                    </a:lnTo>
                    <a:lnTo>
                      <a:pt x="0" y="57"/>
                    </a:lnTo>
                    <a:lnTo>
                      <a:pt x="5" y="104"/>
                    </a:lnTo>
                    <a:lnTo>
                      <a:pt x="16" y="148"/>
                    </a:lnTo>
                    <a:lnTo>
                      <a:pt x="17" y="150"/>
                    </a:lnTo>
                    <a:lnTo>
                      <a:pt x="20" y="158"/>
                    </a:lnTo>
                    <a:lnTo>
                      <a:pt x="26" y="169"/>
                    </a:lnTo>
                    <a:lnTo>
                      <a:pt x="33" y="184"/>
                    </a:lnTo>
                    <a:lnTo>
                      <a:pt x="45" y="200"/>
                    </a:lnTo>
                    <a:lnTo>
                      <a:pt x="58" y="219"/>
                    </a:lnTo>
                    <a:lnTo>
                      <a:pt x="76" y="239"/>
                    </a:lnTo>
                    <a:lnTo>
                      <a:pt x="99" y="259"/>
                    </a:lnTo>
                    <a:lnTo>
                      <a:pt x="102" y="261"/>
                    </a:lnTo>
                    <a:lnTo>
                      <a:pt x="112" y="268"/>
                    </a:lnTo>
                    <a:lnTo>
                      <a:pt x="128" y="278"/>
                    </a:lnTo>
                    <a:lnTo>
                      <a:pt x="148" y="290"/>
                    </a:lnTo>
                    <a:lnTo>
                      <a:pt x="173" y="305"/>
                    </a:lnTo>
                    <a:lnTo>
                      <a:pt x="199" y="320"/>
                    </a:lnTo>
                    <a:lnTo>
                      <a:pt x="228" y="335"/>
                    </a:lnTo>
                    <a:lnTo>
                      <a:pt x="257" y="349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85" name="Freeform 105"/>
              <p:cNvSpPr/>
              <p:nvPr/>
            </p:nvSpPr>
            <p:spPr bwMode="auto">
              <a:xfrm>
                <a:off x="961" y="3582"/>
                <a:ext cx="93" cy="136"/>
              </a:xfrm>
              <a:custGeom>
                <a:avLst/>
                <a:gdLst>
                  <a:gd name="T0" fmla="*/ 483 w 562"/>
                  <a:gd name="T1" fmla="*/ 45 h 545"/>
                  <a:gd name="T2" fmla="*/ 477 w 562"/>
                  <a:gd name="T3" fmla="*/ 39 h 545"/>
                  <a:gd name="T4" fmla="*/ 464 w 562"/>
                  <a:gd name="T5" fmla="*/ 25 h 545"/>
                  <a:gd name="T6" fmla="*/ 441 w 562"/>
                  <a:gd name="T7" fmla="*/ 10 h 545"/>
                  <a:gd name="T8" fmla="*/ 415 w 562"/>
                  <a:gd name="T9" fmla="*/ 0 h 545"/>
                  <a:gd name="T10" fmla="*/ 410 w 562"/>
                  <a:gd name="T11" fmla="*/ 0 h 545"/>
                  <a:gd name="T12" fmla="*/ 395 w 562"/>
                  <a:gd name="T13" fmla="*/ 0 h 545"/>
                  <a:gd name="T14" fmla="*/ 374 w 562"/>
                  <a:gd name="T15" fmla="*/ 0 h 545"/>
                  <a:gd name="T16" fmla="*/ 347 w 562"/>
                  <a:gd name="T17" fmla="*/ 0 h 545"/>
                  <a:gd name="T18" fmla="*/ 319 w 562"/>
                  <a:gd name="T19" fmla="*/ 2 h 545"/>
                  <a:gd name="T20" fmla="*/ 289 w 562"/>
                  <a:gd name="T21" fmla="*/ 4 h 545"/>
                  <a:gd name="T22" fmla="*/ 262 w 562"/>
                  <a:gd name="T23" fmla="*/ 9 h 545"/>
                  <a:gd name="T24" fmla="*/ 238 w 562"/>
                  <a:gd name="T25" fmla="*/ 14 h 545"/>
                  <a:gd name="T26" fmla="*/ 225 w 562"/>
                  <a:gd name="T27" fmla="*/ 20 h 545"/>
                  <a:gd name="T28" fmla="*/ 190 w 562"/>
                  <a:gd name="T29" fmla="*/ 35 h 545"/>
                  <a:gd name="T30" fmla="*/ 145 w 562"/>
                  <a:gd name="T31" fmla="*/ 55 h 545"/>
                  <a:gd name="T32" fmla="*/ 103 w 562"/>
                  <a:gd name="T33" fmla="*/ 77 h 545"/>
                  <a:gd name="T34" fmla="*/ 90 w 562"/>
                  <a:gd name="T35" fmla="*/ 84 h 545"/>
                  <a:gd name="T36" fmla="*/ 60 w 562"/>
                  <a:gd name="T37" fmla="*/ 102 h 545"/>
                  <a:gd name="T38" fmla="*/ 26 w 562"/>
                  <a:gd name="T39" fmla="*/ 125 h 545"/>
                  <a:gd name="T40" fmla="*/ 0 w 562"/>
                  <a:gd name="T41" fmla="*/ 147 h 545"/>
                  <a:gd name="T42" fmla="*/ 0 w 562"/>
                  <a:gd name="T43" fmla="*/ 152 h 545"/>
                  <a:gd name="T44" fmla="*/ 3 w 562"/>
                  <a:gd name="T45" fmla="*/ 167 h 545"/>
                  <a:gd name="T46" fmla="*/ 13 w 562"/>
                  <a:gd name="T47" fmla="*/ 188 h 545"/>
                  <a:gd name="T48" fmla="*/ 33 w 562"/>
                  <a:gd name="T49" fmla="*/ 213 h 545"/>
                  <a:gd name="T50" fmla="*/ 43 w 562"/>
                  <a:gd name="T51" fmla="*/ 220 h 545"/>
                  <a:gd name="T52" fmla="*/ 69 w 562"/>
                  <a:gd name="T53" fmla="*/ 238 h 545"/>
                  <a:gd name="T54" fmla="*/ 106 w 562"/>
                  <a:gd name="T55" fmla="*/ 255 h 545"/>
                  <a:gd name="T56" fmla="*/ 147 w 562"/>
                  <a:gd name="T57" fmla="*/ 264 h 545"/>
                  <a:gd name="T58" fmla="*/ 153 w 562"/>
                  <a:gd name="T59" fmla="*/ 264 h 545"/>
                  <a:gd name="T60" fmla="*/ 166 w 562"/>
                  <a:gd name="T61" fmla="*/ 264 h 545"/>
                  <a:gd name="T62" fmla="*/ 189 w 562"/>
                  <a:gd name="T63" fmla="*/ 263 h 545"/>
                  <a:gd name="T64" fmla="*/ 217 w 562"/>
                  <a:gd name="T65" fmla="*/ 260 h 545"/>
                  <a:gd name="T66" fmla="*/ 250 w 562"/>
                  <a:gd name="T67" fmla="*/ 258 h 545"/>
                  <a:gd name="T68" fmla="*/ 287 w 562"/>
                  <a:gd name="T69" fmla="*/ 253 h 545"/>
                  <a:gd name="T70" fmla="*/ 325 w 562"/>
                  <a:gd name="T71" fmla="*/ 245 h 545"/>
                  <a:gd name="T72" fmla="*/ 365 w 562"/>
                  <a:gd name="T73" fmla="*/ 237 h 545"/>
                  <a:gd name="T74" fmla="*/ 361 w 562"/>
                  <a:gd name="T75" fmla="*/ 243 h 545"/>
                  <a:gd name="T76" fmla="*/ 350 w 562"/>
                  <a:gd name="T77" fmla="*/ 264 h 545"/>
                  <a:gd name="T78" fmla="*/ 335 w 562"/>
                  <a:gd name="T79" fmla="*/ 306 h 545"/>
                  <a:gd name="T80" fmla="*/ 318 w 562"/>
                  <a:gd name="T81" fmla="*/ 375 h 545"/>
                  <a:gd name="T82" fmla="*/ 374 w 562"/>
                  <a:gd name="T83" fmla="*/ 514 h 545"/>
                  <a:gd name="T84" fmla="*/ 385 w 562"/>
                  <a:gd name="T85" fmla="*/ 510 h 545"/>
                  <a:gd name="T86" fmla="*/ 416 w 562"/>
                  <a:gd name="T87" fmla="*/ 498 h 545"/>
                  <a:gd name="T88" fmla="*/ 454 w 562"/>
                  <a:gd name="T89" fmla="*/ 480 h 545"/>
                  <a:gd name="T90" fmla="*/ 491 w 562"/>
                  <a:gd name="T91" fmla="*/ 459 h 545"/>
                  <a:gd name="T92" fmla="*/ 562 w 562"/>
                  <a:gd name="T93" fmla="*/ 195 h 545"/>
                  <a:gd name="T94" fmla="*/ 558 w 562"/>
                  <a:gd name="T95" fmla="*/ 174 h 545"/>
                  <a:gd name="T96" fmla="*/ 550 w 562"/>
                  <a:gd name="T97" fmla="*/ 133 h 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62" h="545">
                    <a:moveTo>
                      <a:pt x="550" y="133"/>
                    </a:moveTo>
                    <a:lnTo>
                      <a:pt x="483" y="45"/>
                    </a:lnTo>
                    <a:lnTo>
                      <a:pt x="482" y="44"/>
                    </a:lnTo>
                    <a:lnTo>
                      <a:pt x="477" y="39"/>
                    </a:lnTo>
                    <a:lnTo>
                      <a:pt x="471" y="33"/>
                    </a:lnTo>
                    <a:lnTo>
                      <a:pt x="464" y="25"/>
                    </a:lnTo>
                    <a:lnTo>
                      <a:pt x="453" y="18"/>
                    </a:lnTo>
                    <a:lnTo>
                      <a:pt x="441" y="10"/>
                    </a:lnTo>
                    <a:lnTo>
                      <a:pt x="429" y="4"/>
                    </a:lnTo>
                    <a:lnTo>
                      <a:pt x="415" y="0"/>
                    </a:lnTo>
                    <a:lnTo>
                      <a:pt x="414" y="0"/>
                    </a:lnTo>
                    <a:lnTo>
                      <a:pt x="410" y="0"/>
                    </a:lnTo>
                    <a:lnTo>
                      <a:pt x="403" y="0"/>
                    </a:lnTo>
                    <a:lnTo>
                      <a:pt x="395" y="0"/>
                    </a:lnTo>
                    <a:lnTo>
                      <a:pt x="385" y="0"/>
                    </a:lnTo>
                    <a:lnTo>
                      <a:pt x="374" y="0"/>
                    </a:lnTo>
                    <a:lnTo>
                      <a:pt x="361" y="0"/>
                    </a:lnTo>
                    <a:lnTo>
                      <a:pt x="347" y="0"/>
                    </a:lnTo>
                    <a:lnTo>
                      <a:pt x="333" y="2"/>
                    </a:lnTo>
                    <a:lnTo>
                      <a:pt x="319" y="2"/>
                    </a:lnTo>
                    <a:lnTo>
                      <a:pt x="304" y="3"/>
                    </a:lnTo>
                    <a:lnTo>
                      <a:pt x="289" y="4"/>
                    </a:lnTo>
                    <a:lnTo>
                      <a:pt x="275" y="7"/>
                    </a:lnTo>
                    <a:lnTo>
                      <a:pt x="262" y="9"/>
                    </a:lnTo>
                    <a:lnTo>
                      <a:pt x="250" y="12"/>
                    </a:lnTo>
                    <a:lnTo>
                      <a:pt x="238" y="14"/>
                    </a:lnTo>
                    <a:lnTo>
                      <a:pt x="234" y="15"/>
                    </a:lnTo>
                    <a:lnTo>
                      <a:pt x="225" y="20"/>
                    </a:lnTo>
                    <a:lnTo>
                      <a:pt x="209" y="27"/>
                    </a:lnTo>
                    <a:lnTo>
                      <a:pt x="190" y="35"/>
                    </a:lnTo>
                    <a:lnTo>
                      <a:pt x="168" y="45"/>
                    </a:lnTo>
                    <a:lnTo>
                      <a:pt x="145" y="55"/>
                    </a:lnTo>
                    <a:lnTo>
                      <a:pt x="123" y="67"/>
                    </a:lnTo>
                    <a:lnTo>
                      <a:pt x="103" y="77"/>
                    </a:lnTo>
                    <a:lnTo>
                      <a:pt x="100" y="79"/>
                    </a:lnTo>
                    <a:lnTo>
                      <a:pt x="90" y="84"/>
                    </a:lnTo>
                    <a:lnTo>
                      <a:pt x="76" y="92"/>
                    </a:lnTo>
                    <a:lnTo>
                      <a:pt x="60" y="102"/>
                    </a:lnTo>
                    <a:lnTo>
                      <a:pt x="43" y="113"/>
                    </a:lnTo>
                    <a:lnTo>
                      <a:pt x="26" y="125"/>
                    </a:lnTo>
                    <a:lnTo>
                      <a:pt x="11" y="137"/>
                    </a:lnTo>
                    <a:lnTo>
                      <a:pt x="0" y="147"/>
                    </a:lnTo>
                    <a:lnTo>
                      <a:pt x="0" y="148"/>
                    </a:lnTo>
                    <a:lnTo>
                      <a:pt x="0" y="152"/>
                    </a:lnTo>
                    <a:lnTo>
                      <a:pt x="1" y="158"/>
                    </a:lnTo>
                    <a:lnTo>
                      <a:pt x="3" y="167"/>
                    </a:lnTo>
                    <a:lnTo>
                      <a:pt x="7" y="177"/>
                    </a:lnTo>
                    <a:lnTo>
                      <a:pt x="13" y="188"/>
                    </a:lnTo>
                    <a:lnTo>
                      <a:pt x="21" y="200"/>
                    </a:lnTo>
                    <a:lnTo>
                      <a:pt x="33" y="213"/>
                    </a:lnTo>
                    <a:lnTo>
                      <a:pt x="35" y="215"/>
                    </a:lnTo>
                    <a:lnTo>
                      <a:pt x="43" y="220"/>
                    </a:lnTo>
                    <a:lnTo>
                      <a:pt x="54" y="228"/>
                    </a:lnTo>
                    <a:lnTo>
                      <a:pt x="69" y="238"/>
                    </a:lnTo>
                    <a:lnTo>
                      <a:pt x="87" y="247"/>
                    </a:lnTo>
                    <a:lnTo>
                      <a:pt x="106" y="255"/>
                    </a:lnTo>
                    <a:lnTo>
                      <a:pt x="126" y="262"/>
                    </a:lnTo>
                    <a:lnTo>
                      <a:pt x="147" y="264"/>
                    </a:lnTo>
                    <a:lnTo>
                      <a:pt x="148" y="264"/>
                    </a:lnTo>
                    <a:lnTo>
                      <a:pt x="153" y="264"/>
                    </a:lnTo>
                    <a:lnTo>
                      <a:pt x="158" y="264"/>
                    </a:lnTo>
                    <a:lnTo>
                      <a:pt x="166" y="264"/>
                    </a:lnTo>
                    <a:lnTo>
                      <a:pt x="177" y="263"/>
                    </a:lnTo>
                    <a:lnTo>
                      <a:pt x="189" y="263"/>
                    </a:lnTo>
                    <a:lnTo>
                      <a:pt x="201" y="262"/>
                    </a:lnTo>
                    <a:lnTo>
                      <a:pt x="217" y="260"/>
                    </a:lnTo>
                    <a:lnTo>
                      <a:pt x="233" y="259"/>
                    </a:lnTo>
                    <a:lnTo>
                      <a:pt x="250" y="258"/>
                    </a:lnTo>
                    <a:lnTo>
                      <a:pt x="268" y="255"/>
                    </a:lnTo>
                    <a:lnTo>
                      <a:pt x="287" y="253"/>
                    </a:lnTo>
                    <a:lnTo>
                      <a:pt x="306" y="249"/>
                    </a:lnTo>
                    <a:lnTo>
                      <a:pt x="325" y="245"/>
                    </a:lnTo>
                    <a:lnTo>
                      <a:pt x="345" y="242"/>
                    </a:lnTo>
                    <a:lnTo>
                      <a:pt x="365" y="237"/>
                    </a:lnTo>
                    <a:lnTo>
                      <a:pt x="364" y="238"/>
                    </a:lnTo>
                    <a:lnTo>
                      <a:pt x="361" y="243"/>
                    </a:lnTo>
                    <a:lnTo>
                      <a:pt x="357" y="252"/>
                    </a:lnTo>
                    <a:lnTo>
                      <a:pt x="350" y="264"/>
                    </a:lnTo>
                    <a:lnTo>
                      <a:pt x="343" y="283"/>
                    </a:lnTo>
                    <a:lnTo>
                      <a:pt x="335" y="306"/>
                    </a:lnTo>
                    <a:lnTo>
                      <a:pt x="326" y="338"/>
                    </a:lnTo>
                    <a:lnTo>
                      <a:pt x="318" y="375"/>
                    </a:lnTo>
                    <a:lnTo>
                      <a:pt x="283" y="545"/>
                    </a:lnTo>
                    <a:lnTo>
                      <a:pt x="374" y="514"/>
                    </a:lnTo>
                    <a:lnTo>
                      <a:pt x="377" y="513"/>
                    </a:lnTo>
                    <a:lnTo>
                      <a:pt x="385" y="510"/>
                    </a:lnTo>
                    <a:lnTo>
                      <a:pt x="399" y="505"/>
                    </a:lnTo>
                    <a:lnTo>
                      <a:pt x="416" y="498"/>
                    </a:lnTo>
                    <a:lnTo>
                      <a:pt x="434" y="490"/>
                    </a:lnTo>
                    <a:lnTo>
                      <a:pt x="454" y="480"/>
                    </a:lnTo>
                    <a:lnTo>
                      <a:pt x="473" y="470"/>
                    </a:lnTo>
                    <a:lnTo>
                      <a:pt x="491" y="459"/>
                    </a:lnTo>
                    <a:lnTo>
                      <a:pt x="559" y="406"/>
                    </a:lnTo>
                    <a:lnTo>
                      <a:pt x="562" y="195"/>
                    </a:lnTo>
                    <a:lnTo>
                      <a:pt x="561" y="189"/>
                    </a:lnTo>
                    <a:lnTo>
                      <a:pt x="558" y="174"/>
                    </a:lnTo>
                    <a:lnTo>
                      <a:pt x="555" y="154"/>
                    </a:lnTo>
                    <a:lnTo>
                      <a:pt x="550" y="133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86" name="Freeform 106"/>
              <p:cNvSpPr/>
              <p:nvPr/>
            </p:nvSpPr>
            <p:spPr bwMode="auto">
              <a:xfrm>
                <a:off x="1026" y="3629"/>
                <a:ext cx="19" cy="11"/>
              </a:xfrm>
              <a:custGeom>
                <a:avLst/>
                <a:gdLst>
                  <a:gd name="T0" fmla="*/ 0 w 115"/>
                  <a:gd name="T1" fmla="*/ 42 h 45"/>
                  <a:gd name="T2" fmla="*/ 115 w 115"/>
                  <a:gd name="T3" fmla="*/ 0 h 45"/>
                  <a:gd name="T4" fmla="*/ 89 w 115"/>
                  <a:gd name="T5" fmla="*/ 45 h 45"/>
                  <a:gd name="T6" fmla="*/ 0 w 115"/>
                  <a:gd name="T7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5" h="45">
                    <a:moveTo>
                      <a:pt x="0" y="42"/>
                    </a:moveTo>
                    <a:lnTo>
                      <a:pt x="115" y="0"/>
                    </a:lnTo>
                    <a:lnTo>
                      <a:pt x="89" y="45"/>
                    </a:lnTo>
                    <a:lnTo>
                      <a:pt x="0" y="42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87" name="Freeform 107"/>
              <p:cNvSpPr/>
              <p:nvPr/>
            </p:nvSpPr>
            <p:spPr bwMode="auto">
              <a:xfrm>
                <a:off x="1044" y="3632"/>
                <a:ext cx="7" cy="39"/>
              </a:xfrm>
              <a:custGeom>
                <a:avLst/>
                <a:gdLst>
                  <a:gd name="T0" fmla="*/ 0 w 41"/>
                  <a:gd name="T1" fmla="*/ 45 h 156"/>
                  <a:gd name="T2" fmla="*/ 26 w 41"/>
                  <a:gd name="T3" fmla="*/ 0 h 156"/>
                  <a:gd name="T4" fmla="*/ 41 w 41"/>
                  <a:gd name="T5" fmla="*/ 156 h 156"/>
                  <a:gd name="T6" fmla="*/ 40 w 41"/>
                  <a:gd name="T7" fmla="*/ 152 h 156"/>
                  <a:gd name="T8" fmla="*/ 38 w 41"/>
                  <a:gd name="T9" fmla="*/ 141 h 156"/>
                  <a:gd name="T10" fmla="*/ 34 w 41"/>
                  <a:gd name="T11" fmla="*/ 124 h 156"/>
                  <a:gd name="T12" fmla="*/ 28 w 41"/>
                  <a:gd name="T13" fmla="*/ 106 h 156"/>
                  <a:gd name="T14" fmla="*/ 22 w 41"/>
                  <a:gd name="T15" fmla="*/ 86 h 156"/>
                  <a:gd name="T16" fmla="*/ 16 w 41"/>
                  <a:gd name="T17" fmla="*/ 68 h 156"/>
                  <a:gd name="T18" fmla="*/ 7 w 41"/>
                  <a:gd name="T19" fmla="*/ 53 h 156"/>
                  <a:gd name="T20" fmla="*/ 0 w 41"/>
                  <a:gd name="T21" fmla="*/ 45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156">
                    <a:moveTo>
                      <a:pt x="0" y="45"/>
                    </a:moveTo>
                    <a:lnTo>
                      <a:pt x="26" y="0"/>
                    </a:lnTo>
                    <a:lnTo>
                      <a:pt x="41" y="156"/>
                    </a:lnTo>
                    <a:lnTo>
                      <a:pt x="40" y="152"/>
                    </a:lnTo>
                    <a:lnTo>
                      <a:pt x="38" y="141"/>
                    </a:lnTo>
                    <a:lnTo>
                      <a:pt x="34" y="124"/>
                    </a:lnTo>
                    <a:lnTo>
                      <a:pt x="28" y="106"/>
                    </a:lnTo>
                    <a:lnTo>
                      <a:pt x="22" y="86"/>
                    </a:lnTo>
                    <a:lnTo>
                      <a:pt x="16" y="68"/>
                    </a:lnTo>
                    <a:lnTo>
                      <a:pt x="7" y="53"/>
                    </a:lnTo>
                    <a:lnTo>
                      <a:pt x="0" y="4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88" name="Freeform 108"/>
              <p:cNvSpPr/>
              <p:nvPr/>
            </p:nvSpPr>
            <p:spPr bwMode="auto">
              <a:xfrm>
                <a:off x="1032" y="3648"/>
                <a:ext cx="14" cy="45"/>
              </a:xfrm>
              <a:custGeom>
                <a:avLst/>
                <a:gdLst>
                  <a:gd name="T0" fmla="*/ 56 w 87"/>
                  <a:gd name="T1" fmla="*/ 0 h 181"/>
                  <a:gd name="T2" fmla="*/ 87 w 87"/>
                  <a:gd name="T3" fmla="*/ 132 h 181"/>
                  <a:gd name="T4" fmla="*/ 26 w 87"/>
                  <a:gd name="T5" fmla="*/ 181 h 181"/>
                  <a:gd name="T6" fmla="*/ 0 w 87"/>
                  <a:gd name="T7" fmla="*/ 62 h 181"/>
                  <a:gd name="T8" fmla="*/ 56 w 87"/>
                  <a:gd name="T9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181">
                    <a:moveTo>
                      <a:pt x="56" y="0"/>
                    </a:moveTo>
                    <a:lnTo>
                      <a:pt x="87" y="132"/>
                    </a:lnTo>
                    <a:lnTo>
                      <a:pt x="26" y="181"/>
                    </a:lnTo>
                    <a:lnTo>
                      <a:pt x="0" y="62"/>
                    </a:lnTo>
                    <a:lnTo>
                      <a:pt x="56" y="0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89" name="Freeform 109"/>
              <p:cNvSpPr/>
              <p:nvPr/>
            </p:nvSpPr>
            <p:spPr bwMode="auto">
              <a:xfrm>
                <a:off x="1018" y="3648"/>
                <a:ext cx="16" cy="18"/>
              </a:xfrm>
              <a:custGeom>
                <a:avLst/>
                <a:gdLst>
                  <a:gd name="T0" fmla="*/ 97 w 97"/>
                  <a:gd name="T1" fmla="*/ 4 h 74"/>
                  <a:gd name="T2" fmla="*/ 33 w 97"/>
                  <a:gd name="T3" fmla="*/ 0 h 74"/>
                  <a:gd name="T4" fmla="*/ 32 w 97"/>
                  <a:gd name="T5" fmla="*/ 2 h 74"/>
                  <a:gd name="T6" fmla="*/ 28 w 97"/>
                  <a:gd name="T7" fmla="*/ 7 h 74"/>
                  <a:gd name="T8" fmla="*/ 22 w 97"/>
                  <a:gd name="T9" fmla="*/ 16 h 74"/>
                  <a:gd name="T10" fmla="*/ 17 w 97"/>
                  <a:gd name="T11" fmla="*/ 26 h 74"/>
                  <a:gd name="T12" fmla="*/ 11 w 97"/>
                  <a:gd name="T13" fmla="*/ 37 h 74"/>
                  <a:gd name="T14" fmla="*/ 5 w 97"/>
                  <a:gd name="T15" fmla="*/ 50 h 74"/>
                  <a:gd name="T16" fmla="*/ 1 w 97"/>
                  <a:gd name="T17" fmla="*/ 62 h 74"/>
                  <a:gd name="T18" fmla="*/ 0 w 97"/>
                  <a:gd name="T19" fmla="*/ 74 h 74"/>
                  <a:gd name="T20" fmla="*/ 71 w 97"/>
                  <a:gd name="T21" fmla="*/ 52 h 74"/>
                  <a:gd name="T22" fmla="*/ 97 w 97"/>
                  <a:gd name="T23" fmla="*/ 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7" h="74">
                    <a:moveTo>
                      <a:pt x="97" y="4"/>
                    </a:moveTo>
                    <a:lnTo>
                      <a:pt x="33" y="0"/>
                    </a:lnTo>
                    <a:lnTo>
                      <a:pt x="32" y="2"/>
                    </a:lnTo>
                    <a:lnTo>
                      <a:pt x="28" y="7"/>
                    </a:lnTo>
                    <a:lnTo>
                      <a:pt x="22" y="16"/>
                    </a:lnTo>
                    <a:lnTo>
                      <a:pt x="17" y="26"/>
                    </a:lnTo>
                    <a:lnTo>
                      <a:pt x="11" y="37"/>
                    </a:lnTo>
                    <a:lnTo>
                      <a:pt x="5" y="50"/>
                    </a:lnTo>
                    <a:lnTo>
                      <a:pt x="1" y="62"/>
                    </a:lnTo>
                    <a:lnTo>
                      <a:pt x="0" y="74"/>
                    </a:lnTo>
                    <a:lnTo>
                      <a:pt x="71" y="52"/>
                    </a:lnTo>
                    <a:lnTo>
                      <a:pt x="97" y="4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90" name="Freeform 110"/>
              <p:cNvSpPr/>
              <p:nvPr/>
            </p:nvSpPr>
            <p:spPr bwMode="auto">
              <a:xfrm>
                <a:off x="1014" y="3671"/>
                <a:ext cx="11" cy="27"/>
              </a:xfrm>
              <a:custGeom>
                <a:avLst/>
                <a:gdLst>
                  <a:gd name="T0" fmla="*/ 20 w 64"/>
                  <a:gd name="T1" fmla="*/ 10 h 110"/>
                  <a:gd name="T2" fmla="*/ 64 w 64"/>
                  <a:gd name="T3" fmla="*/ 0 h 110"/>
                  <a:gd name="T4" fmla="*/ 0 w 64"/>
                  <a:gd name="T5" fmla="*/ 110 h 110"/>
                  <a:gd name="T6" fmla="*/ 20 w 64"/>
                  <a:gd name="T7" fmla="*/ 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" h="110">
                    <a:moveTo>
                      <a:pt x="20" y="10"/>
                    </a:moveTo>
                    <a:lnTo>
                      <a:pt x="64" y="0"/>
                    </a:lnTo>
                    <a:lnTo>
                      <a:pt x="0" y="110"/>
                    </a:lnTo>
                    <a:lnTo>
                      <a:pt x="20" y="10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91" name="Freeform 111"/>
              <p:cNvSpPr/>
              <p:nvPr/>
            </p:nvSpPr>
            <p:spPr bwMode="auto">
              <a:xfrm>
                <a:off x="1013" y="3695"/>
                <a:ext cx="8" cy="13"/>
              </a:xfrm>
              <a:custGeom>
                <a:avLst/>
                <a:gdLst>
                  <a:gd name="T0" fmla="*/ 0 w 47"/>
                  <a:gd name="T1" fmla="*/ 53 h 53"/>
                  <a:gd name="T2" fmla="*/ 32 w 47"/>
                  <a:gd name="T3" fmla="*/ 0 h 53"/>
                  <a:gd name="T4" fmla="*/ 47 w 47"/>
                  <a:gd name="T5" fmla="*/ 39 h 53"/>
                  <a:gd name="T6" fmla="*/ 0 w 47"/>
                  <a:gd name="T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53">
                    <a:moveTo>
                      <a:pt x="0" y="53"/>
                    </a:moveTo>
                    <a:lnTo>
                      <a:pt x="32" y="0"/>
                    </a:lnTo>
                    <a:lnTo>
                      <a:pt x="47" y="39"/>
                    </a:lnTo>
                    <a:lnTo>
                      <a:pt x="0" y="53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92" name="Freeform 112"/>
              <p:cNvSpPr/>
              <p:nvPr/>
            </p:nvSpPr>
            <p:spPr bwMode="auto">
              <a:xfrm>
                <a:off x="1022" y="3673"/>
                <a:ext cx="9" cy="29"/>
              </a:xfrm>
              <a:custGeom>
                <a:avLst/>
                <a:gdLst>
                  <a:gd name="T0" fmla="*/ 0 w 52"/>
                  <a:gd name="T1" fmla="*/ 55 h 115"/>
                  <a:gd name="T2" fmla="*/ 32 w 52"/>
                  <a:gd name="T3" fmla="*/ 0 h 115"/>
                  <a:gd name="T4" fmla="*/ 52 w 52"/>
                  <a:gd name="T5" fmla="*/ 100 h 115"/>
                  <a:gd name="T6" fmla="*/ 14 w 52"/>
                  <a:gd name="T7" fmla="*/ 115 h 115"/>
                  <a:gd name="T8" fmla="*/ 0 w 52"/>
                  <a:gd name="T9" fmla="*/ 5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15">
                    <a:moveTo>
                      <a:pt x="0" y="55"/>
                    </a:moveTo>
                    <a:lnTo>
                      <a:pt x="32" y="0"/>
                    </a:lnTo>
                    <a:lnTo>
                      <a:pt x="52" y="100"/>
                    </a:lnTo>
                    <a:lnTo>
                      <a:pt x="14" y="115"/>
                    </a:lnTo>
                    <a:lnTo>
                      <a:pt x="0" y="5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93" name="Freeform 113"/>
              <p:cNvSpPr/>
              <p:nvPr/>
            </p:nvSpPr>
            <p:spPr bwMode="auto">
              <a:xfrm>
                <a:off x="1022" y="3616"/>
                <a:ext cx="24" cy="16"/>
              </a:xfrm>
              <a:custGeom>
                <a:avLst/>
                <a:gdLst>
                  <a:gd name="T0" fmla="*/ 22 w 144"/>
                  <a:gd name="T1" fmla="*/ 0 h 65"/>
                  <a:gd name="T2" fmla="*/ 144 w 144"/>
                  <a:gd name="T3" fmla="*/ 0 h 65"/>
                  <a:gd name="T4" fmla="*/ 141 w 144"/>
                  <a:gd name="T5" fmla="*/ 2 h 65"/>
                  <a:gd name="T6" fmla="*/ 133 w 144"/>
                  <a:gd name="T7" fmla="*/ 8 h 65"/>
                  <a:gd name="T8" fmla="*/ 118 w 144"/>
                  <a:gd name="T9" fmla="*/ 17 h 65"/>
                  <a:gd name="T10" fmla="*/ 100 w 144"/>
                  <a:gd name="T11" fmla="*/ 28 h 65"/>
                  <a:gd name="T12" fmla="*/ 79 w 144"/>
                  <a:gd name="T13" fmla="*/ 40 h 65"/>
                  <a:gd name="T14" fmla="*/ 54 w 144"/>
                  <a:gd name="T15" fmla="*/ 50 h 65"/>
                  <a:gd name="T16" fmla="*/ 28 w 144"/>
                  <a:gd name="T17" fmla="*/ 58 h 65"/>
                  <a:gd name="T18" fmla="*/ 0 w 144"/>
                  <a:gd name="T19" fmla="*/ 65 h 65"/>
                  <a:gd name="T20" fmla="*/ 22 w 144"/>
                  <a:gd name="T2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" h="65">
                    <a:moveTo>
                      <a:pt x="22" y="0"/>
                    </a:moveTo>
                    <a:lnTo>
                      <a:pt x="144" y="0"/>
                    </a:lnTo>
                    <a:lnTo>
                      <a:pt x="141" y="2"/>
                    </a:lnTo>
                    <a:lnTo>
                      <a:pt x="133" y="8"/>
                    </a:lnTo>
                    <a:lnTo>
                      <a:pt x="118" y="17"/>
                    </a:lnTo>
                    <a:lnTo>
                      <a:pt x="100" y="28"/>
                    </a:lnTo>
                    <a:lnTo>
                      <a:pt x="79" y="40"/>
                    </a:lnTo>
                    <a:lnTo>
                      <a:pt x="54" y="50"/>
                    </a:lnTo>
                    <a:lnTo>
                      <a:pt x="28" y="58"/>
                    </a:lnTo>
                    <a:lnTo>
                      <a:pt x="0" y="65"/>
                    </a:lnTo>
                    <a:lnTo>
                      <a:pt x="22" y="0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59FF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94" name="Freeform 114"/>
              <p:cNvSpPr/>
              <p:nvPr/>
            </p:nvSpPr>
            <p:spPr bwMode="auto">
              <a:xfrm>
                <a:off x="992" y="3616"/>
                <a:ext cx="29" cy="25"/>
              </a:xfrm>
              <a:custGeom>
                <a:avLst/>
                <a:gdLst>
                  <a:gd name="T0" fmla="*/ 176 w 176"/>
                  <a:gd name="T1" fmla="*/ 0 h 100"/>
                  <a:gd name="T2" fmla="*/ 125 w 176"/>
                  <a:gd name="T3" fmla="*/ 78 h 100"/>
                  <a:gd name="T4" fmla="*/ 122 w 176"/>
                  <a:gd name="T5" fmla="*/ 80 h 100"/>
                  <a:gd name="T6" fmla="*/ 115 w 176"/>
                  <a:gd name="T7" fmla="*/ 82 h 100"/>
                  <a:gd name="T8" fmla="*/ 102 w 176"/>
                  <a:gd name="T9" fmla="*/ 86 h 100"/>
                  <a:gd name="T10" fmla="*/ 85 w 176"/>
                  <a:gd name="T11" fmla="*/ 91 h 100"/>
                  <a:gd name="T12" fmla="*/ 66 w 176"/>
                  <a:gd name="T13" fmla="*/ 95 h 100"/>
                  <a:gd name="T14" fmla="*/ 45 w 176"/>
                  <a:gd name="T15" fmla="*/ 98 h 100"/>
                  <a:gd name="T16" fmla="*/ 23 w 176"/>
                  <a:gd name="T17" fmla="*/ 100 h 100"/>
                  <a:gd name="T18" fmla="*/ 0 w 176"/>
                  <a:gd name="T19" fmla="*/ 100 h 100"/>
                  <a:gd name="T20" fmla="*/ 70 w 176"/>
                  <a:gd name="T21" fmla="*/ 0 h 100"/>
                  <a:gd name="T22" fmla="*/ 176 w 176"/>
                  <a:gd name="T23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6" h="100">
                    <a:moveTo>
                      <a:pt x="176" y="0"/>
                    </a:moveTo>
                    <a:lnTo>
                      <a:pt x="125" y="78"/>
                    </a:lnTo>
                    <a:lnTo>
                      <a:pt x="122" y="80"/>
                    </a:lnTo>
                    <a:lnTo>
                      <a:pt x="115" y="82"/>
                    </a:lnTo>
                    <a:lnTo>
                      <a:pt x="102" y="86"/>
                    </a:lnTo>
                    <a:lnTo>
                      <a:pt x="85" y="91"/>
                    </a:lnTo>
                    <a:lnTo>
                      <a:pt x="66" y="95"/>
                    </a:lnTo>
                    <a:lnTo>
                      <a:pt x="45" y="98"/>
                    </a:lnTo>
                    <a:lnTo>
                      <a:pt x="23" y="100"/>
                    </a:lnTo>
                    <a:lnTo>
                      <a:pt x="0" y="100"/>
                    </a:lnTo>
                    <a:lnTo>
                      <a:pt x="70" y="0"/>
                    </a:lnTo>
                    <a:lnTo>
                      <a:pt x="176" y="0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59FF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95" name="Freeform 115"/>
              <p:cNvSpPr/>
              <p:nvPr/>
            </p:nvSpPr>
            <p:spPr bwMode="auto">
              <a:xfrm>
                <a:off x="978" y="3620"/>
                <a:ext cx="16" cy="21"/>
              </a:xfrm>
              <a:custGeom>
                <a:avLst/>
                <a:gdLst>
                  <a:gd name="T0" fmla="*/ 97 w 97"/>
                  <a:gd name="T1" fmla="*/ 0 h 84"/>
                  <a:gd name="T2" fmla="*/ 59 w 97"/>
                  <a:gd name="T3" fmla="*/ 80 h 84"/>
                  <a:gd name="T4" fmla="*/ 57 w 97"/>
                  <a:gd name="T5" fmla="*/ 81 h 84"/>
                  <a:gd name="T6" fmla="*/ 53 w 97"/>
                  <a:gd name="T7" fmla="*/ 82 h 84"/>
                  <a:gd name="T8" fmla="*/ 45 w 97"/>
                  <a:gd name="T9" fmla="*/ 84 h 84"/>
                  <a:gd name="T10" fmla="*/ 36 w 97"/>
                  <a:gd name="T11" fmla="*/ 84 h 84"/>
                  <a:gd name="T12" fmla="*/ 26 w 97"/>
                  <a:gd name="T13" fmla="*/ 82 h 84"/>
                  <a:gd name="T14" fmla="*/ 17 w 97"/>
                  <a:gd name="T15" fmla="*/ 79 h 84"/>
                  <a:gd name="T16" fmla="*/ 7 w 97"/>
                  <a:gd name="T17" fmla="*/ 71 h 84"/>
                  <a:gd name="T18" fmla="*/ 0 w 97"/>
                  <a:gd name="T19" fmla="*/ 60 h 84"/>
                  <a:gd name="T20" fmla="*/ 1 w 97"/>
                  <a:gd name="T21" fmla="*/ 57 h 84"/>
                  <a:gd name="T22" fmla="*/ 2 w 97"/>
                  <a:gd name="T23" fmla="*/ 52 h 84"/>
                  <a:gd name="T24" fmla="*/ 5 w 97"/>
                  <a:gd name="T25" fmla="*/ 45 h 84"/>
                  <a:gd name="T26" fmla="*/ 8 w 97"/>
                  <a:gd name="T27" fmla="*/ 36 h 84"/>
                  <a:gd name="T28" fmla="*/ 14 w 97"/>
                  <a:gd name="T29" fmla="*/ 26 h 84"/>
                  <a:gd name="T30" fmla="*/ 20 w 97"/>
                  <a:gd name="T31" fmla="*/ 17 h 84"/>
                  <a:gd name="T32" fmla="*/ 27 w 97"/>
                  <a:gd name="T33" fmla="*/ 10 h 84"/>
                  <a:gd name="T34" fmla="*/ 36 w 97"/>
                  <a:gd name="T35" fmla="*/ 4 h 84"/>
                  <a:gd name="T36" fmla="*/ 97 w 97"/>
                  <a:gd name="T37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7" h="84">
                    <a:moveTo>
                      <a:pt x="97" y="0"/>
                    </a:moveTo>
                    <a:lnTo>
                      <a:pt x="59" y="80"/>
                    </a:lnTo>
                    <a:lnTo>
                      <a:pt x="57" y="81"/>
                    </a:lnTo>
                    <a:lnTo>
                      <a:pt x="53" y="82"/>
                    </a:lnTo>
                    <a:lnTo>
                      <a:pt x="45" y="84"/>
                    </a:lnTo>
                    <a:lnTo>
                      <a:pt x="36" y="84"/>
                    </a:lnTo>
                    <a:lnTo>
                      <a:pt x="26" y="82"/>
                    </a:lnTo>
                    <a:lnTo>
                      <a:pt x="17" y="79"/>
                    </a:lnTo>
                    <a:lnTo>
                      <a:pt x="7" y="71"/>
                    </a:lnTo>
                    <a:lnTo>
                      <a:pt x="0" y="60"/>
                    </a:lnTo>
                    <a:lnTo>
                      <a:pt x="1" y="57"/>
                    </a:lnTo>
                    <a:lnTo>
                      <a:pt x="2" y="52"/>
                    </a:lnTo>
                    <a:lnTo>
                      <a:pt x="5" y="45"/>
                    </a:lnTo>
                    <a:lnTo>
                      <a:pt x="8" y="36"/>
                    </a:lnTo>
                    <a:lnTo>
                      <a:pt x="14" y="26"/>
                    </a:lnTo>
                    <a:lnTo>
                      <a:pt x="20" y="17"/>
                    </a:lnTo>
                    <a:lnTo>
                      <a:pt x="27" y="10"/>
                    </a:lnTo>
                    <a:lnTo>
                      <a:pt x="36" y="4"/>
                    </a:lnTo>
                    <a:lnTo>
                      <a:pt x="97" y="0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59FF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96" name="Freeform 116"/>
              <p:cNvSpPr/>
              <p:nvPr/>
            </p:nvSpPr>
            <p:spPr bwMode="auto">
              <a:xfrm>
                <a:off x="967" y="3620"/>
                <a:ext cx="9" cy="14"/>
              </a:xfrm>
              <a:custGeom>
                <a:avLst/>
                <a:gdLst>
                  <a:gd name="T0" fmla="*/ 50 w 50"/>
                  <a:gd name="T1" fmla="*/ 0 h 56"/>
                  <a:gd name="T2" fmla="*/ 0 w 50"/>
                  <a:gd name="T3" fmla="*/ 15 h 56"/>
                  <a:gd name="T4" fmla="*/ 2 w 50"/>
                  <a:gd name="T5" fmla="*/ 16 h 56"/>
                  <a:gd name="T6" fmla="*/ 3 w 50"/>
                  <a:gd name="T7" fmla="*/ 20 h 56"/>
                  <a:gd name="T8" fmla="*/ 6 w 50"/>
                  <a:gd name="T9" fmla="*/ 25 h 56"/>
                  <a:gd name="T10" fmla="*/ 9 w 50"/>
                  <a:gd name="T11" fmla="*/ 31 h 56"/>
                  <a:gd name="T12" fmla="*/ 13 w 50"/>
                  <a:gd name="T13" fmla="*/ 39 h 56"/>
                  <a:gd name="T14" fmla="*/ 19 w 50"/>
                  <a:gd name="T15" fmla="*/ 45 h 56"/>
                  <a:gd name="T16" fmla="*/ 26 w 50"/>
                  <a:gd name="T17" fmla="*/ 51 h 56"/>
                  <a:gd name="T18" fmla="*/ 33 w 50"/>
                  <a:gd name="T19" fmla="*/ 56 h 56"/>
                  <a:gd name="T20" fmla="*/ 36 w 50"/>
                  <a:gd name="T21" fmla="*/ 55 h 56"/>
                  <a:gd name="T22" fmla="*/ 42 w 50"/>
                  <a:gd name="T23" fmla="*/ 47 h 56"/>
                  <a:gd name="T24" fmla="*/ 48 w 50"/>
                  <a:gd name="T25" fmla="*/ 31 h 56"/>
                  <a:gd name="T26" fmla="*/ 50 w 50"/>
                  <a:gd name="T2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56">
                    <a:moveTo>
                      <a:pt x="50" y="0"/>
                    </a:moveTo>
                    <a:lnTo>
                      <a:pt x="0" y="15"/>
                    </a:lnTo>
                    <a:lnTo>
                      <a:pt x="2" y="16"/>
                    </a:lnTo>
                    <a:lnTo>
                      <a:pt x="3" y="20"/>
                    </a:lnTo>
                    <a:lnTo>
                      <a:pt x="6" y="25"/>
                    </a:lnTo>
                    <a:lnTo>
                      <a:pt x="9" y="31"/>
                    </a:lnTo>
                    <a:lnTo>
                      <a:pt x="13" y="39"/>
                    </a:lnTo>
                    <a:lnTo>
                      <a:pt x="19" y="45"/>
                    </a:lnTo>
                    <a:lnTo>
                      <a:pt x="26" y="51"/>
                    </a:lnTo>
                    <a:lnTo>
                      <a:pt x="33" y="56"/>
                    </a:lnTo>
                    <a:lnTo>
                      <a:pt x="36" y="55"/>
                    </a:lnTo>
                    <a:lnTo>
                      <a:pt x="42" y="47"/>
                    </a:lnTo>
                    <a:lnTo>
                      <a:pt x="48" y="31"/>
                    </a:lnTo>
                    <a:lnTo>
                      <a:pt x="50" y="0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59FF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97" name="Freeform 117"/>
              <p:cNvSpPr/>
              <p:nvPr/>
            </p:nvSpPr>
            <p:spPr bwMode="auto">
              <a:xfrm>
                <a:off x="982" y="3598"/>
                <a:ext cx="15" cy="13"/>
              </a:xfrm>
              <a:custGeom>
                <a:avLst/>
                <a:gdLst>
                  <a:gd name="T0" fmla="*/ 0 w 89"/>
                  <a:gd name="T1" fmla="*/ 52 h 52"/>
                  <a:gd name="T2" fmla="*/ 0 w 89"/>
                  <a:gd name="T3" fmla="*/ 25 h 52"/>
                  <a:gd name="T4" fmla="*/ 1 w 89"/>
                  <a:gd name="T5" fmla="*/ 25 h 52"/>
                  <a:gd name="T6" fmla="*/ 6 w 89"/>
                  <a:gd name="T7" fmla="*/ 22 h 52"/>
                  <a:gd name="T8" fmla="*/ 12 w 89"/>
                  <a:gd name="T9" fmla="*/ 20 h 52"/>
                  <a:gd name="T10" fmla="*/ 19 w 89"/>
                  <a:gd name="T11" fmla="*/ 16 h 52"/>
                  <a:gd name="T12" fmla="*/ 28 w 89"/>
                  <a:gd name="T13" fmla="*/ 12 h 52"/>
                  <a:gd name="T14" fmla="*/ 36 w 89"/>
                  <a:gd name="T15" fmla="*/ 9 h 52"/>
                  <a:gd name="T16" fmla="*/ 45 w 89"/>
                  <a:gd name="T17" fmla="*/ 4 h 52"/>
                  <a:gd name="T18" fmla="*/ 53 w 89"/>
                  <a:gd name="T19" fmla="*/ 0 h 52"/>
                  <a:gd name="T20" fmla="*/ 89 w 89"/>
                  <a:gd name="T21" fmla="*/ 52 h 52"/>
                  <a:gd name="T22" fmla="*/ 0 w 89"/>
                  <a:gd name="T2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9" h="52">
                    <a:moveTo>
                      <a:pt x="0" y="52"/>
                    </a:moveTo>
                    <a:lnTo>
                      <a:pt x="0" y="25"/>
                    </a:lnTo>
                    <a:lnTo>
                      <a:pt x="1" y="25"/>
                    </a:lnTo>
                    <a:lnTo>
                      <a:pt x="6" y="22"/>
                    </a:lnTo>
                    <a:lnTo>
                      <a:pt x="12" y="20"/>
                    </a:lnTo>
                    <a:lnTo>
                      <a:pt x="19" y="16"/>
                    </a:lnTo>
                    <a:lnTo>
                      <a:pt x="28" y="12"/>
                    </a:lnTo>
                    <a:lnTo>
                      <a:pt x="36" y="9"/>
                    </a:lnTo>
                    <a:lnTo>
                      <a:pt x="45" y="4"/>
                    </a:lnTo>
                    <a:lnTo>
                      <a:pt x="53" y="0"/>
                    </a:lnTo>
                    <a:lnTo>
                      <a:pt x="89" y="52"/>
                    </a:lnTo>
                    <a:lnTo>
                      <a:pt x="0" y="52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59FF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98" name="Freeform 118"/>
              <p:cNvSpPr/>
              <p:nvPr/>
            </p:nvSpPr>
            <p:spPr bwMode="auto">
              <a:xfrm>
                <a:off x="995" y="3589"/>
                <a:ext cx="27" cy="21"/>
              </a:xfrm>
              <a:custGeom>
                <a:avLst/>
                <a:gdLst>
                  <a:gd name="T0" fmla="*/ 62 w 158"/>
                  <a:gd name="T1" fmla="*/ 80 h 84"/>
                  <a:gd name="T2" fmla="*/ 0 w 158"/>
                  <a:gd name="T3" fmla="*/ 29 h 84"/>
                  <a:gd name="T4" fmla="*/ 1 w 158"/>
                  <a:gd name="T5" fmla="*/ 27 h 84"/>
                  <a:gd name="T6" fmla="*/ 6 w 158"/>
                  <a:gd name="T7" fmla="*/ 25 h 84"/>
                  <a:gd name="T8" fmla="*/ 12 w 158"/>
                  <a:gd name="T9" fmla="*/ 21 h 84"/>
                  <a:gd name="T10" fmla="*/ 23 w 158"/>
                  <a:gd name="T11" fmla="*/ 16 h 84"/>
                  <a:gd name="T12" fmla="*/ 35 w 158"/>
                  <a:gd name="T13" fmla="*/ 11 h 84"/>
                  <a:gd name="T14" fmla="*/ 49 w 158"/>
                  <a:gd name="T15" fmla="*/ 6 h 84"/>
                  <a:gd name="T16" fmla="*/ 66 w 158"/>
                  <a:gd name="T17" fmla="*/ 2 h 84"/>
                  <a:gd name="T18" fmla="*/ 85 w 158"/>
                  <a:gd name="T19" fmla="*/ 0 h 84"/>
                  <a:gd name="T20" fmla="*/ 158 w 158"/>
                  <a:gd name="T21" fmla="*/ 84 h 84"/>
                  <a:gd name="T22" fmla="*/ 62 w 158"/>
                  <a:gd name="T23" fmla="*/ 8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8" h="84">
                    <a:moveTo>
                      <a:pt x="62" y="80"/>
                    </a:moveTo>
                    <a:lnTo>
                      <a:pt x="0" y="29"/>
                    </a:lnTo>
                    <a:lnTo>
                      <a:pt x="1" y="27"/>
                    </a:lnTo>
                    <a:lnTo>
                      <a:pt x="6" y="25"/>
                    </a:lnTo>
                    <a:lnTo>
                      <a:pt x="12" y="21"/>
                    </a:lnTo>
                    <a:lnTo>
                      <a:pt x="23" y="16"/>
                    </a:lnTo>
                    <a:lnTo>
                      <a:pt x="35" y="11"/>
                    </a:lnTo>
                    <a:lnTo>
                      <a:pt x="49" y="6"/>
                    </a:lnTo>
                    <a:lnTo>
                      <a:pt x="66" y="2"/>
                    </a:lnTo>
                    <a:lnTo>
                      <a:pt x="85" y="0"/>
                    </a:lnTo>
                    <a:lnTo>
                      <a:pt x="158" y="84"/>
                    </a:lnTo>
                    <a:lnTo>
                      <a:pt x="62" y="80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59FF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799" name="Freeform 119"/>
              <p:cNvSpPr/>
              <p:nvPr/>
            </p:nvSpPr>
            <p:spPr bwMode="auto">
              <a:xfrm>
                <a:off x="1017" y="3588"/>
                <a:ext cx="26" cy="22"/>
              </a:xfrm>
              <a:custGeom>
                <a:avLst/>
                <a:gdLst>
                  <a:gd name="T0" fmla="*/ 0 w 157"/>
                  <a:gd name="T1" fmla="*/ 2 h 89"/>
                  <a:gd name="T2" fmla="*/ 2 w 157"/>
                  <a:gd name="T3" fmla="*/ 2 h 89"/>
                  <a:gd name="T4" fmla="*/ 9 w 157"/>
                  <a:gd name="T5" fmla="*/ 1 h 89"/>
                  <a:gd name="T6" fmla="*/ 19 w 157"/>
                  <a:gd name="T7" fmla="*/ 1 h 89"/>
                  <a:gd name="T8" fmla="*/ 32 w 157"/>
                  <a:gd name="T9" fmla="*/ 0 h 89"/>
                  <a:gd name="T10" fmla="*/ 46 w 157"/>
                  <a:gd name="T11" fmla="*/ 1 h 89"/>
                  <a:gd name="T12" fmla="*/ 61 w 157"/>
                  <a:gd name="T13" fmla="*/ 2 h 89"/>
                  <a:gd name="T14" fmla="*/ 75 w 157"/>
                  <a:gd name="T15" fmla="*/ 5 h 89"/>
                  <a:gd name="T16" fmla="*/ 89 w 157"/>
                  <a:gd name="T17" fmla="*/ 9 h 89"/>
                  <a:gd name="T18" fmla="*/ 91 w 157"/>
                  <a:gd name="T19" fmla="*/ 10 h 89"/>
                  <a:gd name="T20" fmla="*/ 95 w 157"/>
                  <a:gd name="T21" fmla="*/ 12 h 89"/>
                  <a:gd name="T22" fmla="*/ 104 w 157"/>
                  <a:gd name="T23" fmla="*/ 17 h 89"/>
                  <a:gd name="T24" fmla="*/ 113 w 157"/>
                  <a:gd name="T25" fmla="*/ 25 h 89"/>
                  <a:gd name="T26" fmla="*/ 124 w 157"/>
                  <a:gd name="T27" fmla="*/ 36 h 89"/>
                  <a:gd name="T28" fmla="*/ 134 w 157"/>
                  <a:gd name="T29" fmla="*/ 50 h 89"/>
                  <a:gd name="T30" fmla="*/ 146 w 157"/>
                  <a:gd name="T31" fmla="*/ 67 h 89"/>
                  <a:gd name="T32" fmla="*/ 157 w 157"/>
                  <a:gd name="T33" fmla="*/ 89 h 89"/>
                  <a:gd name="T34" fmla="*/ 68 w 157"/>
                  <a:gd name="T35" fmla="*/ 89 h 89"/>
                  <a:gd name="T36" fmla="*/ 0 w 157"/>
                  <a:gd name="T37" fmla="*/ 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7" h="89">
                    <a:moveTo>
                      <a:pt x="0" y="2"/>
                    </a:moveTo>
                    <a:lnTo>
                      <a:pt x="2" y="2"/>
                    </a:lnTo>
                    <a:lnTo>
                      <a:pt x="9" y="1"/>
                    </a:lnTo>
                    <a:lnTo>
                      <a:pt x="19" y="1"/>
                    </a:lnTo>
                    <a:lnTo>
                      <a:pt x="32" y="0"/>
                    </a:lnTo>
                    <a:lnTo>
                      <a:pt x="46" y="1"/>
                    </a:lnTo>
                    <a:lnTo>
                      <a:pt x="61" y="2"/>
                    </a:lnTo>
                    <a:lnTo>
                      <a:pt x="75" y="5"/>
                    </a:lnTo>
                    <a:lnTo>
                      <a:pt x="89" y="9"/>
                    </a:lnTo>
                    <a:lnTo>
                      <a:pt x="91" y="10"/>
                    </a:lnTo>
                    <a:lnTo>
                      <a:pt x="95" y="12"/>
                    </a:lnTo>
                    <a:lnTo>
                      <a:pt x="104" y="17"/>
                    </a:lnTo>
                    <a:lnTo>
                      <a:pt x="113" y="25"/>
                    </a:lnTo>
                    <a:lnTo>
                      <a:pt x="124" y="36"/>
                    </a:lnTo>
                    <a:lnTo>
                      <a:pt x="134" y="50"/>
                    </a:lnTo>
                    <a:lnTo>
                      <a:pt x="146" y="67"/>
                    </a:lnTo>
                    <a:lnTo>
                      <a:pt x="157" y="89"/>
                    </a:lnTo>
                    <a:lnTo>
                      <a:pt x="68" y="89"/>
                    </a:lnTo>
                    <a:lnTo>
                      <a:pt x="0" y="2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59FF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00" name="Freeform 120"/>
              <p:cNvSpPr/>
              <p:nvPr/>
            </p:nvSpPr>
            <p:spPr bwMode="auto">
              <a:xfrm>
                <a:off x="1008" y="3545"/>
                <a:ext cx="22" cy="20"/>
              </a:xfrm>
              <a:custGeom>
                <a:avLst/>
                <a:gdLst>
                  <a:gd name="T0" fmla="*/ 127 w 127"/>
                  <a:gd name="T1" fmla="*/ 80 h 80"/>
                  <a:gd name="T2" fmla="*/ 126 w 127"/>
                  <a:gd name="T3" fmla="*/ 77 h 80"/>
                  <a:gd name="T4" fmla="*/ 123 w 127"/>
                  <a:gd name="T5" fmla="*/ 72 h 80"/>
                  <a:gd name="T6" fmla="*/ 117 w 127"/>
                  <a:gd name="T7" fmla="*/ 65 h 80"/>
                  <a:gd name="T8" fmla="*/ 110 w 127"/>
                  <a:gd name="T9" fmla="*/ 53 h 80"/>
                  <a:gd name="T10" fmla="*/ 102 w 127"/>
                  <a:gd name="T11" fmla="*/ 41 h 80"/>
                  <a:gd name="T12" fmla="*/ 92 w 127"/>
                  <a:gd name="T13" fmla="*/ 28 h 80"/>
                  <a:gd name="T14" fmla="*/ 81 w 127"/>
                  <a:gd name="T15" fmla="*/ 13 h 80"/>
                  <a:gd name="T16" fmla="*/ 71 w 127"/>
                  <a:gd name="T17" fmla="*/ 0 h 80"/>
                  <a:gd name="T18" fmla="*/ 0 w 127"/>
                  <a:gd name="T19" fmla="*/ 0 h 80"/>
                  <a:gd name="T20" fmla="*/ 3 w 127"/>
                  <a:gd name="T21" fmla="*/ 2 h 80"/>
                  <a:gd name="T22" fmla="*/ 11 w 127"/>
                  <a:gd name="T23" fmla="*/ 7 h 80"/>
                  <a:gd name="T24" fmla="*/ 23 w 127"/>
                  <a:gd name="T25" fmla="*/ 17 h 80"/>
                  <a:gd name="T26" fmla="*/ 39 w 127"/>
                  <a:gd name="T27" fmla="*/ 28 h 80"/>
                  <a:gd name="T28" fmla="*/ 58 w 127"/>
                  <a:gd name="T29" fmla="*/ 41 h 80"/>
                  <a:gd name="T30" fmla="*/ 80 w 127"/>
                  <a:gd name="T31" fmla="*/ 53 h 80"/>
                  <a:gd name="T32" fmla="*/ 103 w 127"/>
                  <a:gd name="T33" fmla="*/ 67 h 80"/>
                  <a:gd name="T34" fmla="*/ 127 w 127"/>
                  <a:gd name="T35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7" h="80">
                    <a:moveTo>
                      <a:pt x="127" y="80"/>
                    </a:moveTo>
                    <a:lnTo>
                      <a:pt x="126" y="77"/>
                    </a:lnTo>
                    <a:lnTo>
                      <a:pt x="123" y="72"/>
                    </a:lnTo>
                    <a:lnTo>
                      <a:pt x="117" y="65"/>
                    </a:lnTo>
                    <a:lnTo>
                      <a:pt x="110" y="53"/>
                    </a:lnTo>
                    <a:lnTo>
                      <a:pt x="102" y="41"/>
                    </a:lnTo>
                    <a:lnTo>
                      <a:pt x="92" y="28"/>
                    </a:lnTo>
                    <a:lnTo>
                      <a:pt x="81" y="13"/>
                    </a:lnTo>
                    <a:lnTo>
                      <a:pt x="71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11" y="7"/>
                    </a:lnTo>
                    <a:lnTo>
                      <a:pt x="23" y="17"/>
                    </a:lnTo>
                    <a:lnTo>
                      <a:pt x="39" y="28"/>
                    </a:lnTo>
                    <a:lnTo>
                      <a:pt x="58" y="41"/>
                    </a:lnTo>
                    <a:lnTo>
                      <a:pt x="80" y="53"/>
                    </a:lnTo>
                    <a:lnTo>
                      <a:pt x="103" y="67"/>
                    </a:lnTo>
                    <a:lnTo>
                      <a:pt x="127" y="80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59FF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01" name="Freeform 121"/>
              <p:cNvSpPr/>
              <p:nvPr/>
            </p:nvSpPr>
            <p:spPr bwMode="auto">
              <a:xfrm>
                <a:off x="998" y="3526"/>
                <a:ext cx="19" cy="10"/>
              </a:xfrm>
              <a:custGeom>
                <a:avLst/>
                <a:gdLst>
                  <a:gd name="T0" fmla="*/ 112 w 112"/>
                  <a:gd name="T1" fmla="*/ 39 h 39"/>
                  <a:gd name="T2" fmla="*/ 87 w 112"/>
                  <a:gd name="T3" fmla="*/ 0 h 39"/>
                  <a:gd name="T4" fmla="*/ 0 w 112"/>
                  <a:gd name="T5" fmla="*/ 4 h 39"/>
                  <a:gd name="T6" fmla="*/ 1 w 112"/>
                  <a:gd name="T7" fmla="*/ 5 h 39"/>
                  <a:gd name="T8" fmla="*/ 6 w 112"/>
                  <a:gd name="T9" fmla="*/ 10 h 39"/>
                  <a:gd name="T10" fmla="*/ 14 w 112"/>
                  <a:gd name="T11" fmla="*/ 20 h 39"/>
                  <a:gd name="T12" fmla="*/ 29 w 112"/>
                  <a:gd name="T13" fmla="*/ 35 h 39"/>
                  <a:gd name="T14" fmla="*/ 112 w 112"/>
                  <a:gd name="T15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2" h="39">
                    <a:moveTo>
                      <a:pt x="112" y="39"/>
                    </a:moveTo>
                    <a:lnTo>
                      <a:pt x="87" y="0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6" y="10"/>
                    </a:lnTo>
                    <a:lnTo>
                      <a:pt x="14" y="20"/>
                    </a:lnTo>
                    <a:lnTo>
                      <a:pt x="29" y="35"/>
                    </a:lnTo>
                    <a:lnTo>
                      <a:pt x="112" y="39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59FF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02" name="Freeform 122"/>
              <p:cNvSpPr/>
              <p:nvPr/>
            </p:nvSpPr>
            <p:spPr bwMode="auto">
              <a:xfrm>
                <a:off x="995" y="3512"/>
                <a:ext cx="15" cy="8"/>
              </a:xfrm>
              <a:custGeom>
                <a:avLst/>
                <a:gdLst>
                  <a:gd name="T0" fmla="*/ 90 w 90"/>
                  <a:gd name="T1" fmla="*/ 31 h 31"/>
                  <a:gd name="T2" fmla="*/ 65 w 90"/>
                  <a:gd name="T3" fmla="*/ 0 h 31"/>
                  <a:gd name="T4" fmla="*/ 1 w 90"/>
                  <a:gd name="T5" fmla="*/ 0 h 31"/>
                  <a:gd name="T6" fmla="*/ 0 w 90"/>
                  <a:gd name="T7" fmla="*/ 1 h 31"/>
                  <a:gd name="T8" fmla="*/ 0 w 90"/>
                  <a:gd name="T9" fmla="*/ 6 h 31"/>
                  <a:gd name="T10" fmla="*/ 3 w 90"/>
                  <a:gd name="T11" fmla="*/ 15 h 31"/>
                  <a:gd name="T12" fmla="*/ 10 w 90"/>
                  <a:gd name="T13" fmla="*/ 28 h 31"/>
                  <a:gd name="T14" fmla="*/ 90 w 90"/>
                  <a:gd name="T1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0" h="31">
                    <a:moveTo>
                      <a:pt x="90" y="31"/>
                    </a:moveTo>
                    <a:lnTo>
                      <a:pt x="65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6"/>
                    </a:lnTo>
                    <a:lnTo>
                      <a:pt x="3" y="15"/>
                    </a:lnTo>
                    <a:lnTo>
                      <a:pt x="10" y="28"/>
                    </a:lnTo>
                    <a:lnTo>
                      <a:pt x="90" y="31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59FF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03" name="Freeform 123"/>
              <p:cNvSpPr/>
              <p:nvPr/>
            </p:nvSpPr>
            <p:spPr bwMode="auto">
              <a:xfrm>
                <a:off x="1003" y="3494"/>
                <a:ext cx="12" cy="22"/>
              </a:xfrm>
              <a:custGeom>
                <a:avLst/>
                <a:gdLst>
                  <a:gd name="T0" fmla="*/ 15 w 76"/>
                  <a:gd name="T1" fmla="*/ 24 h 90"/>
                  <a:gd name="T2" fmla="*/ 0 w 76"/>
                  <a:gd name="T3" fmla="*/ 0 h 90"/>
                  <a:gd name="T4" fmla="*/ 50 w 76"/>
                  <a:gd name="T5" fmla="*/ 27 h 90"/>
                  <a:gd name="T6" fmla="*/ 54 w 76"/>
                  <a:gd name="T7" fmla="*/ 32 h 90"/>
                  <a:gd name="T8" fmla="*/ 64 w 76"/>
                  <a:gd name="T9" fmla="*/ 45 h 90"/>
                  <a:gd name="T10" fmla="*/ 72 w 76"/>
                  <a:gd name="T11" fmla="*/ 65 h 90"/>
                  <a:gd name="T12" fmla="*/ 76 w 76"/>
                  <a:gd name="T13" fmla="*/ 90 h 90"/>
                  <a:gd name="T14" fmla="*/ 15 w 76"/>
                  <a:gd name="T15" fmla="*/ 2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90">
                    <a:moveTo>
                      <a:pt x="15" y="24"/>
                    </a:moveTo>
                    <a:lnTo>
                      <a:pt x="0" y="0"/>
                    </a:lnTo>
                    <a:lnTo>
                      <a:pt x="50" y="27"/>
                    </a:lnTo>
                    <a:lnTo>
                      <a:pt x="54" y="32"/>
                    </a:lnTo>
                    <a:lnTo>
                      <a:pt x="64" y="45"/>
                    </a:lnTo>
                    <a:lnTo>
                      <a:pt x="72" y="65"/>
                    </a:lnTo>
                    <a:lnTo>
                      <a:pt x="76" y="90"/>
                    </a:lnTo>
                    <a:lnTo>
                      <a:pt x="15" y="24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59FF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04" name="Freeform 124"/>
              <p:cNvSpPr/>
              <p:nvPr/>
            </p:nvSpPr>
            <p:spPr bwMode="auto">
              <a:xfrm>
                <a:off x="1016" y="3515"/>
                <a:ext cx="9" cy="23"/>
              </a:xfrm>
              <a:custGeom>
                <a:avLst/>
                <a:gdLst>
                  <a:gd name="T0" fmla="*/ 0 w 49"/>
                  <a:gd name="T1" fmla="*/ 28 h 94"/>
                  <a:gd name="T2" fmla="*/ 11 w 49"/>
                  <a:gd name="T3" fmla="*/ 0 h 94"/>
                  <a:gd name="T4" fmla="*/ 12 w 49"/>
                  <a:gd name="T5" fmla="*/ 2 h 94"/>
                  <a:gd name="T6" fmla="*/ 15 w 49"/>
                  <a:gd name="T7" fmla="*/ 3 h 94"/>
                  <a:gd name="T8" fmla="*/ 20 w 49"/>
                  <a:gd name="T9" fmla="*/ 8 h 94"/>
                  <a:gd name="T10" fmla="*/ 25 w 49"/>
                  <a:gd name="T11" fmla="*/ 13 h 94"/>
                  <a:gd name="T12" fmla="*/ 30 w 49"/>
                  <a:gd name="T13" fmla="*/ 22 h 94"/>
                  <a:gd name="T14" fmla="*/ 37 w 49"/>
                  <a:gd name="T15" fmla="*/ 33 h 94"/>
                  <a:gd name="T16" fmla="*/ 43 w 49"/>
                  <a:gd name="T17" fmla="*/ 47 h 94"/>
                  <a:gd name="T18" fmla="*/ 49 w 49"/>
                  <a:gd name="T19" fmla="*/ 63 h 94"/>
                  <a:gd name="T20" fmla="*/ 41 w 49"/>
                  <a:gd name="T21" fmla="*/ 94 h 94"/>
                  <a:gd name="T22" fmla="*/ 40 w 49"/>
                  <a:gd name="T23" fmla="*/ 92 h 94"/>
                  <a:gd name="T24" fmla="*/ 37 w 49"/>
                  <a:gd name="T25" fmla="*/ 85 h 94"/>
                  <a:gd name="T26" fmla="*/ 31 w 49"/>
                  <a:gd name="T27" fmla="*/ 77 h 94"/>
                  <a:gd name="T28" fmla="*/ 26 w 49"/>
                  <a:gd name="T29" fmla="*/ 67 h 94"/>
                  <a:gd name="T30" fmla="*/ 19 w 49"/>
                  <a:gd name="T31" fmla="*/ 55 h 94"/>
                  <a:gd name="T32" fmla="*/ 12 w 49"/>
                  <a:gd name="T33" fmla="*/ 44 h 94"/>
                  <a:gd name="T34" fmla="*/ 6 w 49"/>
                  <a:gd name="T35" fmla="*/ 34 h 94"/>
                  <a:gd name="T36" fmla="*/ 0 w 49"/>
                  <a:gd name="T37" fmla="*/ 28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9" h="94">
                    <a:moveTo>
                      <a:pt x="0" y="28"/>
                    </a:moveTo>
                    <a:lnTo>
                      <a:pt x="11" y="0"/>
                    </a:lnTo>
                    <a:lnTo>
                      <a:pt x="12" y="2"/>
                    </a:lnTo>
                    <a:lnTo>
                      <a:pt x="15" y="3"/>
                    </a:lnTo>
                    <a:lnTo>
                      <a:pt x="20" y="8"/>
                    </a:lnTo>
                    <a:lnTo>
                      <a:pt x="25" y="13"/>
                    </a:lnTo>
                    <a:lnTo>
                      <a:pt x="30" y="22"/>
                    </a:lnTo>
                    <a:lnTo>
                      <a:pt x="37" y="33"/>
                    </a:lnTo>
                    <a:lnTo>
                      <a:pt x="43" y="47"/>
                    </a:lnTo>
                    <a:lnTo>
                      <a:pt x="49" y="63"/>
                    </a:lnTo>
                    <a:lnTo>
                      <a:pt x="41" y="94"/>
                    </a:lnTo>
                    <a:lnTo>
                      <a:pt x="40" y="92"/>
                    </a:lnTo>
                    <a:lnTo>
                      <a:pt x="37" y="85"/>
                    </a:lnTo>
                    <a:lnTo>
                      <a:pt x="31" y="77"/>
                    </a:lnTo>
                    <a:lnTo>
                      <a:pt x="26" y="67"/>
                    </a:lnTo>
                    <a:lnTo>
                      <a:pt x="19" y="55"/>
                    </a:lnTo>
                    <a:lnTo>
                      <a:pt x="12" y="44"/>
                    </a:lnTo>
                    <a:lnTo>
                      <a:pt x="6" y="34"/>
                    </a:lnTo>
                    <a:lnTo>
                      <a:pt x="0" y="28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59FF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05" name="Freeform 125"/>
              <p:cNvSpPr/>
              <p:nvPr/>
            </p:nvSpPr>
            <p:spPr bwMode="auto">
              <a:xfrm>
                <a:off x="1026" y="3537"/>
                <a:ext cx="4" cy="17"/>
              </a:xfrm>
              <a:custGeom>
                <a:avLst/>
                <a:gdLst>
                  <a:gd name="T0" fmla="*/ 0 w 24"/>
                  <a:gd name="T1" fmla="*/ 24 h 69"/>
                  <a:gd name="T2" fmla="*/ 6 w 24"/>
                  <a:gd name="T3" fmla="*/ 0 h 69"/>
                  <a:gd name="T4" fmla="*/ 24 w 24"/>
                  <a:gd name="T5" fmla="*/ 69 h 69"/>
                  <a:gd name="T6" fmla="*/ 0 w 24"/>
                  <a:gd name="T7" fmla="*/ 2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69">
                    <a:moveTo>
                      <a:pt x="0" y="24"/>
                    </a:moveTo>
                    <a:lnTo>
                      <a:pt x="6" y="0"/>
                    </a:lnTo>
                    <a:lnTo>
                      <a:pt x="24" y="69"/>
                    </a:lnTo>
                    <a:lnTo>
                      <a:pt x="0" y="24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59FF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06" name="Freeform 126"/>
              <p:cNvSpPr/>
              <p:nvPr/>
            </p:nvSpPr>
            <p:spPr bwMode="auto">
              <a:xfrm>
                <a:off x="1044" y="3542"/>
                <a:ext cx="6" cy="19"/>
              </a:xfrm>
              <a:custGeom>
                <a:avLst/>
                <a:gdLst>
                  <a:gd name="T0" fmla="*/ 11 w 33"/>
                  <a:gd name="T1" fmla="*/ 0 h 78"/>
                  <a:gd name="T2" fmla="*/ 15 w 33"/>
                  <a:gd name="T3" fmla="*/ 5 h 78"/>
                  <a:gd name="T4" fmla="*/ 21 w 33"/>
                  <a:gd name="T5" fmla="*/ 22 h 78"/>
                  <a:gd name="T6" fmla="*/ 28 w 33"/>
                  <a:gd name="T7" fmla="*/ 47 h 78"/>
                  <a:gd name="T8" fmla="*/ 33 w 33"/>
                  <a:gd name="T9" fmla="*/ 78 h 78"/>
                  <a:gd name="T10" fmla="*/ 0 w 33"/>
                  <a:gd name="T11" fmla="*/ 70 h 78"/>
                  <a:gd name="T12" fmla="*/ 0 w 33"/>
                  <a:gd name="T13" fmla="*/ 63 h 78"/>
                  <a:gd name="T14" fmla="*/ 0 w 33"/>
                  <a:gd name="T15" fmla="*/ 44 h 78"/>
                  <a:gd name="T16" fmla="*/ 3 w 33"/>
                  <a:gd name="T17" fmla="*/ 22 h 78"/>
                  <a:gd name="T18" fmla="*/ 11 w 33"/>
                  <a:gd name="T1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" h="78">
                    <a:moveTo>
                      <a:pt x="11" y="0"/>
                    </a:moveTo>
                    <a:lnTo>
                      <a:pt x="15" y="5"/>
                    </a:lnTo>
                    <a:lnTo>
                      <a:pt x="21" y="22"/>
                    </a:lnTo>
                    <a:lnTo>
                      <a:pt x="28" y="47"/>
                    </a:lnTo>
                    <a:lnTo>
                      <a:pt x="33" y="78"/>
                    </a:lnTo>
                    <a:lnTo>
                      <a:pt x="0" y="70"/>
                    </a:lnTo>
                    <a:lnTo>
                      <a:pt x="0" y="63"/>
                    </a:lnTo>
                    <a:lnTo>
                      <a:pt x="0" y="44"/>
                    </a:lnTo>
                    <a:lnTo>
                      <a:pt x="3" y="22"/>
                    </a:lnTo>
                    <a:lnTo>
                      <a:pt x="11" y="0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07" name="Freeform 127"/>
              <p:cNvSpPr/>
              <p:nvPr/>
            </p:nvSpPr>
            <p:spPr bwMode="auto">
              <a:xfrm>
                <a:off x="1044" y="3566"/>
                <a:ext cx="8" cy="24"/>
              </a:xfrm>
              <a:custGeom>
                <a:avLst/>
                <a:gdLst>
                  <a:gd name="T0" fmla="*/ 0 w 50"/>
                  <a:gd name="T1" fmla="*/ 0 h 98"/>
                  <a:gd name="T2" fmla="*/ 41 w 50"/>
                  <a:gd name="T3" fmla="*/ 18 h 98"/>
                  <a:gd name="T4" fmla="*/ 50 w 50"/>
                  <a:gd name="T5" fmla="*/ 98 h 98"/>
                  <a:gd name="T6" fmla="*/ 49 w 50"/>
                  <a:gd name="T7" fmla="*/ 98 h 98"/>
                  <a:gd name="T8" fmla="*/ 45 w 50"/>
                  <a:gd name="T9" fmla="*/ 95 h 98"/>
                  <a:gd name="T10" fmla="*/ 40 w 50"/>
                  <a:gd name="T11" fmla="*/ 90 h 98"/>
                  <a:gd name="T12" fmla="*/ 33 w 50"/>
                  <a:gd name="T13" fmla="*/ 81 h 98"/>
                  <a:gd name="T14" fmla="*/ 25 w 50"/>
                  <a:gd name="T15" fmla="*/ 69 h 98"/>
                  <a:gd name="T16" fmla="*/ 17 w 50"/>
                  <a:gd name="T17" fmla="*/ 53 h 98"/>
                  <a:gd name="T18" fmla="*/ 8 w 50"/>
                  <a:gd name="T19" fmla="*/ 29 h 98"/>
                  <a:gd name="T20" fmla="*/ 0 w 50"/>
                  <a:gd name="T21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98">
                    <a:moveTo>
                      <a:pt x="0" y="0"/>
                    </a:moveTo>
                    <a:lnTo>
                      <a:pt x="41" y="18"/>
                    </a:lnTo>
                    <a:lnTo>
                      <a:pt x="50" y="98"/>
                    </a:lnTo>
                    <a:lnTo>
                      <a:pt x="49" y="98"/>
                    </a:lnTo>
                    <a:lnTo>
                      <a:pt x="45" y="95"/>
                    </a:lnTo>
                    <a:lnTo>
                      <a:pt x="40" y="90"/>
                    </a:lnTo>
                    <a:lnTo>
                      <a:pt x="33" y="81"/>
                    </a:lnTo>
                    <a:lnTo>
                      <a:pt x="25" y="69"/>
                    </a:lnTo>
                    <a:lnTo>
                      <a:pt x="17" y="53"/>
                    </a:lnTo>
                    <a:lnTo>
                      <a:pt x="8" y="2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08" name="Freeform 128"/>
              <p:cNvSpPr/>
              <p:nvPr/>
            </p:nvSpPr>
            <p:spPr bwMode="auto">
              <a:xfrm>
                <a:off x="1056" y="3561"/>
                <a:ext cx="8" cy="31"/>
              </a:xfrm>
              <a:custGeom>
                <a:avLst/>
                <a:gdLst>
                  <a:gd name="T0" fmla="*/ 0 w 46"/>
                  <a:gd name="T1" fmla="*/ 121 h 121"/>
                  <a:gd name="T2" fmla="*/ 0 w 46"/>
                  <a:gd name="T3" fmla="*/ 34 h 121"/>
                  <a:gd name="T4" fmla="*/ 46 w 46"/>
                  <a:gd name="T5" fmla="*/ 0 h 121"/>
                  <a:gd name="T6" fmla="*/ 44 w 46"/>
                  <a:gd name="T7" fmla="*/ 4 h 121"/>
                  <a:gd name="T8" fmla="*/ 39 w 46"/>
                  <a:gd name="T9" fmla="*/ 15 h 121"/>
                  <a:gd name="T10" fmla="*/ 31 w 46"/>
                  <a:gd name="T11" fmla="*/ 30 h 121"/>
                  <a:gd name="T12" fmla="*/ 23 w 46"/>
                  <a:gd name="T13" fmla="*/ 49 h 121"/>
                  <a:gd name="T14" fmla="*/ 15 w 46"/>
                  <a:gd name="T15" fmla="*/ 69 h 121"/>
                  <a:gd name="T16" fmla="*/ 7 w 46"/>
                  <a:gd name="T17" fmla="*/ 89 h 121"/>
                  <a:gd name="T18" fmla="*/ 2 w 46"/>
                  <a:gd name="T19" fmla="*/ 107 h 121"/>
                  <a:gd name="T20" fmla="*/ 0 w 46"/>
                  <a:gd name="T21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" h="121">
                    <a:moveTo>
                      <a:pt x="0" y="121"/>
                    </a:moveTo>
                    <a:lnTo>
                      <a:pt x="0" y="34"/>
                    </a:lnTo>
                    <a:lnTo>
                      <a:pt x="46" y="0"/>
                    </a:lnTo>
                    <a:lnTo>
                      <a:pt x="44" y="4"/>
                    </a:lnTo>
                    <a:lnTo>
                      <a:pt x="39" y="15"/>
                    </a:lnTo>
                    <a:lnTo>
                      <a:pt x="31" y="30"/>
                    </a:lnTo>
                    <a:lnTo>
                      <a:pt x="23" y="49"/>
                    </a:lnTo>
                    <a:lnTo>
                      <a:pt x="15" y="69"/>
                    </a:lnTo>
                    <a:lnTo>
                      <a:pt x="7" y="89"/>
                    </a:lnTo>
                    <a:lnTo>
                      <a:pt x="2" y="107"/>
                    </a:lnTo>
                    <a:lnTo>
                      <a:pt x="0" y="121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09" name="Freeform 129"/>
              <p:cNvSpPr/>
              <p:nvPr/>
            </p:nvSpPr>
            <p:spPr bwMode="auto">
              <a:xfrm>
                <a:off x="1052" y="3546"/>
                <a:ext cx="7" cy="18"/>
              </a:xfrm>
              <a:custGeom>
                <a:avLst/>
                <a:gdLst>
                  <a:gd name="T0" fmla="*/ 17 w 47"/>
                  <a:gd name="T1" fmla="*/ 73 h 73"/>
                  <a:gd name="T2" fmla="*/ 0 w 47"/>
                  <a:gd name="T3" fmla="*/ 0 h 73"/>
                  <a:gd name="T4" fmla="*/ 2 w 47"/>
                  <a:gd name="T5" fmla="*/ 2 h 73"/>
                  <a:gd name="T6" fmla="*/ 7 w 47"/>
                  <a:gd name="T7" fmla="*/ 5 h 73"/>
                  <a:gd name="T8" fmla="*/ 13 w 47"/>
                  <a:gd name="T9" fmla="*/ 10 h 73"/>
                  <a:gd name="T10" fmla="*/ 20 w 47"/>
                  <a:gd name="T11" fmla="*/ 18 h 73"/>
                  <a:gd name="T12" fmla="*/ 29 w 47"/>
                  <a:gd name="T13" fmla="*/ 25 h 73"/>
                  <a:gd name="T14" fmla="*/ 36 w 47"/>
                  <a:gd name="T15" fmla="*/ 33 h 73"/>
                  <a:gd name="T16" fmla="*/ 43 w 47"/>
                  <a:gd name="T17" fmla="*/ 39 h 73"/>
                  <a:gd name="T18" fmla="*/ 47 w 47"/>
                  <a:gd name="T19" fmla="*/ 45 h 73"/>
                  <a:gd name="T20" fmla="*/ 17 w 47"/>
                  <a:gd name="T21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73">
                    <a:moveTo>
                      <a:pt x="17" y="73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7" y="5"/>
                    </a:lnTo>
                    <a:lnTo>
                      <a:pt x="13" y="10"/>
                    </a:lnTo>
                    <a:lnTo>
                      <a:pt x="20" y="18"/>
                    </a:lnTo>
                    <a:lnTo>
                      <a:pt x="29" y="25"/>
                    </a:lnTo>
                    <a:lnTo>
                      <a:pt x="36" y="33"/>
                    </a:lnTo>
                    <a:lnTo>
                      <a:pt x="43" y="39"/>
                    </a:lnTo>
                    <a:lnTo>
                      <a:pt x="47" y="45"/>
                    </a:lnTo>
                    <a:lnTo>
                      <a:pt x="17" y="73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10" name="Freeform 130"/>
              <p:cNvSpPr/>
              <p:nvPr/>
            </p:nvSpPr>
            <p:spPr bwMode="auto">
              <a:xfrm>
                <a:off x="994" y="3495"/>
                <a:ext cx="9" cy="12"/>
              </a:xfrm>
              <a:custGeom>
                <a:avLst/>
                <a:gdLst>
                  <a:gd name="T0" fmla="*/ 55 w 55"/>
                  <a:gd name="T1" fmla="*/ 42 h 49"/>
                  <a:gd name="T2" fmla="*/ 54 w 55"/>
                  <a:gd name="T3" fmla="*/ 41 h 49"/>
                  <a:gd name="T4" fmla="*/ 51 w 55"/>
                  <a:gd name="T5" fmla="*/ 37 h 49"/>
                  <a:gd name="T6" fmla="*/ 47 w 55"/>
                  <a:gd name="T7" fmla="*/ 33 h 49"/>
                  <a:gd name="T8" fmla="*/ 40 w 55"/>
                  <a:gd name="T9" fmla="*/ 25 h 49"/>
                  <a:gd name="T10" fmla="*/ 33 w 55"/>
                  <a:gd name="T11" fmla="*/ 19 h 49"/>
                  <a:gd name="T12" fmla="*/ 26 w 55"/>
                  <a:gd name="T13" fmla="*/ 11 h 49"/>
                  <a:gd name="T14" fmla="*/ 17 w 55"/>
                  <a:gd name="T15" fmla="*/ 5 h 49"/>
                  <a:gd name="T16" fmla="*/ 8 w 55"/>
                  <a:gd name="T17" fmla="*/ 0 h 49"/>
                  <a:gd name="T18" fmla="*/ 6 w 55"/>
                  <a:gd name="T19" fmla="*/ 5 h 49"/>
                  <a:gd name="T20" fmla="*/ 2 w 55"/>
                  <a:gd name="T21" fmla="*/ 16 h 49"/>
                  <a:gd name="T22" fmla="*/ 0 w 55"/>
                  <a:gd name="T23" fmla="*/ 33 h 49"/>
                  <a:gd name="T24" fmla="*/ 6 w 55"/>
                  <a:gd name="T25" fmla="*/ 49 h 49"/>
                  <a:gd name="T26" fmla="*/ 55 w 55"/>
                  <a:gd name="T27" fmla="*/ 4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49">
                    <a:moveTo>
                      <a:pt x="55" y="42"/>
                    </a:moveTo>
                    <a:lnTo>
                      <a:pt x="54" y="41"/>
                    </a:lnTo>
                    <a:lnTo>
                      <a:pt x="51" y="37"/>
                    </a:lnTo>
                    <a:lnTo>
                      <a:pt x="47" y="33"/>
                    </a:lnTo>
                    <a:lnTo>
                      <a:pt x="40" y="25"/>
                    </a:lnTo>
                    <a:lnTo>
                      <a:pt x="33" y="19"/>
                    </a:lnTo>
                    <a:lnTo>
                      <a:pt x="26" y="11"/>
                    </a:lnTo>
                    <a:lnTo>
                      <a:pt x="17" y="5"/>
                    </a:lnTo>
                    <a:lnTo>
                      <a:pt x="8" y="0"/>
                    </a:lnTo>
                    <a:lnTo>
                      <a:pt x="6" y="5"/>
                    </a:lnTo>
                    <a:lnTo>
                      <a:pt x="2" y="16"/>
                    </a:lnTo>
                    <a:lnTo>
                      <a:pt x="0" y="33"/>
                    </a:lnTo>
                    <a:lnTo>
                      <a:pt x="6" y="49"/>
                    </a:lnTo>
                    <a:lnTo>
                      <a:pt x="55" y="42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59FF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11" name="Freeform 131"/>
              <p:cNvSpPr/>
              <p:nvPr/>
            </p:nvSpPr>
            <p:spPr bwMode="auto">
              <a:xfrm>
                <a:off x="1044" y="3383"/>
                <a:ext cx="144" cy="174"/>
              </a:xfrm>
              <a:custGeom>
                <a:avLst/>
                <a:gdLst>
                  <a:gd name="T0" fmla="*/ 401 w 863"/>
                  <a:gd name="T1" fmla="*/ 677 h 694"/>
                  <a:gd name="T2" fmla="*/ 435 w 863"/>
                  <a:gd name="T3" fmla="*/ 688 h 694"/>
                  <a:gd name="T4" fmla="*/ 481 w 863"/>
                  <a:gd name="T5" fmla="*/ 694 h 694"/>
                  <a:gd name="T6" fmla="*/ 510 w 863"/>
                  <a:gd name="T7" fmla="*/ 689 h 694"/>
                  <a:gd name="T8" fmla="*/ 577 w 863"/>
                  <a:gd name="T9" fmla="*/ 671 h 694"/>
                  <a:gd name="T10" fmla="*/ 632 w 863"/>
                  <a:gd name="T11" fmla="*/ 643 h 694"/>
                  <a:gd name="T12" fmla="*/ 672 w 863"/>
                  <a:gd name="T13" fmla="*/ 606 h 694"/>
                  <a:gd name="T14" fmla="*/ 734 w 863"/>
                  <a:gd name="T15" fmla="*/ 529 h 694"/>
                  <a:gd name="T16" fmla="*/ 859 w 863"/>
                  <a:gd name="T17" fmla="*/ 226 h 694"/>
                  <a:gd name="T18" fmla="*/ 806 w 863"/>
                  <a:gd name="T19" fmla="*/ 230 h 694"/>
                  <a:gd name="T20" fmla="*/ 725 w 863"/>
                  <a:gd name="T21" fmla="*/ 245 h 694"/>
                  <a:gd name="T22" fmla="*/ 686 w 863"/>
                  <a:gd name="T23" fmla="*/ 257 h 694"/>
                  <a:gd name="T24" fmla="*/ 634 w 863"/>
                  <a:gd name="T25" fmla="*/ 280 h 694"/>
                  <a:gd name="T26" fmla="*/ 572 w 863"/>
                  <a:gd name="T27" fmla="*/ 322 h 694"/>
                  <a:gd name="T28" fmla="*/ 556 w 863"/>
                  <a:gd name="T29" fmla="*/ 338 h 694"/>
                  <a:gd name="T30" fmla="*/ 526 w 863"/>
                  <a:gd name="T31" fmla="*/ 372 h 694"/>
                  <a:gd name="T32" fmla="*/ 509 w 863"/>
                  <a:gd name="T33" fmla="*/ 378 h 694"/>
                  <a:gd name="T34" fmla="*/ 490 w 863"/>
                  <a:gd name="T35" fmla="*/ 228 h 694"/>
                  <a:gd name="T36" fmla="*/ 480 w 863"/>
                  <a:gd name="T37" fmla="*/ 181 h 694"/>
                  <a:gd name="T38" fmla="*/ 444 w 863"/>
                  <a:gd name="T39" fmla="*/ 75 h 694"/>
                  <a:gd name="T40" fmla="*/ 400 w 863"/>
                  <a:gd name="T41" fmla="*/ 2 h 694"/>
                  <a:gd name="T42" fmla="*/ 374 w 863"/>
                  <a:gd name="T43" fmla="*/ 30 h 694"/>
                  <a:gd name="T44" fmla="*/ 341 w 863"/>
                  <a:gd name="T45" fmla="*/ 88 h 694"/>
                  <a:gd name="T46" fmla="*/ 326 w 863"/>
                  <a:gd name="T47" fmla="*/ 135 h 694"/>
                  <a:gd name="T48" fmla="*/ 302 w 863"/>
                  <a:gd name="T49" fmla="*/ 211 h 694"/>
                  <a:gd name="T50" fmla="*/ 286 w 863"/>
                  <a:gd name="T51" fmla="*/ 291 h 694"/>
                  <a:gd name="T52" fmla="*/ 275 w 863"/>
                  <a:gd name="T53" fmla="*/ 350 h 694"/>
                  <a:gd name="T54" fmla="*/ 263 w 863"/>
                  <a:gd name="T55" fmla="*/ 378 h 694"/>
                  <a:gd name="T56" fmla="*/ 246 w 863"/>
                  <a:gd name="T57" fmla="*/ 338 h 694"/>
                  <a:gd name="T58" fmla="*/ 220 w 863"/>
                  <a:gd name="T59" fmla="*/ 287 h 694"/>
                  <a:gd name="T60" fmla="*/ 200 w 863"/>
                  <a:gd name="T61" fmla="*/ 263 h 694"/>
                  <a:gd name="T62" fmla="*/ 154 w 863"/>
                  <a:gd name="T63" fmla="*/ 220 h 694"/>
                  <a:gd name="T64" fmla="*/ 100 w 863"/>
                  <a:gd name="T65" fmla="*/ 183 h 694"/>
                  <a:gd name="T66" fmla="*/ 0 w 863"/>
                  <a:gd name="T67" fmla="*/ 300 h 694"/>
                  <a:gd name="T68" fmla="*/ 6 w 863"/>
                  <a:gd name="T69" fmla="*/ 367 h 694"/>
                  <a:gd name="T70" fmla="*/ 26 w 863"/>
                  <a:gd name="T71" fmla="*/ 466 h 694"/>
                  <a:gd name="T72" fmla="*/ 48 w 863"/>
                  <a:gd name="T73" fmla="*/ 514 h 694"/>
                  <a:gd name="T74" fmla="*/ 98 w 863"/>
                  <a:gd name="T75" fmla="*/ 588 h 694"/>
                  <a:gd name="T76" fmla="*/ 173 w 863"/>
                  <a:gd name="T77" fmla="*/ 659 h 694"/>
                  <a:gd name="T78" fmla="*/ 183 w 863"/>
                  <a:gd name="T79" fmla="*/ 662 h 694"/>
                  <a:gd name="T80" fmla="*/ 208 w 863"/>
                  <a:gd name="T81" fmla="*/ 667 h 694"/>
                  <a:gd name="T82" fmla="*/ 244 w 863"/>
                  <a:gd name="T83" fmla="*/ 673 h 694"/>
                  <a:gd name="T84" fmla="*/ 286 w 863"/>
                  <a:gd name="T85" fmla="*/ 676 h 694"/>
                  <a:gd name="T86" fmla="*/ 329 w 863"/>
                  <a:gd name="T87" fmla="*/ 672 h 694"/>
                  <a:gd name="T88" fmla="*/ 347 w 863"/>
                  <a:gd name="T89" fmla="*/ 667 h 694"/>
                  <a:gd name="T90" fmla="*/ 365 w 863"/>
                  <a:gd name="T91" fmla="*/ 664 h 694"/>
                  <a:gd name="T92" fmla="*/ 392 w 863"/>
                  <a:gd name="T93" fmla="*/ 673 h 6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63" h="694">
                    <a:moveTo>
                      <a:pt x="392" y="673"/>
                    </a:moveTo>
                    <a:lnTo>
                      <a:pt x="395" y="674"/>
                    </a:lnTo>
                    <a:lnTo>
                      <a:pt x="401" y="677"/>
                    </a:lnTo>
                    <a:lnTo>
                      <a:pt x="409" y="681"/>
                    </a:lnTo>
                    <a:lnTo>
                      <a:pt x="421" y="684"/>
                    </a:lnTo>
                    <a:lnTo>
                      <a:pt x="435" y="688"/>
                    </a:lnTo>
                    <a:lnTo>
                      <a:pt x="450" y="692"/>
                    </a:lnTo>
                    <a:lnTo>
                      <a:pt x="465" y="694"/>
                    </a:lnTo>
                    <a:lnTo>
                      <a:pt x="481" y="694"/>
                    </a:lnTo>
                    <a:lnTo>
                      <a:pt x="484" y="694"/>
                    </a:lnTo>
                    <a:lnTo>
                      <a:pt x="495" y="693"/>
                    </a:lnTo>
                    <a:lnTo>
                      <a:pt x="510" y="689"/>
                    </a:lnTo>
                    <a:lnTo>
                      <a:pt x="530" y="686"/>
                    </a:lnTo>
                    <a:lnTo>
                      <a:pt x="552" y="679"/>
                    </a:lnTo>
                    <a:lnTo>
                      <a:pt x="577" y="671"/>
                    </a:lnTo>
                    <a:lnTo>
                      <a:pt x="603" y="659"/>
                    </a:lnTo>
                    <a:lnTo>
                      <a:pt x="628" y="646"/>
                    </a:lnTo>
                    <a:lnTo>
                      <a:pt x="632" y="643"/>
                    </a:lnTo>
                    <a:lnTo>
                      <a:pt x="641" y="636"/>
                    </a:lnTo>
                    <a:lnTo>
                      <a:pt x="654" y="623"/>
                    </a:lnTo>
                    <a:lnTo>
                      <a:pt x="672" y="606"/>
                    </a:lnTo>
                    <a:lnTo>
                      <a:pt x="691" y="584"/>
                    </a:lnTo>
                    <a:lnTo>
                      <a:pt x="712" y="558"/>
                    </a:lnTo>
                    <a:lnTo>
                      <a:pt x="734" y="529"/>
                    </a:lnTo>
                    <a:lnTo>
                      <a:pt x="754" y="496"/>
                    </a:lnTo>
                    <a:lnTo>
                      <a:pt x="863" y="226"/>
                    </a:lnTo>
                    <a:lnTo>
                      <a:pt x="859" y="226"/>
                    </a:lnTo>
                    <a:lnTo>
                      <a:pt x="847" y="227"/>
                    </a:lnTo>
                    <a:lnTo>
                      <a:pt x="829" y="228"/>
                    </a:lnTo>
                    <a:lnTo>
                      <a:pt x="806" y="230"/>
                    </a:lnTo>
                    <a:lnTo>
                      <a:pt x="780" y="233"/>
                    </a:lnTo>
                    <a:lnTo>
                      <a:pt x="752" y="238"/>
                    </a:lnTo>
                    <a:lnTo>
                      <a:pt x="725" y="245"/>
                    </a:lnTo>
                    <a:lnTo>
                      <a:pt x="698" y="253"/>
                    </a:lnTo>
                    <a:lnTo>
                      <a:pt x="695" y="255"/>
                    </a:lnTo>
                    <a:lnTo>
                      <a:pt x="686" y="257"/>
                    </a:lnTo>
                    <a:lnTo>
                      <a:pt x="672" y="262"/>
                    </a:lnTo>
                    <a:lnTo>
                      <a:pt x="654" y="270"/>
                    </a:lnTo>
                    <a:lnTo>
                      <a:pt x="634" y="280"/>
                    </a:lnTo>
                    <a:lnTo>
                      <a:pt x="612" y="291"/>
                    </a:lnTo>
                    <a:lnTo>
                      <a:pt x="592" y="306"/>
                    </a:lnTo>
                    <a:lnTo>
                      <a:pt x="572" y="322"/>
                    </a:lnTo>
                    <a:lnTo>
                      <a:pt x="570" y="325"/>
                    </a:lnTo>
                    <a:lnTo>
                      <a:pt x="565" y="330"/>
                    </a:lnTo>
                    <a:lnTo>
                      <a:pt x="556" y="338"/>
                    </a:lnTo>
                    <a:lnTo>
                      <a:pt x="547" y="350"/>
                    </a:lnTo>
                    <a:lnTo>
                      <a:pt x="536" y="361"/>
                    </a:lnTo>
                    <a:lnTo>
                      <a:pt x="526" y="372"/>
                    </a:lnTo>
                    <a:lnTo>
                      <a:pt x="517" y="383"/>
                    </a:lnTo>
                    <a:lnTo>
                      <a:pt x="510" y="392"/>
                    </a:lnTo>
                    <a:lnTo>
                      <a:pt x="509" y="378"/>
                    </a:lnTo>
                    <a:lnTo>
                      <a:pt x="506" y="340"/>
                    </a:lnTo>
                    <a:lnTo>
                      <a:pt x="499" y="287"/>
                    </a:lnTo>
                    <a:lnTo>
                      <a:pt x="490" y="228"/>
                    </a:lnTo>
                    <a:lnTo>
                      <a:pt x="489" y="222"/>
                    </a:lnTo>
                    <a:lnTo>
                      <a:pt x="486" y="206"/>
                    </a:lnTo>
                    <a:lnTo>
                      <a:pt x="480" y="181"/>
                    </a:lnTo>
                    <a:lnTo>
                      <a:pt x="472" y="150"/>
                    </a:lnTo>
                    <a:lnTo>
                      <a:pt x="459" y="113"/>
                    </a:lnTo>
                    <a:lnTo>
                      <a:pt x="444" y="75"/>
                    </a:lnTo>
                    <a:lnTo>
                      <a:pt x="425" y="36"/>
                    </a:lnTo>
                    <a:lnTo>
                      <a:pt x="402" y="0"/>
                    </a:lnTo>
                    <a:lnTo>
                      <a:pt x="400" y="2"/>
                    </a:lnTo>
                    <a:lnTo>
                      <a:pt x="393" y="7"/>
                    </a:lnTo>
                    <a:lnTo>
                      <a:pt x="385" y="17"/>
                    </a:lnTo>
                    <a:lnTo>
                      <a:pt x="374" y="30"/>
                    </a:lnTo>
                    <a:lnTo>
                      <a:pt x="363" y="46"/>
                    </a:lnTo>
                    <a:lnTo>
                      <a:pt x="351" y="66"/>
                    </a:lnTo>
                    <a:lnTo>
                      <a:pt x="341" y="88"/>
                    </a:lnTo>
                    <a:lnTo>
                      <a:pt x="332" y="115"/>
                    </a:lnTo>
                    <a:lnTo>
                      <a:pt x="330" y="120"/>
                    </a:lnTo>
                    <a:lnTo>
                      <a:pt x="326" y="135"/>
                    </a:lnTo>
                    <a:lnTo>
                      <a:pt x="318" y="156"/>
                    </a:lnTo>
                    <a:lnTo>
                      <a:pt x="311" y="182"/>
                    </a:lnTo>
                    <a:lnTo>
                      <a:pt x="302" y="211"/>
                    </a:lnTo>
                    <a:lnTo>
                      <a:pt x="295" y="240"/>
                    </a:lnTo>
                    <a:lnTo>
                      <a:pt x="289" y="267"/>
                    </a:lnTo>
                    <a:lnTo>
                      <a:pt x="286" y="291"/>
                    </a:lnTo>
                    <a:lnTo>
                      <a:pt x="283" y="300"/>
                    </a:lnTo>
                    <a:lnTo>
                      <a:pt x="279" y="322"/>
                    </a:lnTo>
                    <a:lnTo>
                      <a:pt x="275" y="350"/>
                    </a:lnTo>
                    <a:lnTo>
                      <a:pt x="273" y="375"/>
                    </a:lnTo>
                    <a:lnTo>
                      <a:pt x="264" y="382"/>
                    </a:lnTo>
                    <a:lnTo>
                      <a:pt x="263" y="378"/>
                    </a:lnTo>
                    <a:lnTo>
                      <a:pt x="259" y="370"/>
                    </a:lnTo>
                    <a:lnTo>
                      <a:pt x="253" y="356"/>
                    </a:lnTo>
                    <a:lnTo>
                      <a:pt x="246" y="338"/>
                    </a:lnTo>
                    <a:lnTo>
                      <a:pt x="238" y="321"/>
                    </a:lnTo>
                    <a:lnTo>
                      <a:pt x="228" y="303"/>
                    </a:lnTo>
                    <a:lnTo>
                      <a:pt x="220" y="287"/>
                    </a:lnTo>
                    <a:lnTo>
                      <a:pt x="211" y="275"/>
                    </a:lnTo>
                    <a:lnTo>
                      <a:pt x="208" y="271"/>
                    </a:lnTo>
                    <a:lnTo>
                      <a:pt x="200" y="263"/>
                    </a:lnTo>
                    <a:lnTo>
                      <a:pt x="188" y="251"/>
                    </a:lnTo>
                    <a:lnTo>
                      <a:pt x="172" y="236"/>
                    </a:lnTo>
                    <a:lnTo>
                      <a:pt x="154" y="220"/>
                    </a:lnTo>
                    <a:lnTo>
                      <a:pt x="136" y="205"/>
                    </a:lnTo>
                    <a:lnTo>
                      <a:pt x="117" y="192"/>
                    </a:lnTo>
                    <a:lnTo>
                      <a:pt x="100" y="183"/>
                    </a:lnTo>
                    <a:lnTo>
                      <a:pt x="8" y="160"/>
                    </a:lnTo>
                    <a:lnTo>
                      <a:pt x="0" y="295"/>
                    </a:lnTo>
                    <a:lnTo>
                      <a:pt x="0" y="300"/>
                    </a:lnTo>
                    <a:lnTo>
                      <a:pt x="1" y="316"/>
                    </a:lnTo>
                    <a:lnTo>
                      <a:pt x="3" y="338"/>
                    </a:lnTo>
                    <a:lnTo>
                      <a:pt x="6" y="367"/>
                    </a:lnTo>
                    <a:lnTo>
                      <a:pt x="10" y="398"/>
                    </a:lnTo>
                    <a:lnTo>
                      <a:pt x="17" y="432"/>
                    </a:lnTo>
                    <a:lnTo>
                      <a:pt x="26" y="466"/>
                    </a:lnTo>
                    <a:lnTo>
                      <a:pt x="38" y="496"/>
                    </a:lnTo>
                    <a:lnTo>
                      <a:pt x="41" y="501"/>
                    </a:lnTo>
                    <a:lnTo>
                      <a:pt x="48" y="514"/>
                    </a:lnTo>
                    <a:lnTo>
                      <a:pt x="61" y="536"/>
                    </a:lnTo>
                    <a:lnTo>
                      <a:pt x="78" y="561"/>
                    </a:lnTo>
                    <a:lnTo>
                      <a:pt x="98" y="588"/>
                    </a:lnTo>
                    <a:lnTo>
                      <a:pt x="121" y="614"/>
                    </a:lnTo>
                    <a:lnTo>
                      <a:pt x="147" y="639"/>
                    </a:lnTo>
                    <a:lnTo>
                      <a:pt x="173" y="659"/>
                    </a:lnTo>
                    <a:lnTo>
                      <a:pt x="174" y="659"/>
                    </a:lnTo>
                    <a:lnTo>
                      <a:pt x="178" y="661"/>
                    </a:lnTo>
                    <a:lnTo>
                      <a:pt x="183" y="662"/>
                    </a:lnTo>
                    <a:lnTo>
                      <a:pt x="189" y="663"/>
                    </a:lnTo>
                    <a:lnTo>
                      <a:pt x="198" y="666"/>
                    </a:lnTo>
                    <a:lnTo>
                      <a:pt x="208" y="667"/>
                    </a:lnTo>
                    <a:lnTo>
                      <a:pt x="219" y="669"/>
                    </a:lnTo>
                    <a:lnTo>
                      <a:pt x="232" y="671"/>
                    </a:lnTo>
                    <a:lnTo>
                      <a:pt x="244" y="673"/>
                    </a:lnTo>
                    <a:lnTo>
                      <a:pt x="257" y="674"/>
                    </a:lnTo>
                    <a:lnTo>
                      <a:pt x="272" y="674"/>
                    </a:lnTo>
                    <a:lnTo>
                      <a:pt x="286" y="676"/>
                    </a:lnTo>
                    <a:lnTo>
                      <a:pt x="300" y="674"/>
                    </a:lnTo>
                    <a:lnTo>
                      <a:pt x="315" y="674"/>
                    </a:lnTo>
                    <a:lnTo>
                      <a:pt x="329" y="672"/>
                    </a:lnTo>
                    <a:lnTo>
                      <a:pt x="343" y="669"/>
                    </a:lnTo>
                    <a:lnTo>
                      <a:pt x="344" y="669"/>
                    </a:lnTo>
                    <a:lnTo>
                      <a:pt x="347" y="667"/>
                    </a:lnTo>
                    <a:lnTo>
                      <a:pt x="351" y="666"/>
                    </a:lnTo>
                    <a:lnTo>
                      <a:pt x="357" y="664"/>
                    </a:lnTo>
                    <a:lnTo>
                      <a:pt x="365" y="664"/>
                    </a:lnTo>
                    <a:lnTo>
                      <a:pt x="373" y="666"/>
                    </a:lnTo>
                    <a:lnTo>
                      <a:pt x="383" y="668"/>
                    </a:lnTo>
                    <a:lnTo>
                      <a:pt x="392" y="673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12" name="Freeform 132"/>
              <p:cNvSpPr/>
              <p:nvPr/>
            </p:nvSpPr>
            <p:spPr bwMode="auto">
              <a:xfrm>
                <a:off x="1055" y="3360"/>
                <a:ext cx="34" cy="82"/>
              </a:xfrm>
              <a:custGeom>
                <a:avLst/>
                <a:gdLst>
                  <a:gd name="T0" fmla="*/ 205 w 205"/>
                  <a:gd name="T1" fmla="*/ 330 h 330"/>
                  <a:gd name="T2" fmla="*/ 202 w 205"/>
                  <a:gd name="T3" fmla="*/ 209 h 330"/>
                  <a:gd name="T4" fmla="*/ 202 w 205"/>
                  <a:gd name="T5" fmla="*/ 205 h 330"/>
                  <a:gd name="T6" fmla="*/ 200 w 205"/>
                  <a:gd name="T7" fmla="*/ 194 h 330"/>
                  <a:gd name="T8" fmla="*/ 198 w 205"/>
                  <a:gd name="T9" fmla="*/ 179 h 330"/>
                  <a:gd name="T10" fmla="*/ 195 w 205"/>
                  <a:gd name="T11" fmla="*/ 159 h 330"/>
                  <a:gd name="T12" fmla="*/ 191 w 205"/>
                  <a:gd name="T13" fmla="*/ 137 h 330"/>
                  <a:gd name="T14" fmla="*/ 185 w 205"/>
                  <a:gd name="T15" fmla="*/ 114 h 330"/>
                  <a:gd name="T16" fmla="*/ 175 w 205"/>
                  <a:gd name="T17" fmla="*/ 92 h 330"/>
                  <a:gd name="T18" fmla="*/ 163 w 205"/>
                  <a:gd name="T19" fmla="*/ 72 h 330"/>
                  <a:gd name="T20" fmla="*/ 162 w 205"/>
                  <a:gd name="T21" fmla="*/ 70 h 330"/>
                  <a:gd name="T22" fmla="*/ 157 w 205"/>
                  <a:gd name="T23" fmla="*/ 65 h 330"/>
                  <a:gd name="T24" fmla="*/ 150 w 205"/>
                  <a:gd name="T25" fmla="*/ 57 h 330"/>
                  <a:gd name="T26" fmla="*/ 140 w 205"/>
                  <a:gd name="T27" fmla="*/ 47 h 330"/>
                  <a:gd name="T28" fmla="*/ 126 w 205"/>
                  <a:gd name="T29" fmla="*/ 37 h 330"/>
                  <a:gd name="T30" fmla="*/ 112 w 205"/>
                  <a:gd name="T31" fmla="*/ 27 h 330"/>
                  <a:gd name="T32" fmla="*/ 93 w 205"/>
                  <a:gd name="T33" fmla="*/ 17 h 330"/>
                  <a:gd name="T34" fmla="*/ 72 w 205"/>
                  <a:gd name="T35" fmla="*/ 10 h 330"/>
                  <a:gd name="T36" fmla="*/ 8 w 205"/>
                  <a:gd name="T37" fmla="*/ 0 h 330"/>
                  <a:gd name="T38" fmla="*/ 2 w 205"/>
                  <a:gd name="T39" fmla="*/ 97 h 330"/>
                  <a:gd name="T40" fmla="*/ 0 w 205"/>
                  <a:gd name="T41" fmla="*/ 109 h 330"/>
                  <a:gd name="T42" fmla="*/ 2 w 205"/>
                  <a:gd name="T43" fmla="*/ 136 h 330"/>
                  <a:gd name="T44" fmla="*/ 7 w 205"/>
                  <a:gd name="T45" fmla="*/ 171 h 330"/>
                  <a:gd name="T46" fmla="*/ 20 w 205"/>
                  <a:gd name="T47" fmla="*/ 205 h 330"/>
                  <a:gd name="T48" fmla="*/ 22 w 205"/>
                  <a:gd name="T49" fmla="*/ 206 h 330"/>
                  <a:gd name="T50" fmla="*/ 26 w 205"/>
                  <a:gd name="T51" fmla="*/ 211 h 330"/>
                  <a:gd name="T52" fmla="*/ 33 w 205"/>
                  <a:gd name="T53" fmla="*/ 219 h 330"/>
                  <a:gd name="T54" fmla="*/ 44 w 205"/>
                  <a:gd name="T55" fmla="*/ 229 h 330"/>
                  <a:gd name="T56" fmla="*/ 57 w 205"/>
                  <a:gd name="T57" fmla="*/ 240 h 330"/>
                  <a:gd name="T58" fmla="*/ 71 w 205"/>
                  <a:gd name="T59" fmla="*/ 252 h 330"/>
                  <a:gd name="T60" fmla="*/ 88 w 205"/>
                  <a:gd name="T61" fmla="*/ 265 h 330"/>
                  <a:gd name="T62" fmla="*/ 107 w 205"/>
                  <a:gd name="T63" fmla="*/ 277 h 330"/>
                  <a:gd name="T64" fmla="*/ 109 w 205"/>
                  <a:gd name="T65" fmla="*/ 279 h 330"/>
                  <a:gd name="T66" fmla="*/ 117 w 205"/>
                  <a:gd name="T67" fmla="*/ 282 h 330"/>
                  <a:gd name="T68" fmla="*/ 127 w 205"/>
                  <a:gd name="T69" fmla="*/ 289 h 330"/>
                  <a:gd name="T70" fmla="*/ 140 w 205"/>
                  <a:gd name="T71" fmla="*/ 296 h 330"/>
                  <a:gd name="T72" fmla="*/ 156 w 205"/>
                  <a:gd name="T73" fmla="*/ 304 h 330"/>
                  <a:gd name="T74" fmla="*/ 172 w 205"/>
                  <a:gd name="T75" fmla="*/ 312 h 330"/>
                  <a:gd name="T76" fmla="*/ 189 w 205"/>
                  <a:gd name="T77" fmla="*/ 321 h 330"/>
                  <a:gd name="T78" fmla="*/ 205 w 205"/>
                  <a:gd name="T79" fmla="*/ 33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05" h="330">
                    <a:moveTo>
                      <a:pt x="205" y="330"/>
                    </a:moveTo>
                    <a:lnTo>
                      <a:pt x="202" y="209"/>
                    </a:lnTo>
                    <a:lnTo>
                      <a:pt x="202" y="205"/>
                    </a:lnTo>
                    <a:lnTo>
                      <a:pt x="200" y="194"/>
                    </a:lnTo>
                    <a:lnTo>
                      <a:pt x="198" y="179"/>
                    </a:lnTo>
                    <a:lnTo>
                      <a:pt x="195" y="159"/>
                    </a:lnTo>
                    <a:lnTo>
                      <a:pt x="191" y="137"/>
                    </a:lnTo>
                    <a:lnTo>
                      <a:pt x="185" y="114"/>
                    </a:lnTo>
                    <a:lnTo>
                      <a:pt x="175" y="92"/>
                    </a:lnTo>
                    <a:lnTo>
                      <a:pt x="163" y="72"/>
                    </a:lnTo>
                    <a:lnTo>
                      <a:pt x="162" y="70"/>
                    </a:lnTo>
                    <a:lnTo>
                      <a:pt x="157" y="65"/>
                    </a:lnTo>
                    <a:lnTo>
                      <a:pt x="150" y="57"/>
                    </a:lnTo>
                    <a:lnTo>
                      <a:pt x="140" y="47"/>
                    </a:lnTo>
                    <a:lnTo>
                      <a:pt x="126" y="37"/>
                    </a:lnTo>
                    <a:lnTo>
                      <a:pt x="112" y="27"/>
                    </a:lnTo>
                    <a:lnTo>
                      <a:pt x="93" y="17"/>
                    </a:lnTo>
                    <a:lnTo>
                      <a:pt x="72" y="10"/>
                    </a:lnTo>
                    <a:lnTo>
                      <a:pt x="8" y="0"/>
                    </a:lnTo>
                    <a:lnTo>
                      <a:pt x="2" y="97"/>
                    </a:lnTo>
                    <a:lnTo>
                      <a:pt x="0" y="109"/>
                    </a:lnTo>
                    <a:lnTo>
                      <a:pt x="2" y="136"/>
                    </a:lnTo>
                    <a:lnTo>
                      <a:pt x="7" y="171"/>
                    </a:lnTo>
                    <a:lnTo>
                      <a:pt x="20" y="205"/>
                    </a:lnTo>
                    <a:lnTo>
                      <a:pt x="22" y="206"/>
                    </a:lnTo>
                    <a:lnTo>
                      <a:pt x="26" y="211"/>
                    </a:lnTo>
                    <a:lnTo>
                      <a:pt x="33" y="219"/>
                    </a:lnTo>
                    <a:lnTo>
                      <a:pt x="44" y="229"/>
                    </a:lnTo>
                    <a:lnTo>
                      <a:pt x="57" y="240"/>
                    </a:lnTo>
                    <a:lnTo>
                      <a:pt x="71" y="252"/>
                    </a:lnTo>
                    <a:lnTo>
                      <a:pt x="88" y="265"/>
                    </a:lnTo>
                    <a:lnTo>
                      <a:pt x="107" y="277"/>
                    </a:lnTo>
                    <a:lnTo>
                      <a:pt x="109" y="279"/>
                    </a:lnTo>
                    <a:lnTo>
                      <a:pt x="117" y="282"/>
                    </a:lnTo>
                    <a:lnTo>
                      <a:pt x="127" y="289"/>
                    </a:lnTo>
                    <a:lnTo>
                      <a:pt x="140" y="296"/>
                    </a:lnTo>
                    <a:lnTo>
                      <a:pt x="156" y="304"/>
                    </a:lnTo>
                    <a:lnTo>
                      <a:pt x="172" y="312"/>
                    </a:lnTo>
                    <a:lnTo>
                      <a:pt x="189" y="321"/>
                    </a:lnTo>
                    <a:lnTo>
                      <a:pt x="205" y="330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13" name="Freeform 133"/>
              <p:cNvSpPr/>
              <p:nvPr/>
            </p:nvSpPr>
            <p:spPr bwMode="auto">
              <a:xfrm>
                <a:off x="1130" y="3364"/>
                <a:ext cx="35" cy="82"/>
              </a:xfrm>
              <a:custGeom>
                <a:avLst/>
                <a:gdLst>
                  <a:gd name="T0" fmla="*/ 3 w 205"/>
                  <a:gd name="T1" fmla="*/ 329 h 329"/>
                  <a:gd name="T2" fmla="*/ 7 w 205"/>
                  <a:gd name="T3" fmla="*/ 329 h 329"/>
                  <a:gd name="T4" fmla="*/ 16 w 205"/>
                  <a:gd name="T5" fmla="*/ 327 h 329"/>
                  <a:gd name="T6" fmla="*/ 29 w 205"/>
                  <a:gd name="T7" fmla="*/ 326 h 329"/>
                  <a:gd name="T8" fmla="*/ 46 w 205"/>
                  <a:gd name="T9" fmla="*/ 324 h 329"/>
                  <a:gd name="T10" fmla="*/ 64 w 205"/>
                  <a:gd name="T11" fmla="*/ 319 h 329"/>
                  <a:gd name="T12" fmla="*/ 82 w 205"/>
                  <a:gd name="T13" fmla="*/ 311 h 329"/>
                  <a:gd name="T14" fmla="*/ 99 w 205"/>
                  <a:gd name="T15" fmla="*/ 301 h 329"/>
                  <a:gd name="T16" fmla="*/ 112 w 205"/>
                  <a:gd name="T17" fmla="*/ 287 h 329"/>
                  <a:gd name="T18" fmla="*/ 114 w 205"/>
                  <a:gd name="T19" fmla="*/ 285 h 329"/>
                  <a:gd name="T20" fmla="*/ 119 w 205"/>
                  <a:gd name="T21" fmla="*/ 277 h 329"/>
                  <a:gd name="T22" fmla="*/ 126 w 205"/>
                  <a:gd name="T23" fmla="*/ 266 h 329"/>
                  <a:gd name="T24" fmla="*/ 135 w 205"/>
                  <a:gd name="T25" fmla="*/ 250 h 329"/>
                  <a:gd name="T26" fmla="*/ 144 w 205"/>
                  <a:gd name="T27" fmla="*/ 231 h 329"/>
                  <a:gd name="T28" fmla="*/ 154 w 205"/>
                  <a:gd name="T29" fmla="*/ 210 h 329"/>
                  <a:gd name="T30" fmla="*/ 163 w 205"/>
                  <a:gd name="T31" fmla="*/ 185 h 329"/>
                  <a:gd name="T32" fmla="*/ 171 w 205"/>
                  <a:gd name="T33" fmla="*/ 159 h 329"/>
                  <a:gd name="T34" fmla="*/ 172 w 205"/>
                  <a:gd name="T35" fmla="*/ 154 h 329"/>
                  <a:gd name="T36" fmla="*/ 176 w 205"/>
                  <a:gd name="T37" fmla="*/ 139 h 329"/>
                  <a:gd name="T38" fmla="*/ 181 w 205"/>
                  <a:gd name="T39" fmla="*/ 119 h 329"/>
                  <a:gd name="T40" fmla="*/ 189 w 205"/>
                  <a:gd name="T41" fmla="*/ 94 h 329"/>
                  <a:gd name="T42" fmla="*/ 195 w 205"/>
                  <a:gd name="T43" fmla="*/ 67 h 329"/>
                  <a:gd name="T44" fmla="*/ 200 w 205"/>
                  <a:gd name="T45" fmla="*/ 41 h 329"/>
                  <a:gd name="T46" fmla="*/ 204 w 205"/>
                  <a:gd name="T47" fmla="*/ 19 h 329"/>
                  <a:gd name="T48" fmla="*/ 205 w 205"/>
                  <a:gd name="T49" fmla="*/ 2 h 329"/>
                  <a:gd name="T50" fmla="*/ 203 w 205"/>
                  <a:gd name="T51" fmla="*/ 2 h 329"/>
                  <a:gd name="T52" fmla="*/ 197 w 205"/>
                  <a:gd name="T53" fmla="*/ 1 h 329"/>
                  <a:gd name="T54" fmla="*/ 186 w 205"/>
                  <a:gd name="T55" fmla="*/ 0 h 329"/>
                  <a:gd name="T56" fmla="*/ 174 w 205"/>
                  <a:gd name="T57" fmla="*/ 0 h 329"/>
                  <a:gd name="T58" fmla="*/ 160 w 205"/>
                  <a:gd name="T59" fmla="*/ 0 h 329"/>
                  <a:gd name="T60" fmla="*/ 144 w 205"/>
                  <a:gd name="T61" fmla="*/ 2 h 329"/>
                  <a:gd name="T62" fmla="*/ 128 w 205"/>
                  <a:gd name="T63" fmla="*/ 6 h 329"/>
                  <a:gd name="T64" fmla="*/ 112 w 205"/>
                  <a:gd name="T65" fmla="*/ 12 h 329"/>
                  <a:gd name="T66" fmla="*/ 109 w 205"/>
                  <a:gd name="T67" fmla="*/ 14 h 329"/>
                  <a:gd name="T68" fmla="*/ 103 w 205"/>
                  <a:gd name="T69" fmla="*/ 19 h 329"/>
                  <a:gd name="T70" fmla="*/ 91 w 205"/>
                  <a:gd name="T71" fmla="*/ 26 h 329"/>
                  <a:gd name="T72" fmla="*/ 80 w 205"/>
                  <a:gd name="T73" fmla="*/ 35 h 329"/>
                  <a:gd name="T74" fmla="*/ 66 w 205"/>
                  <a:gd name="T75" fmla="*/ 46 h 329"/>
                  <a:gd name="T76" fmla="*/ 52 w 205"/>
                  <a:gd name="T77" fmla="*/ 60 h 329"/>
                  <a:gd name="T78" fmla="*/ 41 w 205"/>
                  <a:gd name="T79" fmla="*/ 74 h 329"/>
                  <a:gd name="T80" fmla="*/ 33 w 205"/>
                  <a:gd name="T81" fmla="*/ 89 h 329"/>
                  <a:gd name="T82" fmla="*/ 32 w 205"/>
                  <a:gd name="T83" fmla="*/ 91 h 329"/>
                  <a:gd name="T84" fmla="*/ 28 w 205"/>
                  <a:gd name="T85" fmla="*/ 100 h 329"/>
                  <a:gd name="T86" fmla="*/ 21 w 205"/>
                  <a:gd name="T87" fmla="*/ 112 h 329"/>
                  <a:gd name="T88" fmla="*/ 15 w 205"/>
                  <a:gd name="T89" fmla="*/ 130 h 329"/>
                  <a:gd name="T90" fmla="*/ 9 w 205"/>
                  <a:gd name="T91" fmla="*/ 151 h 329"/>
                  <a:gd name="T92" fmla="*/ 4 w 205"/>
                  <a:gd name="T93" fmla="*/ 177 h 329"/>
                  <a:gd name="T94" fmla="*/ 0 w 205"/>
                  <a:gd name="T95" fmla="*/ 206 h 329"/>
                  <a:gd name="T96" fmla="*/ 0 w 205"/>
                  <a:gd name="T97" fmla="*/ 239 h 329"/>
                  <a:gd name="T98" fmla="*/ 3 w 205"/>
                  <a:gd name="T99" fmla="*/ 329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5" h="329">
                    <a:moveTo>
                      <a:pt x="3" y="329"/>
                    </a:moveTo>
                    <a:lnTo>
                      <a:pt x="7" y="329"/>
                    </a:lnTo>
                    <a:lnTo>
                      <a:pt x="16" y="327"/>
                    </a:lnTo>
                    <a:lnTo>
                      <a:pt x="29" y="326"/>
                    </a:lnTo>
                    <a:lnTo>
                      <a:pt x="46" y="324"/>
                    </a:lnTo>
                    <a:lnTo>
                      <a:pt x="64" y="319"/>
                    </a:lnTo>
                    <a:lnTo>
                      <a:pt x="82" y="311"/>
                    </a:lnTo>
                    <a:lnTo>
                      <a:pt x="99" y="301"/>
                    </a:lnTo>
                    <a:lnTo>
                      <a:pt x="112" y="287"/>
                    </a:lnTo>
                    <a:lnTo>
                      <a:pt x="114" y="285"/>
                    </a:lnTo>
                    <a:lnTo>
                      <a:pt x="119" y="277"/>
                    </a:lnTo>
                    <a:lnTo>
                      <a:pt x="126" y="266"/>
                    </a:lnTo>
                    <a:lnTo>
                      <a:pt x="135" y="250"/>
                    </a:lnTo>
                    <a:lnTo>
                      <a:pt x="144" y="231"/>
                    </a:lnTo>
                    <a:lnTo>
                      <a:pt x="154" y="210"/>
                    </a:lnTo>
                    <a:lnTo>
                      <a:pt x="163" y="185"/>
                    </a:lnTo>
                    <a:lnTo>
                      <a:pt x="171" y="159"/>
                    </a:lnTo>
                    <a:lnTo>
                      <a:pt x="172" y="154"/>
                    </a:lnTo>
                    <a:lnTo>
                      <a:pt x="176" y="139"/>
                    </a:lnTo>
                    <a:lnTo>
                      <a:pt x="181" y="119"/>
                    </a:lnTo>
                    <a:lnTo>
                      <a:pt x="189" y="94"/>
                    </a:lnTo>
                    <a:lnTo>
                      <a:pt x="195" y="67"/>
                    </a:lnTo>
                    <a:lnTo>
                      <a:pt x="200" y="41"/>
                    </a:lnTo>
                    <a:lnTo>
                      <a:pt x="204" y="19"/>
                    </a:lnTo>
                    <a:lnTo>
                      <a:pt x="205" y="2"/>
                    </a:lnTo>
                    <a:lnTo>
                      <a:pt x="203" y="2"/>
                    </a:lnTo>
                    <a:lnTo>
                      <a:pt x="197" y="1"/>
                    </a:lnTo>
                    <a:lnTo>
                      <a:pt x="186" y="0"/>
                    </a:lnTo>
                    <a:lnTo>
                      <a:pt x="174" y="0"/>
                    </a:lnTo>
                    <a:lnTo>
                      <a:pt x="160" y="0"/>
                    </a:lnTo>
                    <a:lnTo>
                      <a:pt x="144" y="2"/>
                    </a:lnTo>
                    <a:lnTo>
                      <a:pt x="128" y="6"/>
                    </a:lnTo>
                    <a:lnTo>
                      <a:pt x="112" y="12"/>
                    </a:lnTo>
                    <a:lnTo>
                      <a:pt x="109" y="14"/>
                    </a:lnTo>
                    <a:lnTo>
                      <a:pt x="103" y="19"/>
                    </a:lnTo>
                    <a:lnTo>
                      <a:pt x="91" y="26"/>
                    </a:lnTo>
                    <a:lnTo>
                      <a:pt x="80" y="35"/>
                    </a:lnTo>
                    <a:lnTo>
                      <a:pt x="66" y="46"/>
                    </a:lnTo>
                    <a:lnTo>
                      <a:pt x="52" y="60"/>
                    </a:lnTo>
                    <a:lnTo>
                      <a:pt x="41" y="74"/>
                    </a:lnTo>
                    <a:lnTo>
                      <a:pt x="33" y="89"/>
                    </a:lnTo>
                    <a:lnTo>
                      <a:pt x="32" y="91"/>
                    </a:lnTo>
                    <a:lnTo>
                      <a:pt x="28" y="100"/>
                    </a:lnTo>
                    <a:lnTo>
                      <a:pt x="21" y="112"/>
                    </a:lnTo>
                    <a:lnTo>
                      <a:pt x="15" y="130"/>
                    </a:lnTo>
                    <a:lnTo>
                      <a:pt x="9" y="151"/>
                    </a:lnTo>
                    <a:lnTo>
                      <a:pt x="4" y="177"/>
                    </a:lnTo>
                    <a:lnTo>
                      <a:pt x="0" y="206"/>
                    </a:lnTo>
                    <a:lnTo>
                      <a:pt x="0" y="239"/>
                    </a:lnTo>
                    <a:lnTo>
                      <a:pt x="3" y="329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14" name="Freeform 134"/>
              <p:cNvSpPr/>
              <p:nvPr/>
            </p:nvSpPr>
            <p:spPr bwMode="auto">
              <a:xfrm>
                <a:off x="1072" y="3526"/>
                <a:ext cx="23" cy="19"/>
              </a:xfrm>
              <a:custGeom>
                <a:avLst/>
                <a:gdLst>
                  <a:gd name="T0" fmla="*/ 141 w 141"/>
                  <a:gd name="T1" fmla="*/ 73 h 77"/>
                  <a:gd name="T2" fmla="*/ 73 w 141"/>
                  <a:gd name="T3" fmla="*/ 0 h 77"/>
                  <a:gd name="T4" fmla="*/ 72 w 141"/>
                  <a:gd name="T5" fmla="*/ 2 h 77"/>
                  <a:gd name="T6" fmla="*/ 68 w 141"/>
                  <a:gd name="T7" fmla="*/ 7 h 77"/>
                  <a:gd name="T8" fmla="*/ 62 w 141"/>
                  <a:gd name="T9" fmla="*/ 13 h 77"/>
                  <a:gd name="T10" fmla="*/ 54 w 141"/>
                  <a:gd name="T11" fmla="*/ 20 h 77"/>
                  <a:gd name="T12" fmla="*/ 43 w 141"/>
                  <a:gd name="T13" fmla="*/ 29 h 77"/>
                  <a:gd name="T14" fmla="*/ 31 w 141"/>
                  <a:gd name="T15" fmla="*/ 37 h 77"/>
                  <a:gd name="T16" fmla="*/ 17 w 141"/>
                  <a:gd name="T17" fmla="*/ 44 h 77"/>
                  <a:gd name="T18" fmla="*/ 0 w 141"/>
                  <a:gd name="T19" fmla="*/ 49 h 77"/>
                  <a:gd name="T20" fmla="*/ 0 w 141"/>
                  <a:gd name="T21" fmla="*/ 50 h 77"/>
                  <a:gd name="T22" fmla="*/ 2 w 141"/>
                  <a:gd name="T23" fmla="*/ 52 h 77"/>
                  <a:gd name="T24" fmla="*/ 5 w 141"/>
                  <a:gd name="T25" fmla="*/ 54 h 77"/>
                  <a:gd name="T26" fmla="*/ 12 w 141"/>
                  <a:gd name="T27" fmla="*/ 58 h 77"/>
                  <a:gd name="T28" fmla="*/ 19 w 141"/>
                  <a:gd name="T29" fmla="*/ 62 h 77"/>
                  <a:gd name="T30" fmla="*/ 31 w 141"/>
                  <a:gd name="T31" fmla="*/ 65 h 77"/>
                  <a:gd name="T32" fmla="*/ 45 w 141"/>
                  <a:gd name="T33" fmla="*/ 69 h 77"/>
                  <a:gd name="T34" fmla="*/ 64 w 141"/>
                  <a:gd name="T35" fmla="*/ 73 h 77"/>
                  <a:gd name="T36" fmla="*/ 67 w 141"/>
                  <a:gd name="T37" fmla="*/ 73 h 77"/>
                  <a:gd name="T38" fmla="*/ 73 w 141"/>
                  <a:gd name="T39" fmla="*/ 74 h 77"/>
                  <a:gd name="T40" fmla="*/ 81 w 141"/>
                  <a:gd name="T41" fmla="*/ 75 h 77"/>
                  <a:gd name="T42" fmla="*/ 93 w 141"/>
                  <a:gd name="T43" fmla="*/ 75 h 77"/>
                  <a:gd name="T44" fmla="*/ 105 w 141"/>
                  <a:gd name="T45" fmla="*/ 77 h 77"/>
                  <a:gd name="T46" fmla="*/ 117 w 141"/>
                  <a:gd name="T47" fmla="*/ 77 h 77"/>
                  <a:gd name="T48" fmla="*/ 130 w 141"/>
                  <a:gd name="T49" fmla="*/ 75 h 77"/>
                  <a:gd name="T50" fmla="*/ 141 w 141"/>
                  <a:gd name="T51" fmla="*/ 73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1" h="77">
                    <a:moveTo>
                      <a:pt x="141" y="73"/>
                    </a:moveTo>
                    <a:lnTo>
                      <a:pt x="73" y="0"/>
                    </a:lnTo>
                    <a:lnTo>
                      <a:pt x="72" y="2"/>
                    </a:lnTo>
                    <a:lnTo>
                      <a:pt x="68" y="7"/>
                    </a:lnTo>
                    <a:lnTo>
                      <a:pt x="62" y="13"/>
                    </a:lnTo>
                    <a:lnTo>
                      <a:pt x="54" y="20"/>
                    </a:lnTo>
                    <a:lnTo>
                      <a:pt x="43" y="29"/>
                    </a:lnTo>
                    <a:lnTo>
                      <a:pt x="31" y="37"/>
                    </a:lnTo>
                    <a:lnTo>
                      <a:pt x="17" y="44"/>
                    </a:lnTo>
                    <a:lnTo>
                      <a:pt x="0" y="49"/>
                    </a:lnTo>
                    <a:lnTo>
                      <a:pt x="0" y="50"/>
                    </a:lnTo>
                    <a:lnTo>
                      <a:pt x="2" y="52"/>
                    </a:lnTo>
                    <a:lnTo>
                      <a:pt x="5" y="54"/>
                    </a:lnTo>
                    <a:lnTo>
                      <a:pt x="12" y="58"/>
                    </a:lnTo>
                    <a:lnTo>
                      <a:pt x="19" y="62"/>
                    </a:lnTo>
                    <a:lnTo>
                      <a:pt x="31" y="65"/>
                    </a:lnTo>
                    <a:lnTo>
                      <a:pt x="45" y="69"/>
                    </a:lnTo>
                    <a:lnTo>
                      <a:pt x="64" y="73"/>
                    </a:lnTo>
                    <a:lnTo>
                      <a:pt x="67" y="73"/>
                    </a:lnTo>
                    <a:lnTo>
                      <a:pt x="73" y="74"/>
                    </a:lnTo>
                    <a:lnTo>
                      <a:pt x="81" y="75"/>
                    </a:lnTo>
                    <a:lnTo>
                      <a:pt x="93" y="75"/>
                    </a:lnTo>
                    <a:lnTo>
                      <a:pt x="105" y="77"/>
                    </a:lnTo>
                    <a:lnTo>
                      <a:pt x="117" y="77"/>
                    </a:lnTo>
                    <a:lnTo>
                      <a:pt x="130" y="75"/>
                    </a:lnTo>
                    <a:lnTo>
                      <a:pt x="141" y="73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15" name="Freeform 135"/>
              <p:cNvSpPr/>
              <p:nvPr/>
            </p:nvSpPr>
            <p:spPr bwMode="auto">
              <a:xfrm>
                <a:off x="1055" y="3507"/>
                <a:ext cx="25" cy="24"/>
              </a:xfrm>
              <a:custGeom>
                <a:avLst/>
                <a:gdLst>
                  <a:gd name="T0" fmla="*/ 154 w 154"/>
                  <a:gd name="T1" fmla="*/ 63 h 96"/>
                  <a:gd name="T2" fmla="*/ 80 w 154"/>
                  <a:gd name="T3" fmla="*/ 96 h 96"/>
                  <a:gd name="T4" fmla="*/ 77 w 154"/>
                  <a:gd name="T5" fmla="*/ 95 h 96"/>
                  <a:gd name="T6" fmla="*/ 72 w 154"/>
                  <a:gd name="T7" fmla="*/ 90 h 96"/>
                  <a:gd name="T8" fmla="*/ 64 w 154"/>
                  <a:gd name="T9" fmla="*/ 83 h 96"/>
                  <a:gd name="T10" fmla="*/ 53 w 154"/>
                  <a:gd name="T11" fmla="*/ 73 h 96"/>
                  <a:gd name="T12" fmla="*/ 41 w 154"/>
                  <a:gd name="T13" fmla="*/ 59 h 96"/>
                  <a:gd name="T14" fmla="*/ 28 w 154"/>
                  <a:gd name="T15" fmla="*/ 43 h 96"/>
                  <a:gd name="T16" fmla="*/ 14 w 154"/>
                  <a:gd name="T17" fmla="*/ 23 h 96"/>
                  <a:gd name="T18" fmla="*/ 0 w 154"/>
                  <a:gd name="T19" fmla="*/ 0 h 96"/>
                  <a:gd name="T20" fmla="*/ 136 w 154"/>
                  <a:gd name="T21" fmla="*/ 16 h 96"/>
                  <a:gd name="T22" fmla="*/ 154 w 154"/>
                  <a:gd name="T23" fmla="*/ 6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4" h="96">
                    <a:moveTo>
                      <a:pt x="154" y="63"/>
                    </a:moveTo>
                    <a:lnTo>
                      <a:pt x="80" y="96"/>
                    </a:lnTo>
                    <a:lnTo>
                      <a:pt x="77" y="95"/>
                    </a:lnTo>
                    <a:lnTo>
                      <a:pt x="72" y="90"/>
                    </a:lnTo>
                    <a:lnTo>
                      <a:pt x="64" y="83"/>
                    </a:lnTo>
                    <a:lnTo>
                      <a:pt x="53" y="73"/>
                    </a:lnTo>
                    <a:lnTo>
                      <a:pt x="41" y="59"/>
                    </a:lnTo>
                    <a:lnTo>
                      <a:pt x="28" y="43"/>
                    </a:lnTo>
                    <a:lnTo>
                      <a:pt x="14" y="23"/>
                    </a:lnTo>
                    <a:lnTo>
                      <a:pt x="0" y="0"/>
                    </a:lnTo>
                    <a:lnTo>
                      <a:pt x="136" y="16"/>
                    </a:lnTo>
                    <a:lnTo>
                      <a:pt x="154" y="63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16" name="Freeform 136"/>
              <p:cNvSpPr/>
              <p:nvPr/>
            </p:nvSpPr>
            <p:spPr bwMode="auto">
              <a:xfrm>
                <a:off x="1050" y="3477"/>
                <a:ext cx="23" cy="25"/>
              </a:xfrm>
              <a:custGeom>
                <a:avLst/>
                <a:gdLst>
                  <a:gd name="T0" fmla="*/ 133 w 133"/>
                  <a:gd name="T1" fmla="*/ 101 h 101"/>
                  <a:gd name="T2" fmla="*/ 75 w 133"/>
                  <a:gd name="T3" fmla="*/ 13 h 101"/>
                  <a:gd name="T4" fmla="*/ 1 w 133"/>
                  <a:gd name="T5" fmla="*/ 0 h 101"/>
                  <a:gd name="T6" fmla="*/ 0 w 133"/>
                  <a:gd name="T7" fmla="*/ 7 h 101"/>
                  <a:gd name="T8" fmla="*/ 0 w 133"/>
                  <a:gd name="T9" fmla="*/ 26 h 101"/>
                  <a:gd name="T10" fmla="*/ 4 w 133"/>
                  <a:gd name="T11" fmla="*/ 52 h 101"/>
                  <a:gd name="T12" fmla="*/ 16 w 133"/>
                  <a:gd name="T13" fmla="*/ 83 h 101"/>
                  <a:gd name="T14" fmla="*/ 133 w 133"/>
                  <a:gd name="T15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" h="101">
                    <a:moveTo>
                      <a:pt x="133" y="101"/>
                    </a:moveTo>
                    <a:lnTo>
                      <a:pt x="75" y="13"/>
                    </a:lnTo>
                    <a:lnTo>
                      <a:pt x="1" y="0"/>
                    </a:lnTo>
                    <a:lnTo>
                      <a:pt x="0" y="7"/>
                    </a:lnTo>
                    <a:lnTo>
                      <a:pt x="0" y="26"/>
                    </a:lnTo>
                    <a:lnTo>
                      <a:pt x="4" y="52"/>
                    </a:lnTo>
                    <a:lnTo>
                      <a:pt x="16" y="83"/>
                    </a:lnTo>
                    <a:lnTo>
                      <a:pt x="133" y="101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17" name="Freeform 137"/>
              <p:cNvSpPr/>
              <p:nvPr/>
            </p:nvSpPr>
            <p:spPr bwMode="auto">
              <a:xfrm>
                <a:off x="1048" y="3443"/>
                <a:ext cx="11" cy="26"/>
              </a:xfrm>
              <a:custGeom>
                <a:avLst/>
                <a:gdLst>
                  <a:gd name="T0" fmla="*/ 64 w 64"/>
                  <a:gd name="T1" fmla="*/ 103 h 103"/>
                  <a:gd name="T2" fmla="*/ 9 w 64"/>
                  <a:gd name="T3" fmla="*/ 0 h 103"/>
                  <a:gd name="T4" fmla="*/ 6 w 64"/>
                  <a:gd name="T5" fmla="*/ 8 h 103"/>
                  <a:gd name="T6" fmla="*/ 2 w 64"/>
                  <a:gd name="T7" fmla="*/ 28 h 103"/>
                  <a:gd name="T8" fmla="*/ 0 w 64"/>
                  <a:gd name="T9" fmla="*/ 57 h 103"/>
                  <a:gd name="T10" fmla="*/ 2 w 64"/>
                  <a:gd name="T11" fmla="*/ 86 h 103"/>
                  <a:gd name="T12" fmla="*/ 3 w 64"/>
                  <a:gd name="T13" fmla="*/ 87 h 103"/>
                  <a:gd name="T14" fmla="*/ 5 w 64"/>
                  <a:gd name="T15" fmla="*/ 90 h 103"/>
                  <a:gd name="T16" fmla="*/ 10 w 64"/>
                  <a:gd name="T17" fmla="*/ 92 h 103"/>
                  <a:gd name="T18" fmla="*/ 16 w 64"/>
                  <a:gd name="T19" fmla="*/ 96 h 103"/>
                  <a:gd name="T20" fmla="*/ 23 w 64"/>
                  <a:gd name="T21" fmla="*/ 100 h 103"/>
                  <a:gd name="T22" fmla="*/ 34 w 64"/>
                  <a:gd name="T23" fmla="*/ 102 h 103"/>
                  <a:gd name="T24" fmla="*/ 48 w 64"/>
                  <a:gd name="T25" fmla="*/ 103 h 103"/>
                  <a:gd name="T26" fmla="*/ 64 w 64"/>
                  <a:gd name="T27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4" h="103">
                    <a:moveTo>
                      <a:pt x="64" y="103"/>
                    </a:moveTo>
                    <a:lnTo>
                      <a:pt x="9" y="0"/>
                    </a:lnTo>
                    <a:lnTo>
                      <a:pt x="6" y="8"/>
                    </a:lnTo>
                    <a:lnTo>
                      <a:pt x="2" y="28"/>
                    </a:lnTo>
                    <a:lnTo>
                      <a:pt x="0" y="57"/>
                    </a:lnTo>
                    <a:lnTo>
                      <a:pt x="2" y="86"/>
                    </a:lnTo>
                    <a:lnTo>
                      <a:pt x="3" y="87"/>
                    </a:lnTo>
                    <a:lnTo>
                      <a:pt x="5" y="90"/>
                    </a:lnTo>
                    <a:lnTo>
                      <a:pt x="10" y="92"/>
                    </a:lnTo>
                    <a:lnTo>
                      <a:pt x="16" y="96"/>
                    </a:lnTo>
                    <a:lnTo>
                      <a:pt x="23" y="100"/>
                    </a:lnTo>
                    <a:lnTo>
                      <a:pt x="34" y="102"/>
                    </a:lnTo>
                    <a:lnTo>
                      <a:pt x="48" y="103"/>
                    </a:lnTo>
                    <a:lnTo>
                      <a:pt x="64" y="103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18" name="Freeform 138"/>
              <p:cNvSpPr/>
              <p:nvPr/>
            </p:nvSpPr>
            <p:spPr bwMode="auto">
              <a:xfrm>
                <a:off x="1050" y="3429"/>
                <a:ext cx="17" cy="43"/>
              </a:xfrm>
              <a:custGeom>
                <a:avLst/>
                <a:gdLst>
                  <a:gd name="T0" fmla="*/ 96 w 102"/>
                  <a:gd name="T1" fmla="*/ 170 h 170"/>
                  <a:gd name="T2" fmla="*/ 0 w 102"/>
                  <a:gd name="T3" fmla="*/ 0 h 170"/>
                  <a:gd name="T4" fmla="*/ 3 w 102"/>
                  <a:gd name="T5" fmla="*/ 2 h 170"/>
                  <a:gd name="T6" fmla="*/ 12 w 102"/>
                  <a:gd name="T7" fmla="*/ 5 h 170"/>
                  <a:gd name="T8" fmla="*/ 26 w 102"/>
                  <a:gd name="T9" fmla="*/ 12 h 170"/>
                  <a:gd name="T10" fmla="*/ 43 w 102"/>
                  <a:gd name="T11" fmla="*/ 19 h 170"/>
                  <a:gd name="T12" fmla="*/ 61 w 102"/>
                  <a:gd name="T13" fmla="*/ 28 h 170"/>
                  <a:gd name="T14" fmla="*/ 77 w 102"/>
                  <a:gd name="T15" fmla="*/ 38 h 170"/>
                  <a:gd name="T16" fmla="*/ 92 w 102"/>
                  <a:gd name="T17" fmla="*/ 49 h 170"/>
                  <a:gd name="T18" fmla="*/ 102 w 102"/>
                  <a:gd name="T19" fmla="*/ 60 h 170"/>
                  <a:gd name="T20" fmla="*/ 102 w 102"/>
                  <a:gd name="T21" fmla="*/ 69 h 170"/>
                  <a:gd name="T22" fmla="*/ 101 w 102"/>
                  <a:gd name="T23" fmla="*/ 92 h 170"/>
                  <a:gd name="T24" fmla="*/ 99 w 102"/>
                  <a:gd name="T25" fmla="*/ 127 h 170"/>
                  <a:gd name="T26" fmla="*/ 96 w 102"/>
                  <a:gd name="T2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2" h="170">
                    <a:moveTo>
                      <a:pt x="96" y="170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12" y="5"/>
                    </a:lnTo>
                    <a:lnTo>
                      <a:pt x="26" y="12"/>
                    </a:lnTo>
                    <a:lnTo>
                      <a:pt x="43" y="19"/>
                    </a:lnTo>
                    <a:lnTo>
                      <a:pt x="61" y="28"/>
                    </a:lnTo>
                    <a:lnTo>
                      <a:pt x="77" y="38"/>
                    </a:lnTo>
                    <a:lnTo>
                      <a:pt x="92" y="49"/>
                    </a:lnTo>
                    <a:lnTo>
                      <a:pt x="102" y="60"/>
                    </a:lnTo>
                    <a:lnTo>
                      <a:pt x="102" y="69"/>
                    </a:lnTo>
                    <a:lnTo>
                      <a:pt x="101" y="92"/>
                    </a:lnTo>
                    <a:lnTo>
                      <a:pt x="99" y="127"/>
                    </a:lnTo>
                    <a:lnTo>
                      <a:pt x="96" y="170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19" name="Freeform 139"/>
              <p:cNvSpPr/>
              <p:nvPr/>
            </p:nvSpPr>
            <p:spPr bwMode="auto">
              <a:xfrm>
                <a:off x="1069" y="3450"/>
                <a:ext cx="12" cy="50"/>
              </a:xfrm>
              <a:custGeom>
                <a:avLst/>
                <a:gdLst>
                  <a:gd name="T0" fmla="*/ 0 w 70"/>
                  <a:gd name="T1" fmla="*/ 129 h 198"/>
                  <a:gd name="T2" fmla="*/ 15 w 70"/>
                  <a:gd name="T3" fmla="*/ 0 h 198"/>
                  <a:gd name="T4" fmla="*/ 16 w 70"/>
                  <a:gd name="T5" fmla="*/ 1 h 198"/>
                  <a:gd name="T6" fmla="*/ 20 w 70"/>
                  <a:gd name="T7" fmla="*/ 4 h 198"/>
                  <a:gd name="T8" fmla="*/ 27 w 70"/>
                  <a:gd name="T9" fmla="*/ 10 h 198"/>
                  <a:gd name="T10" fmla="*/ 34 w 70"/>
                  <a:gd name="T11" fmla="*/ 18 h 198"/>
                  <a:gd name="T12" fmla="*/ 42 w 70"/>
                  <a:gd name="T13" fmla="*/ 28 h 198"/>
                  <a:gd name="T14" fmla="*/ 52 w 70"/>
                  <a:gd name="T15" fmla="*/ 40 h 198"/>
                  <a:gd name="T16" fmla="*/ 60 w 70"/>
                  <a:gd name="T17" fmla="*/ 55 h 198"/>
                  <a:gd name="T18" fmla="*/ 70 w 70"/>
                  <a:gd name="T19" fmla="*/ 73 h 198"/>
                  <a:gd name="T20" fmla="*/ 43 w 70"/>
                  <a:gd name="T21" fmla="*/ 198 h 198"/>
                  <a:gd name="T22" fmla="*/ 0 w 70"/>
                  <a:gd name="T23" fmla="*/ 129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0" h="198">
                    <a:moveTo>
                      <a:pt x="0" y="129"/>
                    </a:moveTo>
                    <a:lnTo>
                      <a:pt x="15" y="0"/>
                    </a:lnTo>
                    <a:lnTo>
                      <a:pt x="16" y="1"/>
                    </a:lnTo>
                    <a:lnTo>
                      <a:pt x="20" y="4"/>
                    </a:lnTo>
                    <a:lnTo>
                      <a:pt x="27" y="10"/>
                    </a:lnTo>
                    <a:lnTo>
                      <a:pt x="34" y="18"/>
                    </a:lnTo>
                    <a:lnTo>
                      <a:pt x="42" y="28"/>
                    </a:lnTo>
                    <a:lnTo>
                      <a:pt x="52" y="40"/>
                    </a:lnTo>
                    <a:lnTo>
                      <a:pt x="60" y="55"/>
                    </a:lnTo>
                    <a:lnTo>
                      <a:pt x="70" y="73"/>
                    </a:lnTo>
                    <a:lnTo>
                      <a:pt x="43" y="198"/>
                    </a:lnTo>
                    <a:lnTo>
                      <a:pt x="0" y="129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20" name="Freeform 140"/>
              <p:cNvSpPr/>
              <p:nvPr/>
            </p:nvSpPr>
            <p:spPr bwMode="auto">
              <a:xfrm>
                <a:off x="1081" y="3482"/>
                <a:ext cx="18" cy="55"/>
              </a:xfrm>
              <a:custGeom>
                <a:avLst/>
                <a:gdLst>
                  <a:gd name="T0" fmla="*/ 0 w 106"/>
                  <a:gd name="T1" fmla="*/ 104 h 222"/>
                  <a:gd name="T2" fmla="*/ 18 w 106"/>
                  <a:gd name="T3" fmla="*/ 0 h 222"/>
                  <a:gd name="T4" fmla="*/ 21 w 106"/>
                  <a:gd name="T5" fmla="*/ 5 h 222"/>
                  <a:gd name="T6" fmla="*/ 27 w 106"/>
                  <a:gd name="T7" fmla="*/ 20 h 222"/>
                  <a:gd name="T8" fmla="*/ 39 w 106"/>
                  <a:gd name="T9" fmla="*/ 43 h 222"/>
                  <a:gd name="T10" fmla="*/ 52 w 106"/>
                  <a:gd name="T11" fmla="*/ 71 h 222"/>
                  <a:gd name="T12" fmla="*/ 67 w 106"/>
                  <a:gd name="T13" fmla="*/ 105 h 222"/>
                  <a:gd name="T14" fmla="*/ 80 w 106"/>
                  <a:gd name="T15" fmla="*/ 140 h 222"/>
                  <a:gd name="T16" fmla="*/ 94 w 106"/>
                  <a:gd name="T17" fmla="*/ 176 h 222"/>
                  <a:gd name="T18" fmla="*/ 106 w 106"/>
                  <a:gd name="T19" fmla="*/ 211 h 222"/>
                  <a:gd name="T20" fmla="*/ 106 w 106"/>
                  <a:gd name="T21" fmla="*/ 222 h 222"/>
                  <a:gd name="T22" fmla="*/ 0 w 106"/>
                  <a:gd name="T23" fmla="*/ 104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6" h="222">
                    <a:moveTo>
                      <a:pt x="0" y="104"/>
                    </a:moveTo>
                    <a:lnTo>
                      <a:pt x="18" y="0"/>
                    </a:lnTo>
                    <a:lnTo>
                      <a:pt x="21" y="5"/>
                    </a:lnTo>
                    <a:lnTo>
                      <a:pt x="27" y="20"/>
                    </a:lnTo>
                    <a:lnTo>
                      <a:pt x="39" y="43"/>
                    </a:lnTo>
                    <a:lnTo>
                      <a:pt x="52" y="71"/>
                    </a:lnTo>
                    <a:lnTo>
                      <a:pt x="67" y="105"/>
                    </a:lnTo>
                    <a:lnTo>
                      <a:pt x="80" y="140"/>
                    </a:lnTo>
                    <a:lnTo>
                      <a:pt x="94" y="176"/>
                    </a:lnTo>
                    <a:lnTo>
                      <a:pt x="106" y="211"/>
                    </a:lnTo>
                    <a:lnTo>
                      <a:pt x="106" y="222"/>
                    </a:lnTo>
                    <a:lnTo>
                      <a:pt x="0" y="104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21" name="Freeform 141"/>
              <p:cNvSpPr/>
              <p:nvPr/>
            </p:nvSpPr>
            <p:spPr bwMode="auto">
              <a:xfrm>
                <a:off x="1068" y="3415"/>
                <a:ext cx="17" cy="18"/>
              </a:xfrm>
              <a:custGeom>
                <a:avLst/>
                <a:gdLst>
                  <a:gd name="T0" fmla="*/ 100 w 100"/>
                  <a:gd name="T1" fmla="*/ 72 h 72"/>
                  <a:gd name="T2" fmla="*/ 67 w 100"/>
                  <a:gd name="T3" fmla="*/ 3 h 72"/>
                  <a:gd name="T4" fmla="*/ 0 w 100"/>
                  <a:gd name="T5" fmla="*/ 0 h 72"/>
                  <a:gd name="T6" fmla="*/ 2 w 100"/>
                  <a:gd name="T7" fmla="*/ 2 h 72"/>
                  <a:gd name="T8" fmla="*/ 8 w 100"/>
                  <a:gd name="T9" fmla="*/ 10 h 72"/>
                  <a:gd name="T10" fmla="*/ 19 w 100"/>
                  <a:gd name="T11" fmla="*/ 18 h 72"/>
                  <a:gd name="T12" fmla="*/ 31 w 100"/>
                  <a:gd name="T13" fmla="*/ 31 h 72"/>
                  <a:gd name="T14" fmla="*/ 46 w 100"/>
                  <a:gd name="T15" fmla="*/ 43 h 72"/>
                  <a:gd name="T16" fmla="*/ 63 w 100"/>
                  <a:gd name="T17" fmla="*/ 55 h 72"/>
                  <a:gd name="T18" fmla="*/ 81 w 100"/>
                  <a:gd name="T19" fmla="*/ 65 h 72"/>
                  <a:gd name="T20" fmla="*/ 100 w 100"/>
                  <a:gd name="T21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0" h="72">
                    <a:moveTo>
                      <a:pt x="100" y="72"/>
                    </a:moveTo>
                    <a:lnTo>
                      <a:pt x="67" y="3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8" y="10"/>
                    </a:lnTo>
                    <a:lnTo>
                      <a:pt x="19" y="18"/>
                    </a:lnTo>
                    <a:lnTo>
                      <a:pt x="31" y="31"/>
                    </a:lnTo>
                    <a:lnTo>
                      <a:pt x="46" y="43"/>
                    </a:lnTo>
                    <a:lnTo>
                      <a:pt x="63" y="55"/>
                    </a:lnTo>
                    <a:lnTo>
                      <a:pt x="81" y="65"/>
                    </a:lnTo>
                    <a:lnTo>
                      <a:pt x="100" y="72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22" name="Freeform 142"/>
              <p:cNvSpPr/>
              <p:nvPr/>
            </p:nvSpPr>
            <p:spPr bwMode="auto">
              <a:xfrm>
                <a:off x="1059" y="3390"/>
                <a:ext cx="17" cy="19"/>
              </a:xfrm>
              <a:custGeom>
                <a:avLst/>
                <a:gdLst>
                  <a:gd name="T0" fmla="*/ 100 w 100"/>
                  <a:gd name="T1" fmla="*/ 76 h 76"/>
                  <a:gd name="T2" fmla="*/ 62 w 100"/>
                  <a:gd name="T3" fmla="*/ 4 h 76"/>
                  <a:gd name="T4" fmla="*/ 0 w 100"/>
                  <a:gd name="T5" fmla="*/ 0 h 76"/>
                  <a:gd name="T6" fmla="*/ 0 w 100"/>
                  <a:gd name="T7" fmla="*/ 9 h 76"/>
                  <a:gd name="T8" fmla="*/ 2 w 100"/>
                  <a:gd name="T9" fmla="*/ 30 h 76"/>
                  <a:gd name="T10" fmla="*/ 8 w 100"/>
                  <a:gd name="T11" fmla="*/ 56 h 76"/>
                  <a:gd name="T12" fmla="*/ 23 w 100"/>
                  <a:gd name="T13" fmla="*/ 76 h 76"/>
                  <a:gd name="T14" fmla="*/ 100 w 100"/>
                  <a:gd name="T15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6">
                    <a:moveTo>
                      <a:pt x="100" y="76"/>
                    </a:moveTo>
                    <a:lnTo>
                      <a:pt x="62" y="4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2" y="30"/>
                    </a:lnTo>
                    <a:lnTo>
                      <a:pt x="8" y="56"/>
                    </a:lnTo>
                    <a:lnTo>
                      <a:pt x="23" y="76"/>
                    </a:lnTo>
                    <a:lnTo>
                      <a:pt x="100" y="76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23" name="Freeform 143"/>
              <p:cNvSpPr/>
              <p:nvPr/>
            </p:nvSpPr>
            <p:spPr bwMode="auto">
              <a:xfrm>
                <a:off x="1060" y="3371"/>
                <a:ext cx="7" cy="14"/>
              </a:xfrm>
              <a:custGeom>
                <a:avLst/>
                <a:gdLst>
                  <a:gd name="T0" fmla="*/ 44 w 44"/>
                  <a:gd name="T1" fmla="*/ 56 h 56"/>
                  <a:gd name="T2" fmla="*/ 0 w 44"/>
                  <a:gd name="T3" fmla="*/ 0 h 56"/>
                  <a:gd name="T4" fmla="*/ 0 w 44"/>
                  <a:gd name="T5" fmla="*/ 6 h 56"/>
                  <a:gd name="T6" fmla="*/ 0 w 44"/>
                  <a:gd name="T7" fmla="*/ 21 h 56"/>
                  <a:gd name="T8" fmla="*/ 0 w 44"/>
                  <a:gd name="T9" fmla="*/ 39 h 56"/>
                  <a:gd name="T10" fmla="*/ 0 w 44"/>
                  <a:gd name="T11" fmla="*/ 52 h 56"/>
                  <a:gd name="T12" fmla="*/ 44 w 44"/>
                  <a:gd name="T1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56">
                    <a:moveTo>
                      <a:pt x="44" y="56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0" y="39"/>
                    </a:lnTo>
                    <a:lnTo>
                      <a:pt x="0" y="52"/>
                    </a:lnTo>
                    <a:lnTo>
                      <a:pt x="44" y="56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24" name="Freeform 144"/>
              <p:cNvSpPr/>
              <p:nvPr/>
            </p:nvSpPr>
            <p:spPr bwMode="auto">
              <a:xfrm>
                <a:off x="1065" y="3370"/>
                <a:ext cx="11" cy="20"/>
              </a:xfrm>
              <a:custGeom>
                <a:avLst/>
                <a:gdLst>
                  <a:gd name="T0" fmla="*/ 0 w 61"/>
                  <a:gd name="T1" fmla="*/ 1 h 79"/>
                  <a:gd name="T2" fmla="*/ 1 w 61"/>
                  <a:gd name="T3" fmla="*/ 1 h 79"/>
                  <a:gd name="T4" fmla="*/ 5 w 61"/>
                  <a:gd name="T5" fmla="*/ 0 h 79"/>
                  <a:gd name="T6" fmla="*/ 10 w 61"/>
                  <a:gd name="T7" fmla="*/ 0 h 79"/>
                  <a:gd name="T8" fmla="*/ 18 w 61"/>
                  <a:gd name="T9" fmla="*/ 1 h 79"/>
                  <a:gd name="T10" fmla="*/ 27 w 61"/>
                  <a:gd name="T11" fmla="*/ 5 h 79"/>
                  <a:gd name="T12" fmla="*/ 38 w 61"/>
                  <a:gd name="T13" fmla="*/ 10 h 79"/>
                  <a:gd name="T14" fmla="*/ 50 w 61"/>
                  <a:gd name="T15" fmla="*/ 19 h 79"/>
                  <a:gd name="T16" fmla="*/ 61 w 61"/>
                  <a:gd name="T17" fmla="*/ 32 h 79"/>
                  <a:gd name="T18" fmla="*/ 58 w 61"/>
                  <a:gd name="T19" fmla="*/ 79 h 79"/>
                  <a:gd name="T20" fmla="*/ 56 w 61"/>
                  <a:gd name="T21" fmla="*/ 76 h 79"/>
                  <a:gd name="T22" fmla="*/ 51 w 61"/>
                  <a:gd name="T23" fmla="*/ 69 h 79"/>
                  <a:gd name="T24" fmla="*/ 43 w 61"/>
                  <a:gd name="T25" fmla="*/ 59 h 79"/>
                  <a:gd name="T26" fmla="*/ 34 w 61"/>
                  <a:gd name="T27" fmla="*/ 45 h 79"/>
                  <a:gd name="T28" fmla="*/ 24 w 61"/>
                  <a:gd name="T29" fmla="*/ 32 h 79"/>
                  <a:gd name="T30" fmla="*/ 15 w 61"/>
                  <a:gd name="T31" fmla="*/ 20 h 79"/>
                  <a:gd name="T32" fmla="*/ 6 w 61"/>
                  <a:gd name="T33" fmla="*/ 9 h 79"/>
                  <a:gd name="T34" fmla="*/ 0 w 61"/>
                  <a:gd name="T35" fmla="*/ 1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1" h="79">
                    <a:moveTo>
                      <a:pt x="0" y="1"/>
                    </a:moveTo>
                    <a:lnTo>
                      <a:pt x="1" y="1"/>
                    </a:lnTo>
                    <a:lnTo>
                      <a:pt x="5" y="0"/>
                    </a:lnTo>
                    <a:lnTo>
                      <a:pt x="10" y="0"/>
                    </a:lnTo>
                    <a:lnTo>
                      <a:pt x="18" y="1"/>
                    </a:lnTo>
                    <a:lnTo>
                      <a:pt x="27" y="5"/>
                    </a:lnTo>
                    <a:lnTo>
                      <a:pt x="38" y="10"/>
                    </a:lnTo>
                    <a:lnTo>
                      <a:pt x="50" y="19"/>
                    </a:lnTo>
                    <a:lnTo>
                      <a:pt x="61" y="32"/>
                    </a:lnTo>
                    <a:lnTo>
                      <a:pt x="58" y="79"/>
                    </a:lnTo>
                    <a:lnTo>
                      <a:pt x="56" y="76"/>
                    </a:lnTo>
                    <a:lnTo>
                      <a:pt x="51" y="69"/>
                    </a:lnTo>
                    <a:lnTo>
                      <a:pt x="43" y="59"/>
                    </a:lnTo>
                    <a:lnTo>
                      <a:pt x="34" y="45"/>
                    </a:lnTo>
                    <a:lnTo>
                      <a:pt x="24" y="32"/>
                    </a:lnTo>
                    <a:lnTo>
                      <a:pt x="15" y="20"/>
                    </a:lnTo>
                    <a:lnTo>
                      <a:pt x="6" y="9"/>
                    </a:ln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25" name="Freeform 145"/>
              <p:cNvSpPr/>
              <p:nvPr/>
            </p:nvSpPr>
            <p:spPr bwMode="auto">
              <a:xfrm>
                <a:off x="1080" y="3388"/>
                <a:ext cx="6" cy="39"/>
              </a:xfrm>
              <a:custGeom>
                <a:avLst/>
                <a:gdLst>
                  <a:gd name="T0" fmla="*/ 0 w 42"/>
                  <a:gd name="T1" fmla="*/ 0 h 156"/>
                  <a:gd name="T2" fmla="*/ 0 w 42"/>
                  <a:gd name="T3" fmla="*/ 63 h 156"/>
                  <a:gd name="T4" fmla="*/ 42 w 42"/>
                  <a:gd name="T5" fmla="*/ 156 h 156"/>
                  <a:gd name="T6" fmla="*/ 42 w 42"/>
                  <a:gd name="T7" fmla="*/ 153 h 156"/>
                  <a:gd name="T8" fmla="*/ 41 w 42"/>
                  <a:gd name="T9" fmla="*/ 141 h 156"/>
                  <a:gd name="T10" fmla="*/ 37 w 42"/>
                  <a:gd name="T11" fmla="*/ 125 h 156"/>
                  <a:gd name="T12" fmla="*/ 34 w 42"/>
                  <a:gd name="T13" fmla="*/ 104 h 156"/>
                  <a:gd name="T14" fmla="*/ 29 w 42"/>
                  <a:gd name="T15" fmla="*/ 80 h 156"/>
                  <a:gd name="T16" fmla="*/ 22 w 42"/>
                  <a:gd name="T17" fmla="*/ 54 h 156"/>
                  <a:gd name="T18" fmla="*/ 12 w 42"/>
                  <a:gd name="T19" fmla="*/ 26 h 156"/>
                  <a:gd name="T20" fmla="*/ 0 w 42"/>
                  <a:gd name="T21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156">
                    <a:moveTo>
                      <a:pt x="0" y="0"/>
                    </a:moveTo>
                    <a:lnTo>
                      <a:pt x="0" y="63"/>
                    </a:lnTo>
                    <a:lnTo>
                      <a:pt x="42" y="156"/>
                    </a:lnTo>
                    <a:lnTo>
                      <a:pt x="42" y="153"/>
                    </a:lnTo>
                    <a:lnTo>
                      <a:pt x="41" y="141"/>
                    </a:lnTo>
                    <a:lnTo>
                      <a:pt x="37" y="125"/>
                    </a:lnTo>
                    <a:lnTo>
                      <a:pt x="34" y="104"/>
                    </a:lnTo>
                    <a:lnTo>
                      <a:pt x="29" y="80"/>
                    </a:lnTo>
                    <a:lnTo>
                      <a:pt x="22" y="54"/>
                    </a:lnTo>
                    <a:lnTo>
                      <a:pt x="12" y="26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26" name="Freeform 146"/>
              <p:cNvSpPr/>
              <p:nvPr/>
            </p:nvSpPr>
            <p:spPr bwMode="auto">
              <a:xfrm>
                <a:off x="1094" y="3463"/>
                <a:ext cx="12" cy="54"/>
              </a:xfrm>
              <a:custGeom>
                <a:avLst/>
                <a:gdLst>
                  <a:gd name="T0" fmla="*/ 75 w 75"/>
                  <a:gd name="T1" fmla="*/ 214 h 214"/>
                  <a:gd name="T2" fmla="*/ 67 w 75"/>
                  <a:gd name="T3" fmla="*/ 80 h 214"/>
                  <a:gd name="T4" fmla="*/ 5 w 75"/>
                  <a:gd name="T5" fmla="*/ 0 h 214"/>
                  <a:gd name="T6" fmla="*/ 4 w 75"/>
                  <a:gd name="T7" fmla="*/ 11 h 214"/>
                  <a:gd name="T8" fmla="*/ 2 w 75"/>
                  <a:gd name="T9" fmla="*/ 37 h 214"/>
                  <a:gd name="T10" fmla="*/ 0 w 75"/>
                  <a:gd name="T11" fmla="*/ 70 h 214"/>
                  <a:gd name="T12" fmla="*/ 2 w 75"/>
                  <a:gd name="T13" fmla="*/ 96 h 214"/>
                  <a:gd name="T14" fmla="*/ 75 w 75"/>
                  <a:gd name="T15" fmla="*/ 2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214">
                    <a:moveTo>
                      <a:pt x="75" y="214"/>
                    </a:moveTo>
                    <a:lnTo>
                      <a:pt x="67" y="80"/>
                    </a:lnTo>
                    <a:lnTo>
                      <a:pt x="5" y="0"/>
                    </a:lnTo>
                    <a:lnTo>
                      <a:pt x="4" y="11"/>
                    </a:lnTo>
                    <a:lnTo>
                      <a:pt x="2" y="37"/>
                    </a:lnTo>
                    <a:lnTo>
                      <a:pt x="0" y="70"/>
                    </a:lnTo>
                    <a:lnTo>
                      <a:pt x="2" y="96"/>
                    </a:lnTo>
                    <a:lnTo>
                      <a:pt x="75" y="214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27" name="Freeform 147"/>
              <p:cNvSpPr/>
              <p:nvPr/>
            </p:nvSpPr>
            <p:spPr bwMode="auto">
              <a:xfrm>
                <a:off x="1097" y="3435"/>
                <a:ext cx="10" cy="34"/>
              </a:xfrm>
              <a:custGeom>
                <a:avLst/>
                <a:gdLst>
                  <a:gd name="T0" fmla="*/ 61 w 64"/>
                  <a:gd name="T1" fmla="*/ 138 h 138"/>
                  <a:gd name="T2" fmla="*/ 64 w 64"/>
                  <a:gd name="T3" fmla="*/ 83 h 138"/>
                  <a:gd name="T4" fmla="*/ 21 w 64"/>
                  <a:gd name="T5" fmla="*/ 0 h 138"/>
                  <a:gd name="T6" fmla="*/ 18 w 64"/>
                  <a:gd name="T7" fmla="*/ 3 h 138"/>
                  <a:gd name="T8" fmla="*/ 10 w 64"/>
                  <a:gd name="T9" fmla="*/ 17 h 138"/>
                  <a:gd name="T10" fmla="*/ 2 w 64"/>
                  <a:gd name="T11" fmla="*/ 42 h 138"/>
                  <a:gd name="T12" fmla="*/ 0 w 64"/>
                  <a:gd name="T13" fmla="*/ 80 h 138"/>
                  <a:gd name="T14" fmla="*/ 61 w 64"/>
                  <a:gd name="T1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4" h="138">
                    <a:moveTo>
                      <a:pt x="61" y="138"/>
                    </a:moveTo>
                    <a:lnTo>
                      <a:pt x="64" y="83"/>
                    </a:lnTo>
                    <a:lnTo>
                      <a:pt x="21" y="0"/>
                    </a:lnTo>
                    <a:lnTo>
                      <a:pt x="18" y="3"/>
                    </a:lnTo>
                    <a:lnTo>
                      <a:pt x="10" y="17"/>
                    </a:lnTo>
                    <a:lnTo>
                      <a:pt x="2" y="42"/>
                    </a:lnTo>
                    <a:lnTo>
                      <a:pt x="0" y="80"/>
                    </a:lnTo>
                    <a:lnTo>
                      <a:pt x="61" y="138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28" name="Freeform 148"/>
              <p:cNvSpPr/>
              <p:nvPr/>
            </p:nvSpPr>
            <p:spPr bwMode="auto">
              <a:xfrm>
                <a:off x="1102" y="3400"/>
                <a:ext cx="6" cy="37"/>
              </a:xfrm>
              <a:custGeom>
                <a:avLst/>
                <a:gdLst>
                  <a:gd name="T0" fmla="*/ 29 w 38"/>
                  <a:gd name="T1" fmla="*/ 149 h 149"/>
                  <a:gd name="T2" fmla="*/ 38 w 38"/>
                  <a:gd name="T3" fmla="*/ 0 h 149"/>
                  <a:gd name="T4" fmla="*/ 37 w 38"/>
                  <a:gd name="T5" fmla="*/ 1 h 149"/>
                  <a:gd name="T6" fmla="*/ 33 w 38"/>
                  <a:gd name="T7" fmla="*/ 6 h 149"/>
                  <a:gd name="T8" fmla="*/ 26 w 38"/>
                  <a:gd name="T9" fmla="*/ 14 h 149"/>
                  <a:gd name="T10" fmla="*/ 20 w 38"/>
                  <a:gd name="T11" fmla="*/ 26 h 149"/>
                  <a:gd name="T12" fmla="*/ 14 w 38"/>
                  <a:gd name="T13" fmla="*/ 41 h 149"/>
                  <a:gd name="T14" fmla="*/ 7 w 38"/>
                  <a:gd name="T15" fmla="*/ 61 h 149"/>
                  <a:gd name="T16" fmla="*/ 2 w 38"/>
                  <a:gd name="T17" fmla="*/ 86 h 149"/>
                  <a:gd name="T18" fmla="*/ 0 w 38"/>
                  <a:gd name="T19" fmla="*/ 115 h 149"/>
                  <a:gd name="T20" fmla="*/ 29 w 38"/>
                  <a:gd name="T21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49">
                    <a:moveTo>
                      <a:pt x="29" y="149"/>
                    </a:moveTo>
                    <a:lnTo>
                      <a:pt x="38" y="0"/>
                    </a:lnTo>
                    <a:lnTo>
                      <a:pt x="37" y="1"/>
                    </a:lnTo>
                    <a:lnTo>
                      <a:pt x="33" y="6"/>
                    </a:lnTo>
                    <a:lnTo>
                      <a:pt x="26" y="14"/>
                    </a:lnTo>
                    <a:lnTo>
                      <a:pt x="20" y="26"/>
                    </a:lnTo>
                    <a:lnTo>
                      <a:pt x="14" y="41"/>
                    </a:lnTo>
                    <a:lnTo>
                      <a:pt x="7" y="61"/>
                    </a:lnTo>
                    <a:lnTo>
                      <a:pt x="2" y="86"/>
                    </a:lnTo>
                    <a:lnTo>
                      <a:pt x="0" y="115"/>
                    </a:lnTo>
                    <a:lnTo>
                      <a:pt x="29" y="149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29" name="Freeform 149"/>
              <p:cNvSpPr/>
              <p:nvPr/>
            </p:nvSpPr>
            <p:spPr bwMode="auto">
              <a:xfrm>
                <a:off x="1111" y="3402"/>
                <a:ext cx="9" cy="45"/>
              </a:xfrm>
              <a:custGeom>
                <a:avLst/>
                <a:gdLst>
                  <a:gd name="T0" fmla="*/ 0 w 58"/>
                  <a:gd name="T1" fmla="*/ 181 h 181"/>
                  <a:gd name="T2" fmla="*/ 11 w 58"/>
                  <a:gd name="T3" fmla="*/ 0 h 181"/>
                  <a:gd name="T4" fmla="*/ 13 w 58"/>
                  <a:gd name="T5" fmla="*/ 3 h 181"/>
                  <a:gd name="T6" fmla="*/ 18 w 58"/>
                  <a:gd name="T7" fmla="*/ 9 h 181"/>
                  <a:gd name="T8" fmla="*/ 24 w 58"/>
                  <a:gd name="T9" fmla="*/ 20 h 181"/>
                  <a:gd name="T10" fmla="*/ 31 w 58"/>
                  <a:gd name="T11" fmla="*/ 35 h 181"/>
                  <a:gd name="T12" fmla="*/ 40 w 58"/>
                  <a:gd name="T13" fmla="*/ 53 h 181"/>
                  <a:gd name="T14" fmla="*/ 47 w 58"/>
                  <a:gd name="T15" fmla="*/ 73 h 181"/>
                  <a:gd name="T16" fmla="*/ 54 w 58"/>
                  <a:gd name="T17" fmla="*/ 95 h 181"/>
                  <a:gd name="T18" fmla="*/ 58 w 58"/>
                  <a:gd name="T19" fmla="*/ 119 h 181"/>
                  <a:gd name="T20" fmla="*/ 58 w 58"/>
                  <a:gd name="T21" fmla="*/ 136 h 181"/>
                  <a:gd name="T22" fmla="*/ 0 w 58"/>
                  <a:gd name="T23" fmla="*/ 18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" h="181">
                    <a:moveTo>
                      <a:pt x="0" y="181"/>
                    </a:moveTo>
                    <a:lnTo>
                      <a:pt x="11" y="0"/>
                    </a:lnTo>
                    <a:lnTo>
                      <a:pt x="13" y="3"/>
                    </a:lnTo>
                    <a:lnTo>
                      <a:pt x="18" y="9"/>
                    </a:lnTo>
                    <a:lnTo>
                      <a:pt x="24" y="20"/>
                    </a:lnTo>
                    <a:lnTo>
                      <a:pt x="31" y="35"/>
                    </a:lnTo>
                    <a:lnTo>
                      <a:pt x="40" y="53"/>
                    </a:lnTo>
                    <a:lnTo>
                      <a:pt x="47" y="73"/>
                    </a:lnTo>
                    <a:lnTo>
                      <a:pt x="54" y="95"/>
                    </a:lnTo>
                    <a:lnTo>
                      <a:pt x="58" y="119"/>
                    </a:lnTo>
                    <a:lnTo>
                      <a:pt x="58" y="136"/>
                    </a:lnTo>
                    <a:lnTo>
                      <a:pt x="0" y="181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30" name="Freeform 150"/>
              <p:cNvSpPr/>
              <p:nvPr/>
            </p:nvSpPr>
            <p:spPr bwMode="auto">
              <a:xfrm>
                <a:off x="1111" y="3443"/>
                <a:ext cx="12" cy="34"/>
              </a:xfrm>
              <a:custGeom>
                <a:avLst/>
                <a:gdLst>
                  <a:gd name="T0" fmla="*/ 0 w 73"/>
                  <a:gd name="T1" fmla="*/ 41 h 135"/>
                  <a:gd name="T2" fmla="*/ 61 w 73"/>
                  <a:gd name="T3" fmla="*/ 0 h 135"/>
                  <a:gd name="T4" fmla="*/ 63 w 73"/>
                  <a:gd name="T5" fmla="*/ 3 h 135"/>
                  <a:gd name="T6" fmla="*/ 69 w 73"/>
                  <a:gd name="T7" fmla="*/ 16 h 135"/>
                  <a:gd name="T8" fmla="*/ 73 w 73"/>
                  <a:gd name="T9" fmla="*/ 35 h 135"/>
                  <a:gd name="T10" fmla="*/ 73 w 73"/>
                  <a:gd name="T11" fmla="*/ 58 h 135"/>
                  <a:gd name="T12" fmla="*/ 3 w 73"/>
                  <a:gd name="T13" fmla="*/ 135 h 135"/>
                  <a:gd name="T14" fmla="*/ 0 w 73"/>
                  <a:gd name="T15" fmla="*/ 4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" h="135">
                    <a:moveTo>
                      <a:pt x="0" y="41"/>
                    </a:moveTo>
                    <a:lnTo>
                      <a:pt x="61" y="0"/>
                    </a:lnTo>
                    <a:lnTo>
                      <a:pt x="63" y="3"/>
                    </a:lnTo>
                    <a:lnTo>
                      <a:pt x="69" y="16"/>
                    </a:lnTo>
                    <a:lnTo>
                      <a:pt x="73" y="35"/>
                    </a:lnTo>
                    <a:lnTo>
                      <a:pt x="73" y="58"/>
                    </a:lnTo>
                    <a:lnTo>
                      <a:pt x="3" y="135"/>
                    </a:lnTo>
                    <a:lnTo>
                      <a:pt x="0" y="41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31" name="Freeform 151"/>
              <p:cNvSpPr/>
              <p:nvPr/>
            </p:nvSpPr>
            <p:spPr bwMode="auto">
              <a:xfrm>
                <a:off x="1111" y="3467"/>
                <a:ext cx="14" cy="71"/>
              </a:xfrm>
              <a:custGeom>
                <a:avLst/>
                <a:gdLst>
                  <a:gd name="T0" fmla="*/ 0 w 82"/>
                  <a:gd name="T1" fmla="*/ 77 h 285"/>
                  <a:gd name="T2" fmla="*/ 0 w 82"/>
                  <a:gd name="T3" fmla="*/ 285 h 285"/>
                  <a:gd name="T4" fmla="*/ 2 w 82"/>
                  <a:gd name="T5" fmla="*/ 283 h 285"/>
                  <a:gd name="T6" fmla="*/ 6 w 82"/>
                  <a:gd name="T7" fmla="*/ 276 h 285"/>
                  <a:gd name="T8" fmla="*/ 12 w 82"/>
                  <a:gd name="T9" fmla="*/ 266 h 285"/>
                  <a:gd name="T10" fmla="*/ 21 w 82"/>
                  <a:gd name="T11" fmla="*/ 253 h 285"/>
                  <a:gd name="T12" fmla="*/ 30 w 82"/>
                  <a:gd name="T13" fmla="*/ 236 h 285"/>
                  <a:gd name="T14" fmla="*/ 40 w 82"/>
                  <a:gd name="T15" fmla="*/ 218 h 285"/>
                  <a:gd name="T16" fmla="*/ 48 w 82"/>
                  <a:gd name="T17" fmla="*/ 196 h 285"/>
                  <a:gd name="T18" fmla="*/ 56 w 82"/>
                  <a:gd name="T19" fmla="*/ 174 h 285"/>
                  <a:gd name="T20" fmla="*/ 60 w 82"/>
                  <a:gd name="T21" fmla="*/ 154 h 285"/>
                  <a:gd name="T22" fmla="*/ 70 w 82"/>
                  <a:gd name="T23" fmla="*/ 105 h 285"/>
                  <a:gd name="T24" fmla="*/ 78 w 82"/>
                  <a:gd name="T25" fmla="*/ 48 h 285"/>
                  <a:gd name="T26" fmla="*/ 82 w 82"/>
                  <a:gd name="T27" fmla="*/ 0 h 285"/>
                  <a:gd name="T28" fmla="*/ 0 w 82"/>
                  <a:gd name="T29" fmla="*/ 77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2" h="285">
                    <a:moveTo>
                      <a:pt x="0" y="77"/>
                    </a:moveTo>
                    <a:lnTo>
                      <a:pt x="0" y="285"/>
                    </a:lnTo>
                    <a:lnTo>
                      <a:pt x="2" y="283"/>
                    </a:lnTo>
                    <a:lnTo>
                      <a:pt x="6" y="276"/>
                    </a:lnTo>
                    <a:lnTo>
                      <a:pt x="12" y="266"/>
                    </a:lnTo>
                    <a:lnTo>
                      <a:pt x="21" y="253"/>
                    </a:lnTo>
                    <a:lnTo>
                      <a:pt x="30" y="236"/>
                    </a:lnTo>
                    <a:lnTo>
                      <a:pt x="40" y="218"/>
                    </a:lnTo>
                    <a:lnTo>
                      <a:pt x="48" y="196"/>
                    </a:lnTo>
                    <a:lnTo>
                      <a:pt x="56" y="174"/>
                    </a:lnTo>
                    <a:lnTo>
                      <a:pt x="60" y="154"/>
                    </a:lnTo>
                    <a:lnTo>
                      <a:pt x="70" y="105"/>
                    </a:lnTo>
                    <a:lnTo>
                      <a:pt x="78" y="48"/>
                    </a:lnTo>
                    <a:lnTo>
                      <a:pt x="82" y="0"/>
                    </a:lnTo>
                    <a:lnTo>
                      <a:pt x="0" y="77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32" name="Freeform 152"/>
              <p:cNvSpPr/>
              <p:nvPr/>
            </p:nvSpPr>
            <p:spPr bwMode="auto">
              <a:xfrm>
                <a:off x="1134" y="3405"/>
                <a:ext cx="4" cy="32"/>
              </a:xfrm>
              <a:custGeom>
                <a:avLst/>
                <a:gdLst>
                  <a:gd name="T0" fmla="*/ 0 w 22"/>
                  <a:gd name="T1" fmla="*/ 125 h 125"/>
                  <a:gd name="T2" fmla="*/ 0 w 22"/>
                  <a:gd name="T3" fmla="*/ 28 h 125"/>
                  <a:gd name="T4" fmla="*/ 7 w 22"/>
                  <a:gd name="T5" fmla="*/ 0 h 125"/>
                  <a:gd name="T6" fmla="*/ 22 w 22"/>
                  <a:gd name="T7" fmla="*/ 69 h 125"/>
                  <a:gd name="T8" fmla="*/ 0 w 22"/>
                  <a:gd name="T9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25">
                    <a:moveTo>
                      <a:pt x="0" y="125"/>
                    </a:moveTo>
                    <a:lnTo>
                      <a:pt x="0" y="28"/>
                    </a:lnTo>
                    <a:lnTo>
                      <a:pt x="7" y="0"/>
                    </a:lnTo>
                    <a:lnTo>
                      <a:pt x="22" y="69"/>
                    </a:lnTo>
                    <a:lnTo>
                      <a:pt x="0" y="12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33" name="Freeform 153"/>
              <p:cNvSpPr/>
              <p:nvPr/>
            </p:nvSpPr>
            <p:spPr bwMode="auto">
              <a:xfrm>
                <a:off x="1140" y="3383"/>
                <a:ext cx="4" cy="34"/>
              </a:xfrm>
              <a:custGeom>
                <a:avLst/>
                <a:gdLst>
                  <a:gd name="T0" fmla="*/ 3 w 24"/>
                  <a:gd name="T1" fmla="*/ 135 h 135"/>
                  <a:gd name="T2" fmla="*/ 0 w 24"/>
                  <a:gd name="T3" fmla="*/ 25 h 135"/>
                  <a:gd name="T4" fmla="*/ 15 w 24"/>
                  <a:gd name="T5" fmla="*/ 0 h 135"/>
                  <a:gd name="T6" fmla="*/ 24 w 24"/>
                  <a:gd name="T7" fmla="*/ 90 h 135"/>
                  <a:gd name="T8" fmla="*/ 3 w 24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35">
                    <a:moveTo>
                      <a:pt x="3" y="135"/>
                    </a:moveTo>
                    <a:lnTo>
                      <a:pt x="0" y="25"/>
                    </a:lnTo>
                    <a:lnTo>
                      <a:pt x="15" y="0"/>
                    </a:lnTo>
                    <a:lnTo>
                      <a:pt x="24" y="90"/>
                    </a:lnTo>
                    <a:lnTo>
                      <a:pt x="3" y="13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34" name="Freeform 154"/>
              <p:cNvSpPr/>
              <p:nvPr/>
            </p:nvSpPr>
            <p:spPr bwMode="auto">
              <a:xfrm>
                <a:off x="1145" y="3373"/>
                <a:ext cx="6" cy="25"/>
              </a:xfrm>
              <a:custGeom>
                <a:avLst/>
                <a:gdLst>
                  <a:gd name="T0" fmla="*/ 12 w 38"/>
                  <a:gd name="T1" fmla="*/ 100 h 100"/>
                  <a:gd name="T2" fmla="*/ 0 w 38"/>
                  <a:gd name="T3" fmla="*/ 18 h 100"/>
                  <a:gd name="T4" fmla="*/ 2 w 38"/>
                  <a:gd name="T5" fmla="*/ 15 h 100"/>
                  <a:gd name="T6" fmla="*/ 6 w 38"/>
                  <a:gd name="T7" fmla="*/ 10 h 100"/>
                  <a:gd name="T8" fmla="*/ 13 w 38"/>
                  <a:gd name="T9" fmla="*/ 4 h 100"/>
                  <a:gd name="T10" fmla="*/ 21 w 38"/>
                  <a:gd name="T11" fmla="*/ 0 h 100"/>
                  <a:gd name="T12" fmla="*/ 38 w 38"/>
                  <a:gd name="T13" fmla="*/ 69 h 100"/>
                  <a:gd name="T14" fmla="*/ 12 w 38"/>
                  <a:gd name="T15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100">
                    <a:moveTo>
                      <a:pt x="12" y="100"/>
                    </a:moveTo>
                    <a:lnTo>
                      <a:pt x="0" y="18"/>
                    </a:lnTo>
                    <a:lnTo>
                      <a:pt x="2" y="15"/>
                    </a:lnTo>
                    <a:lnTo>
                      <a:pt x="6" y="10"/>
                    </a:lnTo>
                    <a:lnTo>
                      <a:pt x="13" y="4"/>
                    </a:lnTo>
                    <a:lnTo>
                      <a:pt x="21" y="0"/>
                    </a:lnTo>
                    <a:lnTo>
                      <a:pt x="38" y="69"/>
                    </a:lnTo>
                    <a:lnTo>
                      <a:pt x="12" y="100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35" name="Freeform 155"/>
              <p:cNvSpPr/>
              <p:nvPr/>
            </p:nvSpPr>
            <p:spPr bwMode="auto">
              <a:xfrm>
                <a:off x="1153" y="3370"/>
                <a:ext cx="6" cy="12"/>
              </a:xfrm>
              <a:custGeom>
                <a:avLst/>
                <a:gdLst>
                  <a:gd name="T0" fmla="*/ 2 w 32"/>
                  <a:gd name="T1" fmla="*/ 46 h 46"/>
                  <a:gd name="T2" fmla="*/ 0 w 32"/>
                  <a:gd name="T3" fmla="*/ 8 h 46"/>
                  <a:gd name="T4" fmla="*/ 32 w 32"/>
                  <a:gd name="T5" fmla="*/ 0 h 46"/>
                  <a:gd name="T6" fmla="*/ 2 w 32"/>
                  <a:gd name="T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46">
                    <a:moveTo>
                      <a:pt x="2" y="46"/>
                    </a:moveTo>
                    <a:lnTo>
                      <a:pt x="0" y="8"/>
                    </a:lnTo>
                    <a:lnTo>
                      <a:pt x="32" y="0"/>
                    </a:lnTo>
                    <a:lnTo>
                      <a:pt x="2" y="46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36" name="Freeform 156"/>
              <p:cNvSpPr/>
              <p:nvPr/>
            </p:nvSpPr>
            <p:spPr bwMode="auto">
              <a:xfrm>
                <a:off x="1139" y="3424"/>
                <a:ext cx="9" cy="14"/>
              </a:xfrm>
              <a:custGeom>
                <a:avLst/>
                <a:gdLst>
                  <a:gd name="T0" fmla="*/ 0 w 56"/>
                  <a:gd name="T1" fmla="*/ 55 h 55"/>
                  <a:gd name="T2" fmla="*/ 18 w 56"/>
                  <a:gd name="T3" fmla="*/ 7 h 55"/>
                  <a:gd name="T4" fmla="*/ 56 w 56"/>
                  <a:gd name="T5" fmla="*/ 0 h 55"/>
                  <a:gd name="T6" fmla="*/ 56 w 56"/>
                  <a:gd name="T7" fmla="*/ 3 h 55"/>
                  <a:gd name="T8" fmla="*/ 56 w 56"/>
                  <a:gd name="T9" fmla="*/ 8 h 55"/>
                  <a:gd name="T10" fmla="*/ 55 w 56"/>
                  <a:gd name="T11" fmla="*/ 15 h 55"/>
                  <a:gd name="T12" fmla="*/ 52 w 56"/>
                  <a:gd name="T13" fmla="*/ 24 h 55"/>
                  <a:gd name="T14" fmla="*/ 45 w 56"/>
                  <a:gd name="T15" fmla="*/ 34 h 55"/>
                  <a:gd name="T16" fmla="*/ 35 w 56"/>
                  <a:gd name="T17" fmla="*/ 43 h 55"/>
                  <a:gd name="T18" fmla="*/ 20 w 56"/>
                  <a:gd name="T19" fmla="*/ 50 h 55"/>
                  <a:gd name="T20" fmla="*/ 0 w 56"/>
                  <a:gd name="T21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55">
                    <a:moveTo>
                      <a:pt x="0" y="55"/>
                    </a:moveTo>
                    <a:lnTo>
                      <a:pt x="18" y="7"/>
                    </a:lnTo>
                    <a:lnTo>
                      <a:pt x="56" y="0"/>
                    </a:lnTo>
                    <a:lnTo>
                      <a:pt x="56" y="3"/>
                    </a:lnTo>
                    <a:lnTo>
                      <a:pt x="56" y="8"/>
                    </a:lnTo>
                    <a:lnTo>
                      <a:pt x="55" y="15"/>
                    </a:lnTo>
                    <a:lnTo>
                      <a:pt x="52" y="24"/>
                    </a:lnTo>
                    <a:lnTo>
                      <a:pt x="45" y="34"/>
                    </a:lnTo>
                    <a:lnTo>
                      <a:pt x="35" y="43"/>
                    </a:lnTo>
                    <a:lnTo>
                      <a:pt x="20" y="50"/>
                    </a:lnTo>
                    <a:lnTo>
                      <a:pt x="0" y="5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37" name="Freeform 157"/>
              <p:cNvSpPr/>
              <p:nvPr/>
            </p:nvSpPr>
            <p:spPr bwMode="auto">
              <a:xfrm>
                <a:off x="1145" y="3408"/>
                <a:ext cx="10" cy="10"/>
              </a:xfrm>
              <a:custGeom>
                <a:avLst/>
                <a:gdLst>
                  <a:gd name="T0" fmla="*/ 0 w 61"/>
                  <a:gd name="T1" fmla="*/ 38 h 41"/>
                  <a:gd name="T2" fmla="*/ 23 w 61"/>
                  <a:gd name="T3" fmla="*/ 0 h 41"/>
                  <a:gd name="T4" fmla="*/ 61 w 61"/>
                  <a:gd name="T5" fmla="*/ 6 h 41"/>
                  <a:gd name="T6" fmla="*/ 60 w 61"/>
                  <a:gd name="T7" fmla="*/ 9 h 41"/>
                  <a:gd name="T8" fmla="*/ 58 w 61"/>
                  <a:gd name="T9" fmla="*/ 14 h 41"/>
                  <a:gd name="T10" fmla="*/ 54 w 61"/>
                  <a:gd name="T11" fmla="*/ 21 h 41"/>
                  <a:gd name="T12" fmla="*/ 49 w 61"/>
                  <a:gd name="T13" fmla="*/ 29 h 41"/>
                  <a:gd name="T14" fmla="*/ 40 w 61"/>
                  <a:gd name="T15" fmla="*/ 35 h 41"/>
                  <a:gd name="T16" fmla="*/ 30 w 61"/>
                  <a:gd name="T17" fmla="*/ 40 h 41"/>
                  <a:gd name="T18" fmla="*/ 16 w 61"/>
                  <a:gd name="T19" fmla="*/ 41 h 41"/>
                  <a:gd name="T20" fmla="*/ 0 w 61"/>
                  <a:gd name="T21" fmla="*/ 3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41">
                    <a:moveTo>
                      <a:pt x="0" y="38"/>
                    </a:moveTo>
                    <a:lnTo>
                      <a:pt x="23" y="0"/>
                    </a:lnTo>
                    <a:lnTo>
                      <a:pt x="61" y="6"/>
                    </a:lnTo>
                    <a:lnTo>
                      <a:pt x="60" y="9"/>
                    </a:lnTo>
                    <a:lnTo>
                      <a:pt x="58" y="14"/>
                    </a:lnTo>
                    <a:lnTo>
                      <a:pt x="54" y="21"/>
                    </a:lnTo>
                    <a:lnTo>
                      <a:pt x="49" y="29"/>
                    </a:lnTo>
                    <a:lnTo>
                      <a:pt x="40" y="35"/>
                    </a:lnTo>
                    <a:lnTo>
                      <a:pt x="30" y="40"/>
                    </a:lnTo>
                    <a:lnTo>
                      <a:pt x="16" y="41"/>
                    </a:lnTo>
                    <a:lnTo>
                      <a:pt x="0" y="38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38" name="Freeform 158"/>
              <p:cNvSpPr/>
              <p:nvPr/>
            </p:nvSpPr>
            <p:spPr bwMode="auto">
              <a:xfrm>
                <a:off x="1151" y="3393"/>
                <a:ext cx="6" cy="9"/>
              </a:xfrm>
              <a:custGeom>
                <a:avLst/>
                <a:gdLst>
                  <a:gd name="T0" fmla="*/ 0 w 38"/>
                  <a:gd name="T1" fmla="*/ 24 h 34"/>
                  <a:gd name="T2" fmla="*/ 20 w 38"/>
                  <a:gd name="T3" fmla="*/ 0 h 34"/>
                  <a:gd name="T4" fmla="*/ 38 w 38"/>
                  <a:gd name="T5" fmla="*/ 3 h 34"/>
                  <a:gd name="T6" fmla="*/ 26 w 38"/>
                  <a:gd name="T7" fmla="*/ 34 h 34"/>
                  <a:gd name="T8" fmla="*/ 0 w 38"/>
                  <a:gd name="T9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4">
                    <a:moveTo>
                      <a:pt x="0" y="24"/>
                    </a:moveTo>
                    <a:lnTo>
                      <a:pt x="20" y="0"/>
                    </a:lnTo>
                    <a:lnTo>
                      <a:pt x="38" y="3"/>
                    </a:lnTo>
                    <a:lnTo>
                      <a:pt x="26" y="34"/>
                    </a:lnTo>
                    <a:lnTo>
                      <a:pt x="0" y="24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39" name="Freeform 159"/>
              <p:cNvSpPr/>
              <p:nvPr/>
            </p:nvSpPr>
            <p:spPr bwMode="auto">
              <a:xfrm>
                <a:off x="1157" y="3374"/>
                <a:ext cx="4" cy="9"/>
              </a:xfrm>
              <a:custGeom>
                <a:avLst/>
                <a:gdLst>
                  <a:gd name="T0" fmla="*/ 0 w 23"/>
                  <a:gd name="T1" fmla="*/ 31 h 38"/>
                  <a:gd name="T2" fmla="*/ 23 w 23"/>
                  <a:gd name="T3" fmla="*/ 0 h 38"/>
                  <a:gd name="T4" fmla="*/ 15 w 23"/>
                  <a:gd name="T5" fmla="*/ 38 h 38"/>
                  <a:gd name="T6" fmla="*/ 0 w 23"/>
                  <a:gd name="T7" fmla="*/ 3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38">
                    <a:moveTo>
                      <a:pt x="0" y="31"/>
                    </a:moveTo>
                    <a:lnTo>
                      <a:pt x="23" y="0"/>
                    </a:lnTo>
                    <a:lnTo>
                      <a:pt x="15" y="38"/>
                    </a:lnTo>
                    <a:lnTo>
                      <a:pt x="0" y="31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40" name="Freeform 160"/>
              <p:cNvSpPr/>
              <p:nvPr/>
            </p:nvSpPr>
            <p:spPr bwMode="auto">
              <a:xfrm>
                <a:off x="1120" y="3506"/>
                <a:ext cx="6" cy="19"/>
              </a:xfrm>
              <a:custGeom>
                <a:avLst/>
                <a:gdLst>
                  <a:gd name="T0" fmla="*/ 0 w 41"/>
                  <a:gd name="T1" fmla="*/ 75 h 75"/>
                  <a:gd name="T2" fmla="*/ 1 w 41"/>
                  <a:gd name="T3" fmla="*/ 73 h 75"/>
                  <a:gd name="T4" fmla="*/ 4 w 41"/>
                  <a:gd name="T5" fmla="*/ 70 h 75"/>
                  <a:gd name="T6" fmla="*/ 7 w 41"/>
                  <a:gd name="T7" fmla="*/ 63 h 75"/>
                  <a:gd name="T8" fmla="*/ 12 w 41"/>
                  <a:gd name="T9" fmla="*/ 55 h 75"/>
                  <a:gd name="T10" fmla="*/ 18 w 41"/>
                  <a:gd name="T11" fmla="*/ 45 h 75"/>
                  <a:gd name="T12" fmla="*/ 23 w 41"/>
                  <a:gd name="T13" fmla="*/ 33 h 75"/>
                  <a:gd name="T14" fmla="*/ 27 w 41"/>
                  <a:gd name="T15" fmla="*/ 21 h 75"/>
                  <a:gd name="T16" fmla="*/ 31 w 41"/>
                  <a:gd name="T17" fmla="*/ 8 h 75"/>
                  <a:gd name="T18" fmla="*/ 37 w 41"/>
                  <a:gd name="T19" fmla="*/ 0 h 75"/>
                  <a:gd name="T20" fmla="*/ 40 w 41"/>
                  <a:gd name="T21" fmla="*/ 15 h 75"/>
                  <a:gd name="T22" fmla="*/ 41 w 41"/>
                  <a:gd name="T23" fmla="*/ 36 h 75"/>
                  <a:gd name="T24" fmla="*/ 41 w 41"/>
                  <a:gd name="T25" fmla="*/ 47 h 75"/>
                  <a:gd name="T26" fmla="*/ 41 w 41"/>
                  <a:gd name="T27" fmla="*/ 47 h 75"/>
                  <a:gd name="T28" fmla="*/ 40 w 41"/>
                  <a:gd name="T29" fmla="*/ 48 h 75"/>
                  <a:gd name="T30" fmla="*/ 37 w 41"/>
                  <a:gd name="T31" fmla="*/ 51 h 75"/>
                  <a:gd name="T32" fmla="*/ 34 w 41"/>
                  <a:gd name="T33" fmla="*/ 55 h 75"/>
                  <a:gd name="T34" fmla="*/ 28 w 41"/>
                  <a:gd name="T35" fmla="*/ 58 h 75"/>
                  <a:gd name="T36" fmla="*/ 21 w 41"/>
                  <a:gd name="T37" fmla="*/ 63 h 75"/>
                  <a:gd name="T38" fmla="*/ 11 w 41"/>
                  <a:gd name="T39" fmla="*/ 68 h 75"/>
                  <a:gd name="T40" fmla="*/ 0 w 41"/>
                  <a:gd name="T41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1" h="75">
                    <a:moveTo>
                      <a:pt x="0" y="75"/>
                    </a:moveTo>
                    <a:lnTo>
                      <a:pt x="1" y="73"/>
                    </a:lnTo>
                    <a:lnTo>
                      <a:pt x="4" y="70"/>
                    </a:lnTo>
                    <a:lnTo>
                      <a:pt x="7" y="63"/>
                    </a:lnTo>
                    <a:lnTo>
                      <a:pt x="12" y="55"/>
                    </a:lnTo>
                    <a:lnTo>
                      <a:pt x="18" y="45"/>
                    </a:lnTo>
                    <a:lnTo>
                      <a:pt x="23" y="33"/>
                    </a:lnTo>
                    <a:lnTo>
                      <a:pt x="27" y="21"/>
                    </a:lnTo>
                    <a:lnTo>
                      <a:pt x="31" y="8"/>
                    </a:lnTo>
                    <a:lnTo>
                      <a:pt x="37" y="0"/>
                    </a:lnTo>
                    <a:lnTo>
                      <a:pt x="40" y="15"/>
                    </a:lnTo>
                    <a:lnTo>
                      <a:pt x="41" y="36"/>
                    </a:lnTo>
                    <a:lnTo>
                      <a:pt x="41" y="47"/>
                    </a:lnTo>
                    <a:lnTo>
                      <a:pt x="41" y="47"/>
                    </a:lnTo>
                    <a:lnTo>
                      <a:pt x="40" y="48"/>
                    </a:lnTo>
                    <a:lnTo>
                      <a:pt x="37" y="51"/>
                    </a:lnTo>
                    <a:lnTo>
                      <a:pt x="34" y="55"/>
                    </a:lnTo>
                    <a:lnTo>
                      <a:pt x="28" y="58"/>
                    </a:lnTo>
                    <a:lnTo>
                      <a:pt x="21" y="63"/>
                    </a:lnTo>
                    <a:lnTo>
                      <a:pt x="11" y="68"/>
                    </a:lnTo>
                    <a:lnTo>
                      <a:pt x="0" y="7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41" name="Freeform 161"/>
              <p:cNvSpPr/>
              <p:nvPr/>
            </p:nvSpPr>
            <p:spPr bwMode="auto">
              <a:xfrm>
                <a:off x="1115" y="3529"/>
                <a:ext cx="32" cy="18"/>
              </a:xfrm>
              <a:custGeom>
                <a:avLst/>
                <a:gdLst>
                  <a:gd name="T0" fmla="*/ 0 w 189"/>
                  <a:gd name="T1" fmla="*/ 59 h 71"/>
                  <a:gd name="T2" fmla="*/ 50 w 189"/>
                  <a:gd name="T3" fmla="*/ 0 h 71"/>
                  <a:gd name="T4" fmla="*/ 189 w 189"/>
                  <a:gd name="T5" fmla="*/ 28 h 71"/>
                  <a:gd name="T6" fmla="*/ 186 w 189"/>
                  <a:gd name="T7" fmla="*/ 29 h 71"/>
                  <a:gd name="T8" fmla="*/ 182 w 189"/>
                  <a:gd name="T9" fmla="*/ 33 h 71"/>
                  <a:gd name="T10" fmla="*/ 174 w 189"/>
                  <a:gd name="T11" fmla="*/ 38 h 71"/>
                  <a:gd name="T12" fmla="*/ 162 w 189"/>
                  <a:gd name="T13" fmla="*/ 44 h 71"/>
                  <a:gd name="T14" fmla="*/ 147 w 189"/>
                  <a:gd name="T15" fmla="*/ 51 h 71"/>
                  <a:gd name="T16" fmla="*/ 129 w 189"/>
                  <a:gd name="T17" fmla="*/ 58 h 71"/>
                  <a:gd name="T18" fmla="*/ 109 w 189"/>
                  <a:gd name="T19" fmla="*/ 64 h 71"/>
                  <a:gd name="T20" fmla="*/ 85 w 189"/>
                  <a:gd name="T21" fmla="*/ 69 h 71"/>
                  <a:gd name="T22" fmla="*/ 83 w 189"/>
                  <a:gd name="T23" fmla="*/ 69 h 71"/>
                  <a:gd name="T24" fmla="*/ 76 w 189"/>
                  <a:gd name="T25" fmla="*/ 70 h 71"/>
                  <a:gd name="T26" fmla="*/ 67 w 189"/>
                  <a:gd name="T27" fmla="*/ 71 h 71"/>
                  <a:gd name="T28" fmla="*/ 55 w 189"/>
                  <a:gd name="T29" fmla="*/ 71 h 71"/>
                  <a:gd name="T30" fmla="*/ 43 w 189"/>
                  <a:gd name="T31" fmla="*/ 71 h 71"/>
                  <a:gd name="T32" fmla="*/ 28 w 189"/>
                  <a:gd name="T33" fmla="*/ 69 h 71"/>
                  <a:gd name="T34" fmla="*/ 14 w 189"/>
                  <a:gd name="T35" fmla="*/ 65 h 71"/>
                  <a:gd name="T36" fmla="*/ 0 w 189"/>
                  <a:gd name="T37" fmla="*/ 5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9" h="71">
                    <a:moveTo>
                      <a:pt x="0" y="59"/>
                    </a:moveTo>
                    <a:lnTo>
                      <a:pt x="50" y="0"/>
                    </a:lnTo>
                    <a:lnTo>
                      <a:pt x="189" y="28"/>
                    </a:lnTo>
                    <a:lnTo>
                      <a:pt x="186" y="29"/>
                    </a:lnTo>
                    <a:lnTo>
                      <a:pt x="182" y="33"/>
                    </a:lnTo>
                    <a:lnTo>
                      <a:pt x="174" y="38"/>
                    </a:lnTo>
                    <a:lnTo>
                      <a:pt x="162" y="44"/>
                    </a:lnTo>
                    <a:lnTo>
                      <a:pt x="147" y="51"/>
                    </a:lnTo>
                    <a:lnTo>
                      <a:pt x="129" y="58"/>
                    </a:lnTo>
                    <a:lnTo>
                      <a:pt x="109" y="64"/>
                    </a:lnTo>
                    <a:lnTo>
                      <a:pt x="85" y="69"/>
                    </a:lnTo>
                    <a:lnTo>
                      <a:pt x="83" y="69"/>
                    </a:lnTo>
                    <a:lnTo>
                      <a:pt x="76" y="70"/>
                    </a:lnTo>
                    <a:lnTo>
                      <a:pt x="67" y="71"/>
                    </a:lnTo>
                    <a:lnTo>
                      <a:pt x="55" y="71"/>
                    </a:lnTo>
                    <a:lnTo>
                      <a:pt x="43" y="71"/>
                    </a:lnTo>
                    <a:lnTo>
                      <a:pt x="28" y="69"/>
                    </a:lnTo>
                    <a:lnTo>
                      <a:pt x="14" y="65"/>
                    </a:lnTo>
                    <a:lnTo>
                      <a:pt x="0" y="59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42" name="Freeform 162"/>
              <p:cNvSpPr/>
              <p:nvPr/>
            </p:nvSpPr>
            <p:spPr bwMode="auto">
              <a:xfrm>
                <a:off x="1131" y="3511"/>
                <a:ext cx="30" cy="20"/>
              </a:xfrm>
              <a:custGeom>
                <a:avLst/>
                <a:gdLst>
                  <a:gd name="T0" fmla="*/ 0 w 179"/>
                  <a:gd name="T1" fmla="*/ 47 h 80"/>
                  <a:gd name="T2" fmla="*/ 53 w 179"/>
                  <a:gd name="T3" fmla="*/ 0 h 80"/>
                  <a:gd name="T4" fmla="*/ 179 w 179"/>
                  <a:gd name="T5" fmla="*/ 29 h 80"/>
                  <a:gd name="T6" fmla="*/ 123 w 179"/>
                  <a:gd name="T7" fmla="*/ 80 h 80"/>
                  <a:gd name="T8" fmla="*/ 0 w 179"/>
                  <a:gd name="T9" fmla="*/ 4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80">
                    <a:moveTo>
                      <a:pt x="0" y="47"/>
                    </a:moveTo>
                    <a:lnTo>
                      <a:pt x="53" y="0"/>
                    </a:lnTo>
                    <a:lnTo>
                      <a:pt x="179" y="29"/>
                    </a:lnTo>
                    <a:lnTo>
                      <a:pt x="123" y="80"/>
                    </a:lnTo>
                    <a:lnTo>
                      <a:pt x="0" y="47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43" name="Freeform 163"/>
              <p:cNvSpPr/>
              <p:nvPr/>
            </p:nvSpPr>
            <p:spPr bwMode="auto">
              <a:xfrm>
                <a:off x="1128" y="3476"/>
                <a:ext cx="10" cy="36"/>
              </a:xfrm>
              <a:custGeom>
                <a:avLst/>
                <a:gdLst>
                  <a:gd name="T0" fmla="*/ 11 w 58"/>
                  <a:gd name="T1" fmla="*/ 142 h 142"/>
                  <a:gd name="T2" fmla="*/ 0 w 58"/>
                  <a:gd name="T3" fmla="*/ 66 h 142"/>
                  <a:gd name="T4" fmla="*/ 1 w 58"/>
                  <a:gd name="T5" fmla="*/ 65 h 142"/>
                  <a:gd name="T6" fmla="*/ 5 w 58"/>
                  <a:gd name="T7" fmla="*/ 60 h 142"/>
                  <a:gd name="T8" fmla="*/ 11 w 58"/>
                  <a:gd name="T9" fmla="*/ 52 h 142"/>
                  <a:gd name="T10" fmla="*/ 19 w 58"/>
                  <a:gd name="T11" fmla="*/ 42 h 142"/>
                  <a:gd name="T12" fmla="*/ 26 w 58"/>
                  <a:gd name="T13" fmla="*/ 32 h 142"/>
                  <a:gd name="T14" fmla="*/ 36 w 58"/>
                  <a:gd name="T15" fmla="*/ 21 h 142"/>
                  <a:gd name="T16" fmla="*/ 44 w 58"/>
                  <a:gd name="T17" fmla="*/ 10 h 142"/>
                  <a:gd name="T18" fmla="*/ 52 w 58"/>
                  <a:gd name="T19" fmla="*/ 0 h 142"/>
                  <a:gd name="T20" fmla="*/ 58 w 58"/>
                  <a:gd name="T21" fmla="*/ 107 h 142"/>
                  <a:gd name="T22" fmla="*/ 11 w 58"/>
                  <a:gd name="T23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" h="142">
                    <a:moveTo>
                      <a:pt x="11" y="142"/>
                    </a:moveTo>
                    <a:lnTo>
                      <a:pt x="0" y="66"/>
                    </a:lnTo>
                    <a:lnTo>
                      <a:pt x="1" y="65"/>
                    </a:lnTo>
                    <a:lnTo>
                      <a:pt x="5" y="60"/>
                    </a:lnTo>
                    <a:lnTo>
                      <a:pt x="11" y="52"/>
                    </a:lnTo>
                    <a:lnTo>
                      <a:pt x="19" y="42"/>
                    </a:lnTo>
                    <a:lnTo>
                      <a:pt x="26" y="32"/>
                    </a:lnTo>
                    <a:lnTo>
                      <a:pt x="36" y="21"/>
                    </a:lnTo>
                    <a:lnTo>
                      <a:pt x="44" y="10"/>
                    </a:lnTo>
                    <a:lnTo>
                      <a:pt x="52" y="0"/>
                    </a:lnTo>
                    <a:lnTo>
                      <a:pt x="58" y="107"/>
                    </a:lnTo>
                    <a:lnTo>
                      <a:pt x="11" y="142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44" name="Freeform 164"/>
              <p:cNvSpPr/>
              <p:nvPr/>
            </p:nvSpPr>
            <p:spPr bwMode="auto">
              <a:xfrm>
                <a:off x="1142" y="3456"/>
                <a:ext cx="18" cy="40"/>
              </a:xfrm>
              <a:custGeom>
                <a:avLst/>
                <a:gdLst>
                  <a:gd name="T0" fmla="*/ 0 w 106"/>
                  <a:gd name="T1" fmla="*/ 163 h 163"/>
                  <a:gd name="T2" fmla="*/ 2 w 106"/>
                  <a:gd name="T3" fmla="*/ 52 h 163"/>
                  <a:gd name="T4" fmla="*/ 3 w 106"/>
                  <a:gd name="T5" fmla="*/ 50 h 163"/>
                  <a:gd name="T6" fmla="*/ 5 w 106"/>
                  <a:gd name="T7" fmla="*/ 47 h 163"/>
                  <a:gd name="T8" fmla="*/ 9 w 106"/>
                  <a:gd name="T9" fmla="*/ 42 h 163"/>
                  <a:gd name="T10" fmla="*/ 15 w 106"/>
                  <a:gd name="T11" fmla="*/ 35 h 163"/>
                  <a:gd name="T12" fmla="*/ 23 w 106"/>
                  <a:gd name="T13" fmla="*/ 29 h 163"/>
                  <a:gd name="T14" fmla="*/ 34 w 106"/>
                  <a:gd name="T15" fmla="*/ 22 h 163"/>
                  <a:gd name="T16" fmla="*/ 48 w 106"/>
                  <a:gd name="T17" fmla="*/ 14 h 163"/>
                  <a:gd name="T18" fmla="*/ 65 w 106"/>
                  <a:gd name="T19" fmla="*/ 7 h 163"/>
                  <a:gd name="T20" fmla="*/ 106 w 106"/>
                  <a:gd name="T21" fmla="*/ 0 h 163"/>
                  <a:gd name="T22" fmla="*/ 76 w 106"/>
                  <a:gd name="T23" fmla="*/ 90 h 163"/>
                  <a:gd name="T24" fmla="*/ 0 w 106"/>
                  <a:gd name="T2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6" h="163">
                    <a:moveTo>
                      <a:pt x="0" y="163"/>
                    </a:moveTo>
                    <a:lnTo>
                      <a:pt x="2" y="52"/>
                    </a:lnTo>
                    <a:lnTo>
                      <a:pt x="3" y="50"/>
                    </a:lnTo>
                    <a:lnTo>
                      <a:pt x="5" y="47"/>
                    </a:lnTo>
                    <a:lnTo>
                      <a:pt x="9" y="42"/>
                    </a:lnTo>
                    <a:lnTo>
                      <a:pt x="15" y="35"/>
                    </a:lnTo>
                    <a:lnTo>
                      <a:pt x="23" y="29"/>
                    </a:lnTo>
                    <a:lnTo>
                      <a:pt x="34" y="22"/>
                    </a:lnTo>
                    <a:lnTo>
                      <a:pt x="48" y="14"/>
                    </a:lnTo>
                    <a:lnTo>
                      <a:pt x="65" y="7"/>
                    </a:lnTo>
                    <a:lnTo>
                      <a:pt x="106" y="0"/>
                    </a:lnTo>
                    <a:lnTo>
                      <a:pt x="76" y="90"/>
                    </a:lnTo>
                    <a:lnTo>
                      <a:pt x="0" y="163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45" name="Freeform 165"/>
              <p:cNvSpPr/>
              <p:nvPr/>
            </p:nvSpPr>
            <p:spPr bwMode="auto">
              <a:xfrm>
                <a:off x="1145" y="3488"/>
                <a:ext cx="26" cy="24"/>
              </a:xfrm>
              <a:custGeom>
                <a:avLst/>
                <a:gdLst>
                  <a:gd name="T0" fmla="*/ 0 w 155"/>
                  <a:gd name="T1" fmla="*/ 58 h 93"/>
                  <a:gd name="T2" fmla="*/ 61 w 155"/>
                  <a:gd name="T3" fmla="*/ 0 h 93"/>
                  <a:gd name="T4" fmla="*/ 155 w 155"/>
                  <a:gd name="T5" fmla="*/ 13 h 93"/>
                  <a:gd name="T6" fmla="*/ 154 w 155"/>
                  <a:gd name="T7" fmla="*/ 16 h 93"/>
                  <a:gd name="T8" fmla="*/ 151 w 155"/>
                  <a:gd name="T9" fmla="*/ 22 h 93"/>
                  <a:gd name="T10" fmla="*/ 146 w 155"/>
                  <a:gd name="T11" fmla="*/ 32 h 93"/>
                  <a:gd name="T12" fmla="*/ 140 w 155"/>
                  <a:gd name="T13" fmla="*/ 45 h 93"/>
                  <a:gd name="T14" fmla="*/ 132 w 155"/>
                  <a:gd name="T15" fmla="*/ 57 h 93"/>
                  <a:gd name="T16" fmla="*/ 124 w 155"/>
                  <a:gd name="T17" fmla="*/ 71 h 93"/>
                  <a:gd name="T18" fmla="*/ 116 w 155"/>
                  <a:gd name="T19" fmla="*/ 83 h 93"/>
                  <a:gd name="T20" fmla="*/ 108 w 155"/>
                  <a:gd name="T21" fmla="*/ 93 h 93"/>
                  <a:gd name="T22" fmla="*/ 0 w 155"/>
                  <a:gd name="T23" fmla="*/ 58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5" h="93">
                    <a:moveTo>
                      <a:pt x="0" y="58"/>
                    </a:moveTo>
                    <a:lnTo>
                      <a:pt x="61" y="0"/>
                    </a:lnTo>
                    <a:lnTo>
                      <a:pt x="155" y="13"/>
                    </a:lnTo>
                    <a:lnTo>
                      <a:pt x="154" y="16"/>
                    </a:lnTo>
                    <a:lnTo>
                      <a:pt x="151" y="22"/>
                    </a:lnTo>
                    <a:lnTo>
                      <a:pt x="146" y="32"/>
                    </a:lnTo>
                    <a:lnTo>
                      <a:pt x="140" y="45"/>
                    </a:lnTo>
                    <a:lnTo>
                      <a:pt x="132" y="57"/>
                    </a:lnTo>
                    <a:lnTo>
                      <a:pt x="124" y="71"/>
                    </a:lnTo>
                    <a:lnTo>
                      <a:pt x="116" y="83"/>
                    </a:lnTo>
                    <a:lnTo>
                      <a:pt x="108" y="93"/>
                    </a:lnTo>
                    <a:lnTo>
                      <a:pt x="0" y="58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46" name="Freeform 166"/>
              <p:cNvSpPr/>
              <p:nvPr/>
            </p:nvSpPr>
            <p:spPr bwMode="auto">
              <a:xfrm>
                <a:off x="1161" y="3449"/>
                <a:ext cx="21" cy="34"/>
              </a:xfrm>
              <a:custGeom>
                <a:avLst/>
                <a:gdLst>
                  <a:gd name="T0" fmla="*/ 0 w 126"/>
                  <a:gd name="T1" fmla="*/ 122 h 137"/>
                  <a:gd name="T2" fmla="*/ 126 w 126"/>
                  <a:gd name="T3" fmla="*/ 0 h 137"/>
                  <a:gd name="T4" fmla="*/ 124 w 126"/>
                  <a:gd name="T5" fmla="*/ 5 h 137"/>
                  <a:gd name="T6" fmla="*/ 119 w 126"/>
                  <a:gd name="T7" fmla="*/ 19 h 137"/>
                  <a:gd name="T8" fmla="*/ 111 w 126"/>
                  <a:gd name="T9" fmla="*/ 39 h 137"/>
                  <a:gd name="T10" fmla="*/ 103 w 126"/>
                  <a:gd name="T11" fmla="*/ 62 h 137"/>
                  <a:gd name="T12" fmla="*/ 93 w 126"/>
                  <a:gd name="T13" fmla="*/ 85 h 137"/>
                  <a:gd name="T14" fmla="*/ 85 w 126"/>
                  <a:gd name="T15" fmla="*/ 108 h 137"/>
                  <a:gd name="T16" fmla="*/ 77 w 126"/>
                  <a:gd name="T17" fmla="*/ 125 h 137"/>
                  <a:gd name="T18" fmla="*/ 71 w 126"/>
                  <a:gd name="T19" fmla="*/ 137 h 137"/>
                  <a:gd name="T20" fmla="*/ 0 w 126"/>
                  <a:gd name="T21" fmla="*/ 122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6" h="137">
                    <a:moveTo>
                      <a:pt x="0" y="122"/>
                    </a:moveTo>
                    <a:lnTo>
                      <a:pt x="126" y="0"/>
                    </a:lnTo>
                    <a:lnTo>
                      <a:pt x="124" y="5"/>
                    </a:lnTo>
                    <a:lnTo>
                      <a:pt x="119" y="19"/>
                    </a:lnTo>
                    <a:lnTo>
                      <a:pt x="111" y="39"/>
                    </a:lnTo>
                    <a:lnTo>
                      <a:pt x="103" y="62"/>
                    </a:lnTo>
                    <a:lnTo>
                      <a:pt x="93" y="85"/>
                    </a:lnTo>
                    <a:lnTo>
                      <a:pt x="85" y="108"/>
                    </a:lnTo>
                    <a:lnTo>
                      <a:pt x="77" y="125"/>
                    </a:lnTo>
                    <a:lnTo>
                      <a:pt x="71" y="137"/>
                    </a:lnTo>
                    <a:lnTo>
                      <a:pt x="0" y="122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47" name="Freeform 167"/>
              <p:cNvSpPr/>
              <p:nvPr/>
            </p:nvSpPr>
            <p:spPr bwMode="auto">
              <a:xfrm>
                <a:off x="1162" y="3447"/>
                <a:ext cx="17" cy="23"/>
              </a:xfrm>
              <a:custGeom>
                <a:avLst/>
                <a:gdLst>
                  <a:gd name="T0" fmla="*/ 0 w 99"/>
                  <a:gd name="T1" fmla="*/ 94 h 94"/>
                  <a:gd name="T2" fmla="*/ 17 w 99"/>
                  <a:gd name="T3" fmla="*/ 14 h 94"/>
                  <a:gd name="T4" fmla="*/ 99 w 99"/>
                  <a:gd name="T5" fmla="*/ 0 h 94"/>
                  <a:gd name="T6" fmla="*/ 0 w 99"/>
                  <a:gd name="T7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94">
                    <a:moveTo>
                      <a:pt x="0" y="94"/>
                    </a:moveTo>
                    <a:lnTo>
                      <a:pt x="17" y="14"/>
                    </a:lnTo>
                    <a:lnTo>
                      <a:pt x="99" y="0"/>
                    </a:lnTo>
                    <a:lnTo>
                      <a:pt x="0" y="94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48" name="Freeform 168"/>
              <p:cNvSpPr/>
              <p:nvPr/>
            </p:nvSpPr>
            <p:spPr bwMode="auto">
              <a:xfrm>
                <a:off x="1152" y="3500"/>
                <a:ext cx="73" cy="155"/>
              </a:xfrm>
              <a:custGeom>
                <a:avLst/>
                <a:gdLst>
                  <a:gd name="T0" fmla="*/ 0 w 439"/>
                  <a:gd name="T1" fmla="*/ 353 h 622"/>
                  <a:gd name="T2" fmla="*/ 8 w 439"/>
                  <a:gd name="T3" fmla="*/ 273 h 622"/>
                  <a:gd name="T4" fmla="*/ 23 w 439"/>
                  <a:gd name="T5" fmla="*/ 226 h 622"/>
                  <a:gd name="T6" fmla="*/ 34 w 439"/>
                  <a:gd name="T7" fmla="*/ 201 h 622"/>
                  <a:gd name="T8" fmla="*/ 54 w 439"/>
                  <a:gd name="T9" fmla="*/ 163 h 622"/>
                  <a:gd name="T10" fmla="*/ 81 w 439"/>
                  <a:gd name="T11" fmla="*/ 126 h 622"/>
                  <a:gd name="T12" fmla="*/ 99 w 439"/>
                  <a:gd name="T13" fmla="*/ 107 h 622"/>
                  <a:gd name="T14" fmla="*/ 129 w 439"/>
                  <a:gd name="T15" fmla="*/ 79 h 622"/>
                  <a:gd name="T16" fmla="*/ 174 w 439"/>
                  <a:gd name="T17" fmla="*/ 42 h 622"/>
                  <a:gd name="T18" fmla="*/ 224 w 439"/>
                  <a:gd name="T19" fmla="*/ 11 h 622"/>
                  <a:gd name="T20" fmla="*/ 249 w 439"/>
                  <a:gd name="T21" fmla="*/ 3 h 622"/>
                  <a:gd name="T22" fmla="*/ 275 w 439"/>
                  <a:gd name="T23" fmla="*/ 2 h 622"/>
                  <a:gd name="T24" fmla="*/ 313 w 439"/>
                  <a:gd name="T25" fmla="*/ 1 h 622"/>
                  <a:gd name="T26" fmla="*/ 348 w 439"/>
                  <a:gd name="T27" fmla="*/ 0 h 622"/>
                  <a:gd name="T28" fmla="*/ 360 w 439"/>
                  <a:gd name="T29" fmla="*/ 6 h 622"/>
                  <a:gd name="T30" fmla="*/ 355 w 439"/>
                  <a:gd name="T31" fmla="*/ 52 h 622"/>
                  <a:gd name="T32" fmla="*/ 339 w 439"/>
                  <a:gd name="T33" fmla="*/ 98 h 622"/>
                  <a:gd name="T34" fmla="*/ 323 w 439"/>
                  <a:gd name="T35" fmla="*/ 133 h 622"/>
                  <a:gd name="T36" fmla="*/ 295 w 439"/>
                  <a:gd name="T37" fmla="*/ 186 h 622"/>
                  <a:gd name="T38" fmla="*/ 257 w 439"/>
                  <a:gd name="T39" fmla="*/ 239 h 622"/>
                  <a:gd name="T40" fmla="*/ 232 w 439"/>
                  <a:gd name="T41" fmla="*/ 263 h 622"/>
                  <a:gd name="T42" fmla="*/ 208 w 439"/>
                  <a:gd name="T43" fmla="*/ 281 h 622"/>
                  <a:gd name="T44" fmla="*/ 173 w 439"/>
                  <a:gd name="T45" fmla="*/ 307 h 622"/>
                  <a:gd name="T46" fmla="*/ 139 w 439"/>
                  <a:gd name="T47" fmla="*/ 329 h 622"/>
                  <a:gd name="T48" fmla="*/ 245 w 439"/>
                  <a:gd name="T49" fmla="*/ 386 h 622"/>
                  <a:gd name="T50" fmla="*/ 258 w 439"/>
                  <a:gd name="T51" fmla="*/ 389 h 622"/>
                  <a:gd name="T52" fmla="*/ 288 w 439"/>
                  <a:gd name="T53" fmla="*/ 402 h 622"/>
                  <a:gd name="T54" fmla="*/ 325 w 439"/>
                  <a:gd name="T55" fmla="*/ 419 h 622"/>
                  <a:gd name="T56" fmla="*/ 356 w 439"/>
                  <a:gd name="T57" fmla="*/ 441 h 622"/>
                  <a:gd name="T58" fmla="*/ 364 w 439"/>
                  <a:gd name="T59" fmla="*/ 452 h 622"/>
                  <a:gd name="T60" fmla="*/ 387 w 439"/>
                  <a:gd name="T61" fmla="*/ 483 h 622"/>
                  <a:gd name="T62" fmla="*/ 413 w 439"/>
                  <a:gd name="T63" fmla="*/ 532 h 622"/>
                  <a:gd name="T64" fmla="*/ 439 w 439"/>
                  <a:gd name="T65" fmla="*/ 593 h 622"/>
                  <a:gd name="T66" fmla="*/ 427 w 439"/>
                  <a:gd name="T67" fmla="*/ 598 h 622"/>
                  <a:gd name="T68" fmla="*/ 395 w 439"/>
                  <a:gd name="T69" fmla="*/ 609 h 622"/>
                  <a:gd name="T70" fmla="*/ 350 w 439"/>
                  <a:gd name="T71" fmla="*/ 620 h 622"/>
                  <a:gd name="T72" fmla="*/ 300 w 439"/>
                  <a:gd name="T73" fmla="*/ 622 h 622"/>
                  <a:gd name="T74" fmla="*/ 283 w 439"/>
                  <a:gd name="T75" fmla="*/ 618 h 622"/>
                  <a:gd name="T76" fmla="*/ 242 w 439"/>
                  <a:gd name="T77" fmla="*/ 604 h 622"/>
                  <a:gd name="T78" fmla="*/ 191 w 439"/>
                  <a:gd name="T79" fmla="*/ 581 h 622"/>
                  <a:gd name="T80" fmla="*/ 148 w 439"/>
                  <a:gd name="T81" fmla="*/ 544 h 622"/>
                  <a:gd name="T82" fmla="*/ 138 w 439"/>
                  <a:gd name="T83" fmla="*/ 536 h 622"/>
                  <a:gd name="T84" fmla="*/ 114 w 439"/>
                  <a:gd name="T85" fmla="*/ 511 h 622"/>
                  <a:gd name="T86" fmla="*/ 85 w 439"/>
                  <a:gd name="T87" fmla="*/ 474 h 622"/>
                  <a:gd name="T88" fmla="*/ 60 w 439"/>
                  <a:gd name="T89" fmla="*/ 431 h 622"/>
                  <a:gd name="T90" fmla="*/ 47 w 439"/>
                  <a:gd name="T91" fmla="*/ 412 h 622"/>
                  <a:gd name="T92" fmla="*/ 33 w 439"/>
                  <a:gd name="T93" fmla="*/ 372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39" h="622">
                    <a:moveTo>
                      <a:pt x="0" y="368"/>
                    </a:moveTo>
                    <a:lnTo>
                      <a:pt x="0" y="353"/>
                    </a:lnTo>
                    <a:lnTo>
                      <a:pt x="2" y="318"/>
                    </a:lnTo>
                    <a:lnTo>
                      <a:pt x="8" y="273"/>
                    </a:lnTo>
                    <a:lnTo>
                      <a:pt x="21" y="229"/>
                    </a:lnTo>
                    <a:lnTo>
                      <a:pt x="23" y="226"/>
                    </a:lnTo>
                    <a:lnTo>
                      <a:pt x="27" y="216"/>
                    </a:lnTo>
                    <a:lnTo>
                      <a:pt x="34" y="201"/>
                    </a:lnTo>
                    <a:lnTo>
                      <a:pt x="44" y="183"/>
                    </a:lnTo>
                    <a:lnTo>
                      <a:pt x="54" y="163"/>
                    </a:lnTo>
                    <a:lnTo>
                      <a:pt x="67" y="144"/>
                    </a:lnTo>
                    <a:lnTo>
                      <a:pt x="81" y="126"/>
                    </a:lnTo>
                    <a:lnTo>
                      <a:pt x="95" y="111"/>
                    </a:lnTo>
                    <a:lnTo>
                      <a:pt x="99" y="107"/>
                    </a:lnTo>
                    <a:lnTo>
                      <a:pt x="111" y="96"/>
                    </a:lnTo>
                    <a:lnTo>
                      <a:pt x="129" y="79"/>
                    </a:lnTo>
                    <a:lnTo>
                      <a:pt x="150" y="61"/>
                    </a:lnTo>
                    <a:lnTo>
                      <a:pt x="174" y="42"/>
                    </a:lnTo>
                    <a:lnTo>
                      <a:pt x="199" y="24"/>
                    </a:lnTo>
                    <a:lnTo>
                      <a:pt x="224" y="11"/>
                    </a:lnTo>
                    <a:lnTo>
                      <a:pt x="245" y="3"/>
                    </a:lnTo>
                    <a:lnTo>
                      <a:pt x="249" y="3"/>
                    </a:lnTo>
                    <a:lnTo>
                      <a:pt x="260" y="3"/>
                    </a:lnTo>
                    <a:lnTo>
                      <a:pt x="275" y="2"/>
                    </a:lnTo>
                    <a:lnTo>
                      <a:pt x="294" y="1"/>
                    </a:lnTo>
                    <a:lnTo>
                      <a:pt x="313" y="1"/>
                    </a:lnTo>
                    <a:lnTo>
                      <a:pt x="332" y="0"/>
                    </a:lnTo>
                    <a:lnTo>
                      <a:pt x="348" y="0"/>
                    </a:lnTo>
                    <a:lnTo>
                      <a:pt x="359" y="0"/>
                    </a:lnTo>
                    <a:lnTo>
                      <a:pt x="360" y="6"/>
                    </a:lnTo>
                    <a:lnTo>
                      <a:pt x="360" y="23"/>
                    </a:lnTo>
                    <a:lnTo>
                      <a:pt x="355" y="52"/>
                    </a:lnTo>
                    <a:lnTo>
                      <a:pt x="341" y="93"/>
                    </a:lnTo>
                    <a:lnTo>
                      <a:pt x="339" y="98"/>
                    </a:lnTo>
                    <a:lnTo>
                      <a:pt x="333" y="112"/>
                    </a:lnTo>
                    <a:lnTo>
                      <a:pt x="323" y="133"/>
                    </a:lnTo>
                    <a:lnTo>
                      <a:pt x="311" y="158"/>
                    </a:lnTo>
                    <a:lnTo>
                      <a:pt x="295" y="186"/>
                    </a:lnTo>
                    <a:lnTo>
                      <a:pt x="277" y="214"/>
                    </a:lnTo>
                    <a:lnTo>
                      <a:pt x="257" y="239"/>
                    </a:lnTo>
                    <a:lnTo>
                      <a:pt x="235" y="261"/>
                    </a:lnTo>
                    <a:lnTo>
                      <a:pt x="232" y="263"/>
                    </a:lnTo>
                    <a:lnTo>
                      <a:pt x="222" y="271"/>
                    </a:lnTo>
                    <a:lnTo>
                      <a:pt x="208" y="281"/>
                    </a:lnTo>
                    <a:lnTo>
                      <a:pt x="191" y="293"/>
                    </a:lnTo>
                    <a:lnTo>
                      <a:pt x="173" y="307"/>
                    </a:lnTo>
                    <a:lnTo>
                      <a:pt x="155" y="319"/>
                    </a:lnTo>
                    <a:lnTo>
                      <a:pt x="139" y="329"/>
                    </a:lnTo>
                    <a:lnTo>
                      <a:pt x="126" y="337"/>
                    </a:lnTo>
                    <a:lnTo>
                      <a:pt x="245" y="386"/>
                    </a:lnTo>
                    <a:lnTo>
                      <a:pt x="248" y="387"/>
                    </a:lnTo>
                    <a:lnTo>
                      <a:pt x="258" y="389"/>
                    </a:lnTo>
                    <a:lnTo>
                      <a:pt x="271" y="394"/>
                    </a:lnTo>
                    <a:lnTo>
                      <a:pt x="288" y="402"/>
                    </a:lnTo>
                    <a:lnTo>
                      <a:pt x="307" y="409"/>
                    </a:lnTo>
                    <a:lnTo>
                      <a:pt x="325" y="419"/>
                    </a:lnTo>
                    <a:lnTo>
                      <a:pt x="342" y="429"/>
                    </a:lnTo>
                    <a:lnTo>
                      <a:pt x="356" y="441"/>
                    </a:lnTo>
                    <a:lnTo>
                      <a:pt x="358" y="443"/>
                    </a:lnTo>
                    <a:lnTo>
                      <a:pt x="364" y="452"/>
                    </a:lnTo>
                    <a:lnTo>
                      <a:pt x="374" y="466"/>
                    </a:lnTo>
                    <a:lnTo>
                      <a:pt x="387" y="483"/>
                    </a:lnTo>
                    <a:lnTo>
                      <a:pt x="399" y="506"/>
                    </a:lnTo>
                    <a:lnTo>
                      <a:pt x="413" y="532"/>
                    </a:lnTo>
                    <a:lnTo>
                      <a:pt x="427" y="561"/>
                    </a:lnTo>
                    <a:lnTo>
                      <a:pt x="439" y="593"/>
                    </a:lnTo>
                    <a:lnTo>
                      <a:pt x="435" y="594"/>
                    </a:lnTo>
                    <a:lnTo>
                      <a:pt x="427" y="598"/>
                    </a:lnTo>
                    <a:lnTo>
                      <a:pt x="412" y="604"/>
                    </a:lnTo>
                    <a:lnTo>
                      <a:pt x="395" y="609"/>
                    </a:lnTo>
                    <a:lnTo>
                      <a:pt x="374" y="615"/>
                    </a:lnTo>
                    <a:lnTo>
                      <a:pt x="350" y="620"/>
                    </a:lnTo>
                    <a:lnTo>
                      <a:pt x="325" y="622"/>
                    </a:lnTo>
                    <a:lnTo>
                      <a:pt x="300" y="622"/>
                    </a:lnTo>
                    <a:lnTo>
                      <a:pt x="296" y="620"/>
                    </a:lnTo>
                    <a:lnTo>
                      <a:pt x="283" y="618"/>
                    </a:lnTo>
                    <a:lnTo>
                      <a:pt x="264" y="612"/>
                    </a:lnTo>
                    <a:lnTo>
                      <a:pt x="242" y="604"/>
                    </a:lnTo>
                    <a:lnTo>
                      <a:pt x="216" y="593"/>
                    </a:lnTo>
                    <a:lnTo>
                      <a:pt x="191" y="581"/>
                    </a:lnTo>
                    <a:lnTo>
                      <a:pt x="168" y="564"/>
                    </a:lnTo>
                    <a:lnTo>
                      <a:pt x="148" y="544"/>
                    </a:lnTo>
                    <a:lnTo>
                      <a:pt x="144" y="542"/>
                    </a:lnTo>
                    <a:lnTo>
                      <a:pt x="138" y="536"/>
                    </a:lnTo>
                    <a:lnTo>
                      <a:pt x="126" y="524"/>
                    </a:lnTo>
                    <a:lnTo>
                      <a:pt x="114" y="511"/>
                    </a:lnTo>
                    <a:lnTo>
                      <a:pt x="99" y="494"/>
                    </a:lnTo>
                    <a:lnTo>
                      <a:pt x="85" y="474"/>
                    </a:lnTo>
                    <a:lnTo>
                      <a:pt x="71" y="453"/>
                    </a:lnTo>
                    <a:lnTo>
                      <a:pt x="60" y="431"/>
                    </a:lnTo>
                    <a:lnTo>
                      <a:pt x="55" y="426"/>
                    </a:lnTo>
                    <a:lnTo>
                      <a:pt x="47" y="412"/>
                    </a:lnTo>
                    <a:lnTo>
                      <a:pt x="39" y="393"/>
                    </a:lnTo>
                    <a:lnTo>
                      <a:pt x="33" y="372"/>
                    </a:lnTo>
                    <a:lnTo>
                      <a:pt x="0" y="368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49" name="Freeform 169"/>
              <p:cNvSpPr/>
              <p:nvPr/>
            </p:nvSpPr>
            <p:spPr bwMode="auto">
              <a:xfrm>
                <a:off x="1185" y="3550"/>
                <a:ext cx="63" cy="50"/>
              </a:xfrm>
              <a:custGeom>
                <a:avLst/>
                <a:gdLst>
                  <a:gd name="T0" fmla="*/ 24 w 377"/>
                  <a:gd name="T1" fmla="*/ 111 h 198"/>
                  <a:gd name="T2" fmla="*/ 30 w 377"/>
                  <a:gd name="T3" fmla="*/ 102 h 198"/>
                  <a:gd name="T4" fmla="*/ 47 w 377"/>
                  <a:gd name="T5" fmla="*/ 82 h 198"/>
                  <a:gd name="T6" fmla="*/ 75 w 377"/>
                  <a:gd name="T7" fmla="*/ 56 h 198"/>
                  <a:gd name="T8" fmla="*/ 115 w 377"/>
                  <a:gd name="T9" fmla="*/ 31 h 198"/>
                  <a:gd name="T10" fmla="*/ 126 w 377"/>
                  <a:gd name="T11" fmla="*/ 25 h 198"/>
                  <a:gd name="T12" fmla="*/ 156 w 377"/>
                  <a:gd name="T13" fmla="*/ 13 h 198"/>
                  <a:gd name="T14" fmla="*/ 195 w 377"/>
                  <a:gd name="T15" fmla="*/ 2 h 198"/>
                  <a:gd name="T16" fmla="*/ 233 w 377"/>
                  <a:gd name="T17" fmla="*/ 0 h 198"/>
                  <a:gd name="T18" fmla="*/ 245 w 377"/>
                  <a:gd name="T19" fmla="*/ 1 h 198"/>
                  <a:gd name="T20" fmla="*/ 274 w 377"/>
                  <a:gd name="T21" fmla="*/ 8 h 198"/>
                  <a:gd name="T22" fmla="*/ 309 w 377"/>
                  <a:gd name="T23" fmla="*/ 25 h 198"/>
                  <a:gd name="T24" fmla="*/ 341 w 377"/>
                  <a:gd name="T25" fmla="*/ 56 h 198"/>
                  <a:gd name="T26" fmla="*/ 376 w 377"/>
                  <a:gd name="T27" fmla="*/ 116 h 198"/>
                  <a:gd name="T28" fmla="*/ 366 w 377"/>
                  <a:gd name="T29" fmla="*/ 127 h 198"/>
                  <a:gd name="T30" fmla="*/ 349 w 377"/>
                  <a:gd name="T31" fmla="*/ 143 h 198"/>
                  <a:gd name="T32" fmla="*/ 323 w 377"/>
                  <a:gd name="T33" fmla="*/ 162 h 198"/>
                  <a:gd name="T34" fmla="*/ 303 w 377"/>
                  <a:gd name="T35" fmla="*/ 172 h 198"/>
                  <a:gd name="T36" fmla="*/ 281 w 377"/>
                  <a:gd name="T37" fmla="*/ 180 h 198"/>
                  <a:gd name="T38" fmla="*/ 247 w 377"/>
                  <a:gd name="T39" fmla="*/ 190 h 198"/>
                  <a:gd name="T40" fmla="*/ 210 w 377"/>
                  <a:gd name="T41" fmla="*/ 197 h 198"/>
                  <a:gd name="T42" fmla="*/ 191 w 377"/>
                  <a:gd name="T43" fmla="*/ 198 h 198"/>
                  <a:gd name="T44" fmla="*/ 170 w 377"/>
                  <a:gd name="T45" fmla="*/ 196 h 198"/>
                  <a:gd name="T46" fmla="*/ 136 w 377"/>
                  <a:gd name="T47" fmla="*/ 187 h 198"/>
                  <a:gd name="T48" fmla="*/ 94 w 377"/>
                  <a:gd name="T49" fmla="*/ 171 h 198"/>
                  <a:gd name="T50" fmla="*/ 73 w 377"/>
                  <a:gd name="T51" fmla="*/ 158 h 198"/>
                  <a:gd name="T52" fmla="*/ 69 w 377"/>
                  <a:gd name="T53" fmla="*/ 155 h 198"/>
                  <a:gd name="T54" fmla="*/ 60 w 377"/>
                  <a:gd name="T55" fmla="*/ 146 h 198"/>
                  <a:gd name="T56" fmla="*/ 48 w 377"/>
                  <a:gd name="T57" fmla="*/ 135 h 198"/>
                  <a:gd name="T58" fmla="*/ 39 w 377"/>
                  <a:gd name="T59" fmla="*/ 127 h 198"/>
                  <a:gd name="T60" fmla="*/ 25 w 377"/>
                  <a:gd name="T61" fmla="*/ 128 h 198"/>
                  <a:gd name="T62" fmla="*/ 0 w 377"/>
                  <a:gd name="T63" fmla="*/ 12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7" h="198">
                    <a:moveTo>
                      <a:pt x="0" y="128"/>
                    </a:moveTo>
                    <a:lnTo>
                      <a:pt x="24" y="111"/>
                    </a:lnTo>
                    <a:lnTo>
                      <a:pt x="25" y="108"/>
                    </a:lnTo>
                    <a:lnTo>
                      <a:pt x="30" y="102"/>
                    </a:lnTo>
                    <a:lnTo>
                      <a:pt x="37" y="93"/>
                    </a:lnTo>
                    <a:lnTo>
                      <a:pt x="47" y="82"/>
                    </a:lnTo>
                    <a:lnTo>
                      <a:pt x="61" y="68"/>
                    </a:lnTo>
                    <a:lnTo>
                      <a:pt x="75" y="56"/>
                    </a:lnTo>
                    <a:lnTo>
                      <a:pt x="94" y="42"/>
                    </a:lnTo>
                    <a:lnTo>
                      <a:pt x="115" y="31"/>
                    </a:lnTo>
                    <a:lnTo>
                      <a:pt x="118" y="30"/>
                    </a:lnTo>
                    <a:lnTo>
                      <a:pt x="126" y="25"/>
                    </a:lnTo>
                    <a:lnTo>
                      <a:pt x="140" y="20"/>
                    </a:lnTo>
                    <a:lnTo>
                      <a:pt x="156" y="13"/>
                    </a:lnTo>
                    <a:lnTo>
                      <a:pt x="175" y="7"/>
                    </a:lnTo>
                    <a:lnTo>
                      <a:pt x="195" y="2"/>
                    </a:lnTo>
                    <a:lnTo>
                      <a:pt x="214" y="0"/>
                    </a:lnTo>
                    <a:lnTo>
                      <a:pt x="233" y="0"/>
                    </a:lnTo>
                    <a:lnTo>
                      <a:pt x="236" y="0"/>
                    </a:lnTo>
                    <a:lnTo>
                      <a:pt x="245" y="1"/>
                    </a:lnTo>
                    <a:lnTo>
                      <a:pt x="258" y="3"/>
                    </a:lnTo>
                    <a:lnTo>
                      <a:pt x="274" y="8"/>
                    </a:lnTo>
                    <a:lnTo>
                      <a:pt x="291" y="15"/>
                    </a:lnTo>
                    <a:lnTo>
                      <a:pt x="309" y="25"/>
                    </a:lnTo>
                    <a:lnTo>
                      <a:pt x="326" y="38"/>
                    </a:lnTo>
                    <a:lnTo>
                      <a:pt x="341" y="56"/>
                    </a:lnTo>
                    <a:lnTo>
                      <a:pt x="377" y="115"/>
                    </a:lnTo>
                    <a:lnTo>
                      <a:pt x="376" y="116"/>
                    </a:lnTo>
                    <a:lnTo>
                      <a:pt x="373" y="121"/>
                    </a:lnTo>
                    <a:lnTo>
                      <a:pt x="366" y="127"/>
                    </a:lnTo>
                    <a:lnTo>
                      <a:pt x="359" y="135"/>
                    </a:lnTo>
                    <a:lnTo>
                      <a:pt x="349" y="143"/>
                    </a:lnTo>
                    <a:lnTo>
                      <a:pt x="337" y="153"/>
                    </a:lnTo>
                    <a:lnTo>
                      <a:pt x="323" y="162"/>
                    </a:lnTo>
                    <a:lnTo>
                      <a:pt x="306" y="171"/>
                    </a:lnTo>
                    <a:lnTo>
                      <a:pt x="303" y="172"/>
                    </a:lnTo>
                    <a:lnTo>
                      <a:pt x="294" y="175"/>
                    </a:lnTo>
                    <a:lnTo>
                      <a:pt x="281" y="180"/>
                    </a:lnTo>
                    <a:lnTo>
                      <a:pt x="265" y="185"/>
                    </a:lnTo>
                    <a:lnTo>
                      <a:pt x="247" y="190"/>
                    </a:lnTo>
                    <a:lnTo>
                      <a:pt x="228" y="195"/>
                    </a:lnTo>
                    <a:lnTo>
                      <a:pt x="210" y="197"/>
                    </a:lnTo>
                    <a:lnTo>
                      <a:pt x="194" y="198"/>
                    </a:lnTo>
                    <a:lnTo>
                      <a:pt x="191" y="198"/>
                    </a:lnTo>
                    <a:lnTo>
                      <a:pt x="182" y="197"/>
                    </a:lnTo>
                    <a:lnTo>
                      <a:pt x="170" y="196"/>
                    </a:lnTo>
                    <a:lnTo>
                      <a:pt x="154" y="192"/>
                    </a:lnTo>
                    <a:lnTo>
                      <a:pt x="136" y="187"/>
                    </a:lnTo>
                    <a:lnTo>
                      <a:pt x="116" y="181"/>
                    </a:lnTo>
                    <a:lnTo>
                      <a:pt x="94" y="171"/>
                    </a:lnTo>
                    <a:lnTo>
                      <a:pt x="74" y="160"/>
                    </a:lnTo>
                    <a:lnTo>
                      <a:pt x="73" y="158"/>
                    </a:lnTo>
                    <a:lnTo>
                      <a:pt x="72" y="157"/>
                    </a:lnTo>
                    <a:lnTo>
                      <a:pt x="69" y="155"/>
                    </a:lnTo>
                    <a:lnTo>
                      <a:pt x="65" y="151"/>
                    </a:lnTo>
                    <a:lnTo>
                      <a:pt x="60" y="146"/>
                    </a:lnTo>
                    <a:lnTo>
                      <a:pt x="54" y="141"/>
                    </a:lnTo>
                    <a:lnTo>
                      <a:pt x="48" y="135"/>
                    </a:lnTo>
                    <a:lnTo>
                      <a:pt x="42" y="128"/>
                    </a:lnTo>
                    <a:lnTo>
                      <a:pt x="39" y="127"/>
                    </a:lnTo>
                    <a:lnTo>
                      <a:pt x="33" y="126"/>
                    </a:lnTo>
                    <a:lnTo>
                      <a:pt x="25" y="128"/>
                    </a:lnTo>
                    <a:lnTo>
                      <a:pt x="12" y="140"/>
                    </a:lnTo>
                    <a:lnTo>
                      <a:pt x="0" y="128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50" name="Freeform 170"/>
              <p:cNvSpPr/>
              <p:nvPr/>
            </p:nvSpPr>
            <p:spPr bwMode="auto">
              <a:xfrm>
                <a:off x="1156" y="3541"/>
                <a:ext cx="10" cy="40"/>
              </a:xfrm>
              <a:custGeom>
                <a:avLst/>
                <a:gdLst>
                  <a:gd name="T0" fmla="*/ 0 w 59"/>
                  <a:gd name="T1" fmla="*/ 160 h 160"/>
                  <a:gd name="T2" fmla="*/ 59 w 59"/>
                  <a:gd name="T3" fmla="*/ 80 h 160"/>
                  <a:gd name="T4" fmla="*/ 59 w 59"/>
                  <a:gd name="T5" fmla="*/ 0 h 160"/>
                  <a:gd name="T6" fmla="*/ 58 w 59"/>
                  <a:gd name="T7" fmla="*/ 3 h 160"/>
                  <a:gd name="T8" fmla="*/ 54 w 59"/>
                  <a:gd name="T9" fmla="*/ 9 h 160"/>
                  <a:gd name="T10" fmla="*/ 48 w 59"/>
                  <a:gd name="T11" fmla="*/ 18 h 160"/>
                  <a:gd name="T12" fmla="*/ 42 w 59"/>
                  <a:gd name="T13" fmla="*/ 29 h 160"/>
                  <a:gd name="T14" fmla="*/ 35 w 59"/>
                  <a:gd name="T15" fmla="*/ 41 h 160"/>
                  <a:gd name="T16" fmla="*/ 27 w 59"/>
                  <a:gd name="T17" fmla="*/ 56 h 160"/>
                  <a:gd name="T18" fmla="*/ 21 w 59"/>
                  <a:gd name="T19" fmla="*/ 70 h 160"/>
                  <a:gd name="T20" fmla="*/ 15 w 59"/>
                  <a:gd name="T21" fmla="*/ 84 h 160"/>
                  <a:gd name="T22" fmla="*/ 0 w 59"/>
                  <a:gd name="T23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" h="160">
                    <a:moveTo>
                      <a:pt x="0" y="160"/>
                    </a:moveTo>
                    <a:lnTo>
                      <a:pt x="59" y="80"/>
                    </a:lnTo>
                    <a:lnTo>
                      <a:pt x="59" y="0"/>
                    </a:lnTo>
                    <a:lnTo>
                      <a:pt x="58" y="3"/>
                    </a:lnTo>
                    <a:lnTo>
                      <a:pt x="54" y="9"/>
                    </a:lnTo>
                    <a:lnTo>
                      <a:pt x="48" y="18"/>
                    </a:lnTo>
                    <a:lnTo>
                      <a:pt x="42" y="29"/>
                    </a:lnTo>
                    <a:lnTo>
                      <a:pt x="35" y="41"/>
                    </a:lnTo>
                    <a:lnTo>
                      <a:pt x="27" y="56"/>
                    </a:lnTo>
                    <a:lnTo>
                      <a:pt x="21" y="70"/>
                    </a:lnTo>
                    <a:lnTo>
                      <a:pt x="15" y="84"/>
                    </a:lnTo>
                    <a:lnTo>
                      <a:pt x="0" y="160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59FF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51" name="Freeform 171"/>
              <p:cNvSpPr/>
              <p:nvPr/>
            </p:nvSpPr>
            <p:spPr bwMode="auto">
              <a:xfrm>
                <a:off x="1170" y="3517"/>
                <a:ext cx="13" cy="36"/>
              </a:xfrm>
              <a:custGeom>
                <a:avLst/>
                <a:gdLst>
                  <a:gd name="T0" fmla="*/ 3 w 83"/>
                  <a:gd name="T1" fmla="*/ 143 h 143"/>
                  <a:gd name="T2" fmla="*/ 0 w 83"/>
                  <a:gd name="T3" fmla="*/ 67 h 143"/>
                  <a:gd name="T4" fmla="*/ 1 w 83"/>
                  <a:gd name="T5" fmla="*/ 65 h 143"/>
                  <a:gd name="T6" fmla="*/ 3 w 83"/>
                  <a:gd name="T7" fmla="*/ 60 h 143"/>
                  <a:gd name="T8" fmla="*/ 8 w 83"/>
                  <a:gd name="T9" fmla="*/ 55 h 143"/>
                  <a:gd name="T10" fmla="*/ 12 w 83"/>
                  <a:gd name="T11" fmla="*/ 48 h 143"/>
                  <a:gd name="T12" fmla="*/ 18 w 83"/>
                  <a:gd name="T13" fmla="*/ 39 h 143"/>
                  <a:gd name="T14" fmla="*/ 26 w 83"/>
                  <a:gd name="T15" fmla="*/ 32 h 143"/>
                  <a:gd name="T16" fmla="*/ 33 w 83"/>
                  <a:gd name="T17" fmla="*/ 24 h 143"/>
                  <a:gd name="T18" fmla="*/ 41 w 83"/>
                  <a:gd name="T19" fmla="*/ 18 h 143"/>
                  <a:gd name="T20" fmla="*/ 83 w 83"/>
                  <a:gd name="T21" fmla="*/ 0 h 143"/>
                  <a:gd name="T22" fmla="*/ 79 w 83"/>
                  <a:gd name="T23" fmla="*/ 42 h 143"/>
                  <a:gd name="T24" fmla="*/ 3 w 83"/>
                  <a:gd name="T25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143">
                    <a:moveTo>
                      <a:pt x="3" y="143"/>
                    </a:moveTo>
                    <a:lnTo>
                      <a:pt x="0" y="67"/>
                    </a:lnTo>
                    <a:lnTo>
                      <a:pt x="1" y="65"/>
                    </a:lnTo>
                    <a:lnTo>
                      <a:pt x="3" y="60"/>
                    </a:lnTo>
                    <a:lnTo>
                      <a:pt x="8" y="55"/>
                    </a:lnTo>
                    <a:lnTo>
                      <a:pt x="12" y="48"/>
                    </a:lnTo>
                    <a:lnTo>
                      <a:pt x="18" y="39"/>
                    </a:lnTo>
                    <a:lnTo>
                      <a:pt x="26" y="32"/>
                    </a:lnTo>
                    <a:lnTo>
                      <a:pt x="33" y="24"/>
                    </a:lnTo>
                    <a:lnTo>
                      <a:pt x="41" y="18"/>
                    </a:lnTo>
                    <a:lnTo>
                      <a:pt x="83" y="0"/>
                    </a:lnTo>
                    <a:lnTo>
                      <a:pt x="79" y="42"/>
                    </a:lnTo>
                    <a:lnTo>
                      <a:pt x="3" y="143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59FF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52" name="Freeform 172"/>
              <p:cNvSpPr/>
              <p:nvPr/>
            </p:nvSpPr>
            <p:spPr bwMode="auto">
              <a:xfrm>
                <a:off x="1187" y="3505"/>
                <a:ext cx="17" cy="21"/>
              </a:xfrm>
              <a:custGeom>
                <a:avLst/>
                <a:gdLst>
                  <a:gd name="T0" fmla="*/ 0 w 103"/>
                  <a:gd name="T1" fmla="*/ 83 h 83"/>
                  <a:gd name="T2" fmla="*/ 6 w 103"/>
                  <a:gd name="T3" fmla="*/ 31 h 83"/>
                  <a:gd name="T4" fmla="*/ 8 w 103"/>
                  <a:gd name="T5" fmla="*/ 30 h 83"/>
                  <a:gd name="T6" fmla="*/ 13 w 103"/>
                  <a:gd name="T7" fmla="*/ 26 h 83"/>
                  <a:gd name="T8" fmla="*/ 21 w 103"/>
                  <a:gd name="T9" fmla="*/ 21 h 83"/>
                  <a:gd name="T10" fmla="*/ 33 w 103"/>
                  <a:gd name="T11" fmla="*/ 15 h 83"/>
                  <a:gd name="T12" fmla="*/ 46 w 103"/>
                  <a:gd name="T13" fmla="*/ 10 h 83"/>
                  <a:gd name="T14" fmla="*/ 63 w 103"/>
                  <a:gd name="T15" fmla="*/ 5 h 83"/>
                  <a:gd name="T16" fmla="*/ 81 w 103"/>
                  <a:gd name="T17" fmla="*/ 1 h 83"/>
                  <a:gd name="T18" fmla="*/ 103 w 103"/>
                  <a:gd name="T19" fmla="*/ 0 h 83"/>
                  <a:gd name="T20" fmla="*/ 0 w 103"/>
                  <a:gd name="T21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3" h="83">
                    <a:moveTo>
                      <a:pt x="0" y="83"/>
                    </a:moveTo>
                    <a:lnTo>
                      <a:pt x="6" y="31"/>
                    </a:lnTo>
                    <a:lnTo>
                      <a:pt x="8" y="30"/>
                    </a:lnTo>
                    <a:lnTo>
                      <a:pt x="13" y="26"/>
                    </a:lnTo>
                    <a:lnTo>
                      <a:pt x="21" y="21"/>
                    </a:lnTo>
                    <a:lnTo>
                      <a:pt x="33" y="15"/>
                    </a:lnTo>
                    <a:lnTo>
                      <a:pt x="46" y="10"/>
                    </a:lnTo>
                    <a:lnTo>
                      <a:pt x="63" y="5"/>
                    </a:lnTo>
                    <a:lnTo>
                      <a:pt x="81" y="1"/>
                    </a:lnTo>
                    <a:lnTo>
                      <a:pt x="103" y="0"/>
                    </a:lnTo>
                    <a:lnTo>
                      <a:pt x="0" y="83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59FF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53" name="Freeform 173"/>
              <p:cNvSpPr/>
              <p:nvPr/>
            </p:nvSpPr>
            <p:spPr bwMode="auto">
              <a:xfrm>
                <a:off x="1195" y="3507"/>
                <a:ext cx="14" cy="19"/>
              </a:xfrm>
              <a:custGeom>
                <a:avLst/>
                <a:gdLst>
                  <a:gd name="T0" fmla="*/ 0 w 85"/>
                  <a:gd name="T1" fmla="*/ 79 h 79"/>
                  <a:gd name="T2" fmla="*/ 85 w 85"/>
                  <a:gd name="T3" fmla="*/ 0 h 79"/>
                  <a:gd name="T4" fmla="*/ 83 w 85"/>
                  <a:gd name="T5" fmla="*/ 10 h 79"/>
                  <a:gd name="T6" fmla="*/ 77 w 85"/>
                  <a:gd name="T7" fmla="*/ 31 h 79"/>
                  <a:gd name="T8" fmla="*/ 68 w 85"/>
                  <a:gd name="T9" fmla="*/ 58 h 79"/>
                  <a:gd name="T10" fmla="*/ 59 w 85"/>
                  <a:gd name="T11" fmla="*/ 76 h 79"/>
                  <a:gd name="T12" fmla="*/ 0 w 85"/>
                  <a:gd name="T13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79">
                    <a:moveTo>
                      <a:pt x="0" y="79"/>
                    </a:moveTo>
                    <a:lnTo>
                      <a:pt x="85" y="0"/>
                    </a:lnTo>
                    <a:lnTo>
                      <a:pt x="83" y="10"/>
                    </a:lnTo>
                    <a:lnTo>
                      <a:pt x="77" y="31"/>
                    </a:lnTo>
                    <a:lnTo>
                      <a:pt x="68" y="58"/>
                    </a:lnTo>
                    <a:lnTo>
                      <a:pt x="59" y="76"/>
                    </a:lnTo>
                    <a:lnTo>
                      <a:pt x="0" y="79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59FF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54" name="Freeform 174"/>
              <p:cNvSpPr/>
              <p:nvPr/>
            </p:nvSpPr>
            <p:spPr bwMode="auto">
              <a:xfrm>
                <a:off x="1181" y="3532"/>
                <a:ext cx="21" cy="14"/>
              </a:xfrm>
              <a:custGeom>
                <a:avLst/>
                <a:gdLst>
                  <a:gd name="T0" fmla="*/ 59 w 127"/>
                  <a:gd name="T1" fmla="*/ 0 h 59"/>
                  <a:gd name="T2" fmla="*/ 127 w 127"/>
                  <a:gd name="T3" fmla="*/ 0 h 59"/>
                  <a:gd name="T4" fmla="*/ 126 w 127"/>
                  <a:gd name="T5" fmla="*/ 1 h 59"/>
                  <a:gd name="T6" fmla="*/ 125 w 127"/>
                  <a:gd name="T7" fmla="*/ 6 h 59"/>
                  <a:gd name="T8" fmla="*/ 122 w 127"/>
                  <a:gd name="T9" fmla="*/ 14 h 59"/>
                  <a:gd name="T10" fmla="*/ 117 w 127"/>
                  <a:gd name="T11" fmla="*/ 21 h 59"/>
                  <a:gd name="T12" fmla="*/ 112 w 127"/>
                  <a:gd name="T13" fmla="*/ 31 h 59"/>
                  <a:gd name="T14" fmla="*/ 106 w 127"/>
                  <a:gd name="T15" fmla="*/ 41 h 59"/>
                  <a:gd name="T16" fmla="*/ 98 w 127"/>
                  <a:gd name="T17" fmla="*/ 50 h 59"/>
                  <a:gd name="T18" fmla="*/ 91 w 127"/>
                  <a:gd name="T19" fmla="*/ 59 h 59"/>
                  <a:gd name="T20" fmla="*/ 0 w 127"/>
                  <a:gd name="T21" fmla="*/ 59 h 59"/>
                  <a:gd name="T22" fmla="*/ 59 w 127"/>
                  <a:gd name="T23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7" h="59">
                    <a:moveTo>
                      <a:pt x="59" y="0"/>
                    </a:moveTo>
                    <a:lnTo>
                      <a:pt x="127" y="0"/>
                    </a:lnTo>
                    <a:lnTo>
                      <a:pt x="126" y="1"/>
                    </a:lnTo>
                    <a:lnTo>
                      <a:pt x="125" y="6"/>
                    </a:lnTo>
                    <a:lnTo>
                      <a:pt x="122" y="14"/>
                    </a:lnTo>
                    <a:lnTo>
                      <a:pt x="117" y="21"/>
                    </a:lnTo>
                    <a:lnTo>
                      <a:pt x="112" y="31"/>
                    </a:lnTo>
                    <a:lnTo>
                      <a:pt x="106" y="41"/>
                    </a:lnTo>
                    <a:lnTo>
                      <a:pt x="98" y="50"/>
                    </a:lnTo>
                    <a:lnTo>
                      <a:pt x="91" y="59"/>
                    </a:lnTo>
                    <a:lnTo>
                      <a:pt x="0" y="59"/>
                    </a:lnTo>
                    <a:lnTo>
                      <a:pt x="59" y="0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59FF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55" name="Freeform 175"/>
              <p:cNvSpPr/>
              <p:nvPr/>
            </p:nvSpPr>
            <p:spPr bwMode="auto">
              <a:xfrm>
                <a:off x="1171" y="3553"/>
                <a:ext cx="22" cy="13"/>
              </a:xfrm>
              <a:custGeom>
                <a:avLst/>
                <a:gdLst>
                  <a:gd name="T0" fmla="*/ 38 w 129"/>
                  <a:gd name="T1" fmla="*/ 0 h 51"/>
                  <a:gd name="T2" fmla="*/ 129 w 129"/>
                  <a:gd name="T3" fmla="*/ 0 h 51"/>
                  <a:gd name="T4" fmla="*/ 128 w 129"/>
                  <a:gd name="T5" fmla="*/ 1 h 51"/>
                  <a:gd name="T6" fmla="*/ 125 w 129"/>
                  <a:gd name="T7" fmla="*/ 5 h 51"/>
                  <a:gd name="T8" fmla="*/ 120 w 129"/>
                  <a:gd name="T9" fmla="*/ 11 h 51"/>
                  <a:gd name="T10" fmla="*/ 114 w 129"/>
                  <a:gd name="T11" fmla="*/ 17 h 51"/>
                  <a:gd name="T12" fmla="*/ 105 w 129"/>
                  <a:gd name="T13" fmla="*/ 26 h 51"/>
                  <a:gd name="T14" fmla="*/ 95 w 129"/>
                  <a:gd name="T15" fmla="*/ 35 h 51"/>
                  <a:gd name="T16" fmla="*/ 83 w 129"/>
                  <a:gd name="T17" fmla="*/ 44 h 51"/>
                  <a:gd name="T18" fmla="*/ 69 w 129"/>
                  <a:gd name="T19" fmla="*/ 51 h 51"/>
                  <a:gd name="T20" fmla="*/ 0 w 129"/>
                  <a:gd name="T21" fmla="*/ 45 h 51"/>
                  <a:gd name="T22" fmla="*/ 38 w 129"/>
                  <a:gd name="T2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9" h="51">
                    <a:moveTo>
                      <a:pt x="38" y="0"/>
                    </a:moveTo>
                    <a:lnTo>
                      <a:pt x="129" y="0"/>
                    </a:lnTo>
                    <a:lnTo>
                      <a:pt x="128" y="1"/>
                    </a:lnTo>
                    <a:lnTo>
                      <a:pt x="125" y="5"/>
                    </a:lnTo>
                    <a:lnTo>
                      <a:pt x="120" y="11"/>
                    </a:lnTo>
                    <a:lnTo>
                      <a:pt x="114" y="17"/>
                    </a:lnTo>
                    <a:lnTo>
                      <a:pt x="105" y="26"/>
                    </a:lnTo>
                    <a:lnTo>
                      <a:pt x="95" y="35"/>
                    </a:lnTo>
                    <a:lnTo>
                      <a:pt x="83" y="44"/>
                    </a:lnTo>
                    <a:lnTo>
                      <a:pt x="69" y="51"/>
                    </a:lnTo>
                    <a:lnTo>
                      <a:pt x="0" y="45"/>
                    </a:lnTo>
                    <a:lnTo>
                      <a:pt x="38" y="0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59FF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56" name="Freeform 176"/>
              <p:cNvSpPr/>
              <p:nvPr/>
            </p:nvSpPr>
            <p:spPr bwMode="auto">
              <a:xfrm>
                <a:off x="1161" y="3570"/>
                <a:ext cx="15" cy="16"/>
              </a:xfrm>
              <a:custGeom>
                <a:avLst/>
                <a:gdLst>
                  <a:gd name="T0" fmla="*/ 33 w 94"/>
                  <a:gd name="T1" fmla="*/ 0 h 66"/>
                  <a:gd name="T2" fmla="*/ 94 w 94"/>
                  <a:gd name="T3" fmla="*/ 11 h 66"/>
                  <a:gd name="T4" fmla="*/ 93 w 94"/>
                  <a:gd name="T5" fmla="*/ 13 h 66"/>
                  <a:gd name="T6" fmla="*/ 88 w 94"/>
                  <a:gd name="T7" fmla="*/ 18 h 66"/>
                  <a:gd name="T8" fmla="*/ 81 w 94"/>
                  <a:gd name="T9" fmla="*/ 26 h 66"/>
                  <a:gd name="T10" fmla="*/ 71 w 94"/>
                  <a:gd name="T11" fmla="*/ 35 h 66"/>
                  <a:gd name="T12" fmla="*/ 57 w 94"/>
                  <a:gd name="T13" fmla="*/ 45 h 66"/>
                  <a:gd name="T14" fmla="*/ 41 w 94"/>
                  <a:gd name="T15" fmla="*/ 53 h 66"/>
                  <a:gd name="T16" fmla="*/ 22 w 94"/>
                  <a:gd name="T17" fmla="*/ 61 h 66"/>
                  <a:gd name="T18" fmla="*/ 0 w 94"/>
                  <a:gd name="T19" fmla="*/ 66 h 66"/>
                  <a:gd name="T20" fmla="*/ 33 w 94"/>
                  <a:gd name="T2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4" h="66">
                    <a:moveTo>
                      <a:pt x="33" y="0"/>
                    </a:moveTo>
                    <a:lnTo>
                      <a:pt x="94" y="11"/>
                    </a:lnTo>
                    <a:lnTo>
                      <a:pt x="93" y="13"/>
                    </a:lnTo>
                    <a:lnTo>
                      <a:pt x="88" y="18"/>
                    </a:lnTo>
                    <a:lnTo>
                      <a:pt x="81" y="26"/>
                    </a:lnTo>
                    <a:lnTo>
                      <a:pt x="71" y="35"/>
                    </a:lnTo>
                    <a:lnTo>
                      <a:pt x="57" y="45"/>
                    </a:lnTo>
                    <a:lnTo>
                      <a:pt x="41" y="53"/>
                    </a:lnTo>
                    <a:lnTo>
                      <a:pt x="22" y="61"/>
                    </a:lnTo>
                    <a:lnTo>
                      <a:pt x="0" y="66"/>
                    </a:lnTo>
                    <a:lnTo>
                      <a:pt x="33" y="0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59FF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57" name="Freeform 177"/>
              <p:cNvSpPr/>
              <p:nvPr/>
            </p:nvSpPr>
            <p:spPr bwMode="auto">
              <a:xfrm>
                <a:off x="1166" y="3593"/>
                <a:ext cx="30" cy="15"/>
              </a:xfrm>
              <a:custGeom>
                <a:avLst/>
                <a:gdLst>
                  <a:gd name="T0" fmla="*/ 0 w 179"/>
                  <a:gd name="T1" fmla="*/ 0 h 60"/>
                  <a:gd name="T2" fmla="*/ 4 w 179"/>
                  <a:gd name="T3" fmla="*/ 0 h 60"/>
                  <a:gd name="T4" fmla="*/ 17 w 179"/>
                  <a:gd name="T5" fmla="*/ 0 h 60"/>
                  <a:gd name="T6" fmla="*/ 35 w 179"/>
                  <a:gd name="T7" fmla="*/ 2 h 60"/>
                  <a:gd name="T8" fmla="*/ 57 w 179"/>
                  <a:gd name="T9" fmla="*/ 4 h 60"/>
                  <a:gd name="T10" fmla="*/ 84 w 179"/>
                  <a:gd name="T11" fmla="*/ 8 h 60"/>
                  <a:gd name="T12" fmla="*/ 110 w 179"/>
                  <a:gd name="T13" fmla="*/ 14 h 60"/>
                  <a:gd name="T14" fmla="*/ 137 w 179"/>
                  <a:gd name="T15" fmla="*/ 23 h 60"/>
                  <a:gd name="T16" fmla="*/ 162 w 179"/>
                  <a:gd name="T17" fmla="*/ 35 h 60"/>
                  <a:gd name="T18" fmla="*/ 179 w 179"/>
                  <a:gd name="T19" fmla="*/ 45 h 60"/>
                  <a:gd name="T20" fmla="*/ 103 w 179"/>
                  <a:gd name="T21" fmla="*/ 60 h 60"/>
                  <a:gd name="T22" fmla="*/ 0 w 179"/>
                  <a:gd name="T2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" h="60">
                    <a:moveTo>
                      <a:pt x="0" y="0"/>
                    </a:moveTo>
                    <a:lnTo>
                      <a:pt x="4" y="0"/>
                    </a:lnTo>
                    <a:lnTo>
                      <a:pt x="17" y="0"/>
                    </a:lnTo>
                    <a:lnTo>
                      <a:pt x="35" y="2"/>
                    </a:lnTo>
                    <a:lnTo>
                      <a:pt x="57" y="4"/>
                    </a:lnTo>
                    <a:lnTo>
                      <a:pt x="84" y="8"/>
                    </a:lnTo>
                    <a:lnTo>
                      <a:pt x="110" y="14"/>
                    </a:lnTo>
                    <a:lnTo>
                      <a:pt x="137" y="23"/>
                    </a:lnTo>
                    <a:lnTo>
                      <a:pt x="162" y="35"/>
                    </a:lnTo>
                    <a:lnTo>
                      <a:pt x="179" y="45"/>
                    </a:lnTo>
                    <a:lnTo>
                      <a:pt x="103" y="6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58" name="Freeform 178"/>
              <p:cNvSpPr/>
              <p:nvPr/>
            </p:nvSpPr>
            <p:spPr bwMode="auto">
              <a:xfrm>
                <a:off x="1166" y="3600"/>
                <a:ext cx="10" cy="26"/>
              </a:xfrm>
              <a:custGeom>
                <a:avLst/>
                <a:gdLst>
                  <a:gd name="T0" fmla="*/ 0 w 61"/>
                  <a:gd name="T1" fmla="*/ 0 h 104"/>
                  <a:gd name="T2" fmla="*/ 61 w 61"/>
                  <a:gd name="T3" fmla="*/ 49 h 104"/>
                  <a:gd name="T4" fmla="*/ 61 w 61"/>
                  <a:gd name="T5" fmla="*/ 104 h 104"/>
                  <a:gd name="T6" fmla="*/ 59 w 61"/>
                  <a:gd name="T7" fmla="*/ 103 h 104"/>
                  <a:gd name="T8" fmla="*/ 54 w 61"/>
                  <a:gd name="T9" fmla="*/ 97 h 104"/>
                  <a:gd name="T10" fmla="*/ 46 w 61"/>
                  <a:gd name="T11" fmla="*/ 89 h 104"/>
                  <a:gd name="T12" fmla="*/ 37 w 61"/>
                  <a:gd name="T13" fmla="*/ 77 h 104"/>
                  <a:gd name="T14" fmla="*/ 27 w 61"/>
                  <a:gd name="T15" fmla="*/ 63 h 104"/>
                  <a:gd name="T16" fmla="*/ 17 w 61"/>
                  <a:gd name="T17" fmla="*/ 44 h 104"/>
                  <a:gd name="T18" fmla="*/ 7 w 61"/>
                  <a:gd name="T19" fmla="*/ 24 h 104"/>
                  <a:gd name="T20" fmla="*/ 0 w 61"/>
                  <a:gd name="T21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104">
                    <a:moveTo>
                      <a:pt x="0" y="0"/>
                    </a:moveTo>
                    <a:lnTo>
                      <a:pt x="61" y="49"/>
                    </a:lnTo>
                    <a:lnTo>
                      <a:pt x="61" y="104"/>
                    </a:lnTo>
                    <a:lnTo>
                      <a:pt x="59" y="103"/>
                    </a:lnTo>
                    <a:lnTo>
                      <a:pt x="54" y="97"/>
                    </a:lnTo>
                    <a:lnTo>
                      <a:pt x="46" y="89"/>
                    </a:lnTo>
                    <a:lnTo>
                      <a:pt x="37" y="77"/>
                    </a:lnTo>
                    <a:lnTo>
                      <a:pt x="27" y="63"/>
                    </a:lnTo>
                    <a:lnTo>
                      <a:pt x="17" y="44"/>
                    </a:lnTo>
                    <a:lnTo>
                      <a:pt x="7" y="2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59" name="Freeform 179"/>
              <p:cNvSpPr/>
              <p:nvPr/>
            </p:nvSpPr>
            <p:spPr bwMode="auto">
              <a:xfrm>
                <a:off x="1181" y="3613"/>
                <a:ext cx="9" cy="28"/>
              </a:xfrm>
              <a:custGeom>
                <a:avLst/>
                <a:gdLst>
                  <a:gd name="T0" fmla="*/ 0 w 53"/>
                  <a:gd name="T1" fmla="*/ 74 h 112"/>
                  <a:gd name="T2" fmla="*/ 0 w 53"/>
                  <a:gd name="T3" fmla="*/ 0 h 112"/>
                  <a:gd name="T4" fmla="*/ 47 w 53"/>
                  <a:gd name="T5" fmla="*/ 18 h 112"/>
                  <a:gd name="T6" fmla="*/ 53 w 53"/>
                  <a:gd name="T7" fmla="*/ 112 h 112"/>
                  <a:gd name="T8" fmla="*/ 0 w 53"/>
                  <a:gd name="T9" fmla="*/ 74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12">
                    <a:moveTo>
                      <a:pt x="0" y="74"/>
                    </a:moveTo>
                    <a:lnTo>
                      <a:pt x="0" y="0"/>
                    </a:lnTo>
                    <a:lnTo>
                      <a:pt x="47" y="18"/>
                    </a:lnTo>
                    <a:lnTo>
                      <a:pt x="53" y="112"/>
                    </a:lnTo>
                    <a:lnTo>
                      <a:pt x="0" y="74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60" name="Freeform 180"/>
              <p:cNvSpPr/>
              <p:nvPr/>
            </p:nvSpPr>
            <p:spPr bwMode="auto">
              <a:xfrm>
                <a:off x="1192" y="3623"/>
                <a:ext cx="13" cy="23"/>
              </a:xfrm>
              <a:custGeom>
                <a:avLst/>
                <a:gdLst>
                  <a:gd name="T0" fmla="*/ 0 w 76"/>
                  <a:gd name="T1" fmla="*/ 0 h 94"/>
                  <a:gd name="T2" fmla="*/ 3 w 76"/>
                  <a:gd name="T3" fmla="*/ 76 h 94"/>
                  <a:gd name="T4" fmla="*/ 4 w 76"/>
                  <a:gd name="T5" fmla="*/ 78 h 94"/>
                  <a:gd name="T6" fmla="*/ 8 w 76"/>
                  <a:gd name="T7" fmla="*/ 80 h 94"/>
                  <a:gd name="T8" fmla="*/ 15 w 76"/>
                  <a:gd name="T9" fmla="*/ 83 h 94"/>
                  <a:gd name="T10" fmla="*/ 24 w 76"/>
                  <a:gd name="T11" fmla="*/ 86 h 94"/>
                  <a:gd name="T12" fmla="*/ 34 w 76"/>
                  <a:gd name="T13" fmla="*/ 90 h 94"/>
                  <a:gd name="T14" fmla="*/ 47 w 76"/>
                  <a:gd name="T15" fmla="*/ 93 h 94"/>
                  <a:gd name="T16" fmla="*/ 61 w 76"/>
                  <a:gd name="T17" fmla="*/ 94 h 94"/>
                  <a:gd name="T18" fmla="*/ 76 w 76"/>
                  <a:gd name="T19" fmla="*/ 94 h 94"/>
                  <a:gd name="T20" fmla="*/ 41 w 76"/>
                  <a:gd name="T21" fmla="*/ 14 h 94"/>
                  <a:gd name="T22" fmla="*/ 0 w 76"/>
                  <a:gd name="T2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6" h="94">
                    <a:moveTo>
                      <a:pt x="0" y="0"/>
                    </a:moveTo>
                    <a:lnTo>
                      <a:pt x="3" y="76"/>
                    </a:lnTo>
                    <a:lnTo>
                      <a:pt x="4" y="78"/>
                    </a:lnTo>
                    <a:lnTo>
                      <a:pt x="8" y="80"/>
                    </a:lnTo>
                    <a:lnTo>
                      <a:pt x="15" y="83"/>
                    </a:lnTo>
                    <a:lnTo>
                      <a:pt x="24" y="86"/>
                    </a:lnTo>
                    <a:lnTo>
                      <a:pt x="34" y="90"/>
                    </a:lnTo>
                    <a:lnTo>
                      <a:pt x="47" y="93"/>
                    </a:lnTo>
                    <a:lnTo>
                      <a:pt x="61" y="94"/>
                    </a:lnTo>
                    <a:lnTo>
                      <a:pt x="76" y="94"/>
                    </a:lnTo>
                    <a:lnTo>
                      <a:pt x="41" y="1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61" name="Freeform 181"/>
              <p:cNvSpPr/>
              <p:nvPr/>
            </p:nvSpPr>
            <p:spPr bwMode="auto">
              <a:xfrm>
                <a:off x="1205" y="3633"/>
                <a:ext cx="14" cy="14"/>
              </a:xfrm>
              <a:custGeom>
                <a:avLst/>
                <a:gdLst>
                  <a:gd name="T0" fmla="*/ 0 w 79"/>
                  <a:gd name="T1" fmla="*/ 0 h 54"/>
                  <a:gd name="T2" fmla="*/ 23 w 79"/>
                  <a:gd name="T3" fmla="*/ 53 h 54"/>
                  <a:gd name="T4" fmla="*/ 24 w 79"/>
                  <a:gd name="T5" fmla="*/ 53 h 54"/>
                  <a:gd name="T6" fmla="*/ 28 w 79"/>
                  <a:gd name="T7" fmla="*/ 53 h 54"/>
                  <a:gd name="T8" fmla="*/ 34 w 79"/>
                  <a:gd name="T9" fmla="*/ 54 h 54"/>
                  <a:gd name="T10" fmla="*/ 41 w 79"/>
                  <a:gd name="T11" fmla="*/ 54 h 54"/>
                  <a:gd name="T12" fmla="*/ 50 w 79"/>
                  <a:gd name="T13" fmla="*/ 54 h 54"/>
                  <a:gd name="T14" fmla="*/ 59 w 79"/>
                  <a:gd name="T15" fmla="*/ 53 h 54"/>
                  <a:gd name="T16" fmla="*/ 70 w 79"/>
                  <a:gd name="T17" fmla="*/ 52 h 54"/>
                  <a:gd name="T18" fmla="*/ 79 w 79"/>
                  <a:gd name="T19" fmla="*/ 49 h 54"/>
                  <a:gd name="T20" fmla="*/ 78 w 79"/>
                  <a:gd name="T21" fmla="*/ 48 h 54"/>
                  <a:gd name="T22" fmla="*/ 74 w 79"/>
                  <a:gd name="T23" fmla="*/ 44 h 54"/>
                  <a:gd name="T24" fmla="*/ 68 w 79"/>
                  <a:gd name="T25" fmla="*/ 39 h 54"/>
                  <a:gd name="T26" fmla="*/ 59 w 79"/>
                  <a:gd name="T27" fmla="*/ 33 h 54"/>
                  <a:gd name="T28" fmla="*/ 49 w 79"/>
                  <a:gd name="T29" fmla="*/ 25 h 54"/>
                  <a:gd name="T30" fmla="*/ 35 w 79"/>
                  <a:gd name="T31" fmla="*/ 17 h 54"/>
                  <a:gd name="T32" fmla="*/ 19 w 79"/>
                  <a:gd name="T33" fmla="*/ 9 h 54"/>
                  <a:gd name="T34" fmla="*/ 0 w 79"/>
                  <a:gd name="T3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9" h="54">
                    <a:moveTo>
                      <a:pt x="0" y="0"/>
                    </a:moveTo>
                    <a:lnTo>
                      <a:pt x="23" y="53"/>
                    </a:lnTo>
                    <a:lnTo>
                      <a:pt x="24" y="53"/>
                    </a:lnTo>
                    <a:lnTo>
                      <a:pt x="28" y="53"/>
                    </a:lnTo>
                    <a:lnTo>
                      <a:pt x="34" y="54"/>
                    </a:lnTo>
                    <a:lnTo>
                      <a:pt x="41" y="54"/>
                    </a:lnTo>
                    <a:lnTo>
                      <a:pt x="50" y="54"/>
                    </a:lnTo>
                    <a:lnTo>
                      <a:pt x="59" y="53"/>
                    </a:lnTo>
                    <a:lnTo>
                      <a:pt x="70" y="52"/>
                    </a:lnTo>
                    <a:lnTo>
                      <a:pt x="79" y="49"/>
                    </a:lnTo>
                    <a:lnTo>
                      <a:pt x="78" y="48"/>
                    </a:lnTo>
                    <a:lnTo>
                      <a:pt x="74" y="44"/>
                    </a:lnTo>
                    <a:lnTo>
                      <a:pt x="68" y="39"/>
                    </a:lnTo>
                    <a:lnTo>
                      <a:pt x="59" y="33"/>
                    </a:lnTo>
                    <a:lnTo>
                      <a:pt x="49" y="25"/>
                    </a:lnTo>
                    <a:lnTo>
                      <a:pt x="35" y="17"/>
                    </a:lnTo>
                    <a:lnTo>
                      <a:pt x="19" y="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62" name="Freeform 182"/>
              <p:cNvSpPr/>
              <p:nvPr/>
            </p:nvSpPr>
            <p:spPr bwMode="auto">
              <a:xfrm>
                <a:off x="1193" y="3607"/>
                <a:ext cx="16" cy="14"/>
              </a:xfrm>
              <a:custGeom>
                <a:avLst/>
                <a:gdLst>
                  <a:gd name="T0" fmla="*/ 0 w 96"/>
                  <a:gd name="T1" fmla="*/ 20 h 55"/>
                  <a:gd name="T2" fmla="*/ 49 w 96"/>
                  <a:gd name="T3" fmla="*/ 0 h 55"/>
                  <a:gd name="T4" fmla="*/ 52 w 96"/>
                  <a:gd name="T5" fmla="*/ 1 h 55"/>
                  <a:gd name="T6" fmla="*/ 56 w 96"/>
                  <a:gd name="T7" fmla="*/ 3 h 55"/>
                  <a:gd name="T8" fmla="*/ 62 w 96"/>
                  <a:gd name="T9" fmla="*/ 7 h 55"/>
                  <a:gd name="T10" fmla="*/ 70 w 96"/>
                  <a:gd name="T11" fmla="*/ 11 h 55"/>
                  <a:gd name="T12" fmla="*/ 78 w 96"/>
                  <a:gd name="T13" fmla="*/ 16 h 55"/>
                  <a:gd name="T14" fmla="*/ 85 w 96"/>
                  <a:gd name="T15" fmla="*/ 21 h 55"/>
                  <a:gd name="T16" fmla="*/ 92 w 96"/>
                  <a:gd name="T17" fmla="*/ 26 h 55"/>
                  <a:gd name="T18" fmla="*/ 96 w 96"/>
                  <a:gd name="T19" fmla="*/ 31 h 55"/>
                  <a:gd name="T20" fmla="*/ 58 w 96"/>
                  <a:gd name="T21" fmla="*/ 55 h 55"/>
                  <a:gd name="T22" fmla="*/ 0 w 96"/>
                  <a:gd name="T23" fmla="*/ 2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6" h="55">
                    <a:moveTo>
                      <a:pt x="0" y="20"/>
                    </a:moveTo>
                    <a:lnTo>
                      <a:pt x="49" y="0"/>
                    </a:lnTo>
                    <a:lnTo>
                      <a:pt x="52" y="1"/>
                    </a:lnTo>
                    <a:lnTo>
                      <a:pt x="56" y="3"/>
                    </a:lnTo>
                    <a:lnTo>
                      <a:pt x="62" y="7"/>
                    </a:lnTo>
                    <a:lnTo>
                      <a:pt x="70" y="11"/>
                    </a:lnTo>
                    <a:lnTo>
                      <a:pt x="78" y="16"/>
                    </a:lnTo>
                    <a:lnTo>
                      <a:pt x="85" y="21"/>
                    </a:lnTo>
                    <a:lnTo>
                      <a:pt x="92" y="26"/>
                    </a:lnTo>
                    <a:lnTo>
                      <a:pt x="96" y="31"/>
                    </a:lnTo>
                    <a:lnTo>
                      <a:pt x="58" y="55"/>
                    </a:lnTo>
                    <a:lnTo>
                      <a:pt x="0" y="20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63" name="Freeform 183"/>
              <p:cNvSpPr/>
              <p:nvPr/>
            </p:nvSpPr>
            <p:spPr bwMode="auto">
              <a:xfrm>
                <a:off x="1207" y="3622"/>
                <a:ext cx="12" cy="14"/>
              </a:xfrm>
              <a:custGeom>
                <a:avLst/>
                <a:gdLst>
                  <a:gd name="T0" fmla="*/ 0 w 74"/>
                  <a:gd name="T1" fmla="*/ 10 h 55"/>
                  <a:gd name="T2" fmla="*/ 36 w 74"/>
                  <a:gd name="T3" fmla="*/ 0 h 55"/>
                  <a:gd name="T4" fmla="*/ 37 w 74"/>
                  <a:gd name="T5" fmla="*/ 2 h 55"/>
                  <a:gd name="T6" fmla="*/ 40 w 74"/>
                  <a:gd name="T7" fmla="*/ 4 h 55"/>
                  <a:gd name="T8" fmla="*/ 43 w 74"/>
                  <a:gd name="T9" fmla="*/ 9 h 55"/>
                  <a:gd name="T10" fmla="*/ 47 w 74"/>
                  <a:gd name="T11" fmla="*/ 15 h 55"/>
                  <a:gd name="T12" fmla="*/ 52 w 74"/>
                  <a:gd name="T13" fmla="*/ 23 h 55"/>
                  <a:gd name="T14" fmla="*/ 59 w 74"/>
                  <a:gd name="T15" fmla="*/ 33 h 55"/>
                  <a:gd name="T16" fmla="*/ 66 w 74"/>
                  <a:gd name="T17" fmla="*/ 43 h 55"/>
                  <a:gd name="T18" fmla="*/ 74 w 74"/>
                  <a:gd name="T19" fmla="*/ 55 h 55"/>
                  <a:gd name="T20" fmla="*/ 0 w 74"/>
                  <a:gd name="T21" fmla="*/ 1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55">
                    <a:moveTo>
                      <a:pt x="0" y="10"/>
                    </a:moveTo>
                    <a:lnTo>
                      <a:pt x="36" y="0"/>
                    </a:lnTo>
                    <a:lnTo>
                      <a:pt x="37" y="2"/>
                    </a:lnTo>
                    <a:lnTo>
                      <a:pt x="40" y="4"/>
                    </a:lnTo>
                    <a:lnTo>
                      <a:pt x="43" y="9"/>
                    </a:lnTo>
                    <a:lnTo>
                      <a:pt x="47" y="15"/>
                    </a:lnTo>
                    <a:lnTo>
                      <a:pt x="52" y="23"/>
                    </a:lnTo>
                    <a:lnTo>
                      <a:pt x="59" y="33"/>
                    </a:lnTo>
                    <a:lnTo>
                      <a:pt x="66" y="43"/>
                    </a:lnTo>
                    <a:lnTo>
                      <a:pt x="74" y="55"/>
                    </a:lnTo>
                    <a:lnTo>
                      <a:pt x="0" y="10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64" name="Freeform 184"/>
              <p:cNvSpPr/>
              <p:nvPr/>
            </p:nvSpPr>
            <p:spPr bwMode="auto">
              <a:xfrm>
                <a:off x="1197" y="3578"/>
                <a:ext cx="19" cy="15"/>
              </a:xfrm>
              <a:custGeom>
                <a:avLst/>
                <a:gdLst>
                  <a:gd name="T0" fmla="*/ 0 w 114"/>
                  <a:gd name="T1" fmla="*/ 0 h 60"/>
                  <a:gd name="T2" fmla="*/ 65 w 114"/>
                  <a:gd name="T3" fmla="*/ 0 h 60"/>
                  <a:gd name="T4" fmla="*/ 114 w 114"/>
                  <a:gd name="T5" fmla="*/ 60 h 60"/>
                  <a:gd name="T6" fmla="*/ 111 w 114"/>
                  <a:gd name="T7" fmla="*/ 60 h 60"/>
                  <a:gd name="T8" fmla="*/ 101 w 114"/>
                  <a:gd name="T9" fmla="*/ 57 h 60"/>
                  <a:gd name="T10" fmla="*/ 86 w 114"/>
                  <a:gd name="T11" fmla="*/ 55 h 60"/>
                  <a:gd name="T12" fmla="*/ 69 w 114"/>
                  <a:gd name="T13" fmla="*/ 50 h 60"/>
                  <a:gd name="T14" fmla="*/ 49 w 114"/>
                  <a:gd name="T15" fmla="*/ 42 h 60"/>
                  <a:gd name="T16" fmla="*/ 31 w 114"/>
                  <a:gd name="T17" fmla="*/ 31 h 60"/>
                  <a:gd name="T18" fmla="*/ 14 w 114"/>
                  <a:gd name="T19" fmla="*/ 17 h 60"/>
                  <a:gd name="T20" fmla="*/ 0 w 114"/>
                  <a:gd name="T2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4" h="60">
                    <a:moveTo>
                      <a:pt x="0" y="0"/>
                    </a:moveTo>
                    <a:lnTo>
                      <a:pt x="65" y="0"/>
                    </a:lnTo>
                    <a:lnTo>
                      <a:pt x="114" y="60"/>
                    </a:lnTo>
                    <a:lnTo>
                      <a:pt x="111" y="60"/>
                    </a:lnTo>
                    <a:lnTo>
                      <a:pt x="101" y="57"/>
                    </a:lnTo>
                    <a:lnTo>
                      <a:pt x="86" y="55"/>
                    </a:lnTo>
                    <a:lnTo>
                      <a:pt x="69" y="50"/>
                    </a:lnTo>
                    <a:lnTo>
                      <a:pt x="49" y="42"/>
                    </a:lnTo>
                    <a:lnTo>
                      <a:pt x="31" y="31"/>
                    </a:lnTo>
                    <a:lnTo>
                      <a:pt x="14" y="1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65" name="Freeform 185"/>
              <p:cNvSpPr/>
              <p:nvPr/>
            </p:nvSpPr>
            <p:spPr bwMode="auto">
              <a:xfrm>
                <a:off x="1215" y="3575"/>
                <a:ext cx="17" cy="15"/>
              </a:xfrm>
              <a:custGeom>
                <a:avLst/>
                <a:gdLst>
                  <a:gd name="T0" fmla="*/ 0 w 106"/>
                  <a:gd name="T1" fmla="*/ 4 h 59"/>
                  <a:gd name="T2" fmla="*/ 76 w 106"/>
                  <a:gd name="T3" fmla="*/ 0 h 59"/>
                  <a:gd name="T4" fmla="*/ 106 w 106"/>
                  <a:gd name="T5" fmla="*/ 41 h 59"/>
                  <a:gd name="T6" fmla="*/ 104 w 106"/>
                  <a:gd name="T7" fmla="*/ 42 h 59"/>
                  <a:gd name="T8" fmla="*/ 99 w 106"/>
                  <a:gd name="T9" fmla="*/ 44 h 59"/>
                  <a:gd name="T10" fmla="*/ 92 w 106"/>
                  <a:gd name="T11" fmla="*/ 46 h 59"/>
                  <a:gd name="T12" fmla="*/ 84 w 106"/>
                  <a:gd name="T13" fmla="*/ 50 h 59"/>
                  <a:gd name="T14" fmla="*/ 74 w 106"/>
                  <a:gd name="T15" fmla="*/ 54 h 59"/>
                  <a:gd name="T16" fmla="*/ 63 w 106"/>
                  <a:gd name="T17" fmla="*/ 56 h 59"/>
                  <a:gd name="T18" fmla="*/ 53 w 106"/>
                  <a:gd name="T19" fmla="*/ 57 h 59"/>
                  <a:gd name="T20" fmla="*/ 43 w 106"/>
                  <a:gd name="T21" fmla="*/ 59 h 59"/>
                  <a:gd name="T22" fmla="*/ 35 w 106"/>
                  <a:gd name="T23" fmla="*/ 56 h 59"/>
                  <a:gd name="T24" fmla="*/ 26 w 106"/>
                  <a:gd name="T25" fmla="*/ 50 h 59"/>
                  <a:gd name="T26" fmla="*/ 19 w 106"/>
                  <a:gd name="T27" fmla="*/ 41 h 59"/>
                  <a:gd name="T28" fmla="*/ 13 w 106"/>
                  <a:gd name="T29" fmla="*/ 31 h 59"/>
                  <a:gd name="T30" fmla="*/ 7 w 106"/>
                  <a:gd name="T31" fmla="*/ 21 h 59"/>
                  <a:gd name="T32" fmla="*/ 3 w 106"/>
                  <a:gd name="T33" fmla="*/ 12 h 59"/>
                  <a:gd name="T34" fmla="*/ 1 w 106"/>
                  <a:gd name="T35" fmla="*/ 6 h 59"/>
                  <a:gd name="T36" fmla="*/ 0 w 106"/>
                  <a:gd name="T37" fmla="*/ 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6" h="59">
                    <a:moveTo>
                      <a:pt x="0" y="4"/>
                    </a:moveTo>
                    <a:lnTo>
                      <a:pt x="76" y="0"/>
                    </a:lnTo>
                    <a:lnTo>
                      <a:pt x="106" y="41"/>
                    </a:lnTo>
                    <a:lnTo>
                      <a:pt x="104" y="42"/>
                    </a:lnTo>
                    <a:lnTo>
                      <a:pt x="99" y="44"/>
                    </a:lnTo>
                    <a:lnTo>
                      <a:pt x="92" y="46"/>
                    </a:lnTo>
                    <a:lnTo>
                      <a:pt x="84" y="50"/>
                    </a:lnTo>
                    <a:lnTo>
                      <a:pt x="74" y="54"/>
                    </a:lnTo>
                    <a:lnTo>
                      <a:pt x="63" y="56"/>
                    </a:lnTo>
                    <a:lnTo>
                      <a:pt x="53" y="57"/>
                    </a:lnTo>
                    <a:lnTo>
                      <a:pt x="43" y="59"/>
                    </a:lnTo>
                    <a:lnTo>
                      <a:pt x="35" y="56"/>
                    </a:lnTo>
                    <a:lnTo>
                      <a:pt x="26" y="50"/>
                    </a:lnTo>
                    <a:lnTo>
                      <a:pt x="19" y="41"/>
                    </a:lnTo>
                    <a:lnTo>
                      <a:pt x="13" y="31"/>
                    </a:lnTo>
                    <a:lnTo>
                      <a:pt x="7" y="21"/>
                    </a:lnTo>
                    <a:lnTo>
                      <a:pt x="3" y="12"/>
                    </a:lnTo>
                    <a:lnTo>
                      <a:pt x="1" y="6"/>
                    </a:lnTo>
                    <a:lnTo>
                      <a:pt x="0" y="4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66" name="Freeform 186"/>
              <p:cNvSpPr/>
              <p:nvPr/>
            </p:nvSpPr>
            <p:spPr bwMode="auto">
              <a:xfrm>
                <a:off x="1232" y="3576"/>
                <a:ext cx="12" cy="6"/>
              </a:xfrm>
              <a:custGeom>
                <a:avLst/>
                <a:gdLst>
                  <a:gd name="T0" fmla="*/ 0 w 70"/>
                  <a:gd name="T1" fmla="*/ 0 h 23"/>
                  <a:gd name="T2" fmla="*/ 20 w 70"/>
                  <a:gd name="T3" fmla="*/ 23 h 23"/>
                  <a:gd name="T4" fmla="*/ 70 w 70"/>
                  <a:gd name="T5" fmla="*/ 3 h 23"/>
                  <a:gd name="T6" fmla="*/ 0 w 70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23">
                    <a:moveTo>
                      <a:pt x="0" y="0"/>
                    </a:moveTo>
                    <a:lnTo>
                      <a:pt x="20" y="23"/>
                    </a:lnTo>
                    <a:lnTo>
                      <a:pt x="70" y="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67" name="Freeform 187"/>
              <p:cNvSpPr/>
              <p:nvPr/>
            </p:nvSpPr>
            <p:spPr bwMode="auto">
              <a:xfrm>
                <a:off x="1229" y="3558"/>
                <a:ext cx="10" cy="10"/>
              </a:xfrm>
              <a:custGeom>
                <a:avLst/>
                <a:gdLst>
                  <a:gd name="T0" fmla="*/ 1 w 63"/>
                  <a:gd name="T1" fmla="*/ 42 h 42"/>
                  <a:gd name="T2" fmla="*/ 63 w 63"/>
                  <a:gd name="T3" fmla="*/ 35 h 42"/>
                  <a:gd name="T4" fmla="*/ 62 w 63"/>
                  <a:gd name="T5" fmla="*/ 34 h 42"/>
                  <a:gd name="T6" fmla="*/ 59 w 63"/>
                  <a:gd name="T7" fmla="*/ 30 h 42"/>
                  <a:gd name="T8" fmla="*/ 55 w 63"/>
                  <a:gd name="T9" fmla="*/ 26 h 42"/>
                  <a:gd name="T10" fmla="*/ 48 w 63"/>
                  <a:gd name="T11" fmla="*/ 20 h 42"/>
                  <a:gd name="T12" fmla="*/ 41 w 63"/>
                  <a:gd name="T13" fmla="*/ 14 h 42"/>
                  <a:gd name="T14" fmla="*/ 32 w 63"/>
                  <a:gd name="T15" fmla="*/ 9 h 42"/>
                  <a:gd name="T16" fmla="*/ 24 w 63"/>
                  <a:gd name="T17" fmla="*/ 4 h 42"/>
                  <a:gd name="T18" fmla="*/ 15 w 63"/>
                  <a:gd name="T19" fmla="*/ 0 h 42"/>
                  <a:gd name="T20" fmla="*/ 4 w 63"/>
                  <a:gd name="T21" fmla="*/ 4 h 42"/>
                  <a:gd name="T22" fmla="*/ 0 w 63"/>
                  <a:gd name="T23" fmla="*/ 19 h 42"/>
                  <a:gd name="T24" fmla="*/ 0 w 63"/>
                  <a:gd name="T25" fmla="*/ 35 h 42"/>
                  <a:gd name="T26" fmla="*/ 1 w 63"/>
                  <a:gd name="T2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42">
                    <a:moveTo>
                      <a:pt x="1" y="42"/>
                    </a:moveTo>
                    <a:lnTo>
                      <a:pt x="63" y="35"/>
                    </a:lnTo>
                    <a:lnTo>
                      <a:pt x="62" y="34"/>
                    </a:lnTo>
                    <a:lnTo>
                      <a:pt x="59" y="30"/>
                    </a:lnTo>
                    <a:lnTo>
                      <a:pt x="55" y="26"/>
                    </a:lnTo>
                    <a:lnTo>
                      <a:pt x="48" y="20"/>
                    </a:lnTo>
                    <a:lnTo>
                      <a:pt x="41" y="14"/>
                    </a:lnTo>
                    <a:lnTo>
                      <a:pt x="32" y="9"/>
                    </a:lnTo>
                    <a:lnTo>
                      <a:pt x="24" y="4"/>
                    </a:lnTo>
                    <a:lnTo>
                      <a:pt x="15" y="0"/>
                    </a:lnTo>
                    <a:lnTo>
                      <a:pt x="4" y="4"/>
                    </a:lnTo>
                    <a:lnTo>
                      <a:pt x="0" y="19"/>
                    </a:lnTo>
                    <a:lnTo>
                      <a:pt x="0" y="35"/>
                    </a:lnTo>
                    <a:lnTo>
                      <a:pt x="1" y="42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68" name="Freeform 188"/>
              <p:cNvSpPr/>
              <p:nvPr/>
            </p:nvSpPr>
            <p:spPr bwMode="auto">
              <a:xfrm>
                <a:off x="1215" y="3556"/>
                <a:ext cx="11" cy="11"/>
              </a:xfrm>
              <a:custGeom>
                <a:avLst/>
                <a:gdLst>
                  <a:gd name="T0" fmla="*/ 50 w 70"/>
                  <a:gd name="T1" fmla="*/ 45 h 45"/>
                  <a:gd name="T2" fmla="*/ 70 w 70"/>
                  <a:gd name="T3" fmla="*/ 0 h 45"/>
                  <a:gd name="T4" fmla="*/ 69 w 70"/>
                  <a:gd name="T5" fmla="*/ 0 h 45"/>
                  <a:gd name="T6" fmla="*/ 65 w 70"/>
                  <a:gd name="T7" fmla="*/ 0 h 45"/>
                  <a:gd name="T8" fmla="*/ 59 w 70"/>
                  <a:gd name="T9" fmla="*/ 0 h 45"/>
                  <a:gd name="T10" fmla="*/ 53 w 70"/>
                  <a:gd name="T11" fmla="*/ 0 h 45"/>
                  <a:gd name="T12" fmla="*/ 46 w 70"/>
                  <a:gd name="T13" fmla="*/ 1 h 45"/>
                  <a:gd name="T14" fmla="*/ 37 w 70"/>
                  <a:gd name="T15" fmla="*/ 2 h 45"/>
                  <a:gd name="T16" fmla="*/ 29 w 70"/>
                  <a:gd name="T17" fmla="*/ 5 h 45"/>
                  <a:gd name="T18" fmla="*/ 20 w 70"/>
                  <a:gd name="T19" fmla="*/ 10 h 45"/>
                  <a:gd name="T20" fmla="*/ 8 w 70"/>
                  <a:gd name="T21" fmla="*/ 21 h 45"/>
                  <a:gd name="T22" fmla="*/ 2 w 70"/>
                  <a:gd name="T23" fmla="*/ 31 h 45"/>
                  <a:gd name="T24" fmla="*/ 0 w 70"/>
                  <a:gd name="T25" fmla="*/ 38 h 45"/>
                  <a:gd name="T26" fmla="*/ 0 w 70"/>
                  <a:gd name="T27" fmla="*/ 41 h 45"/>
                  <a:gd name="T28" fmla="*/ 50 w 70"/>
                  <a:gd name="T2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0" h="45">
                    <a:moveTo>
                      <a:pt x="50" y="45"/>
                    </a:moveTo>
                    <a:lnTo>
                      <a:pt x="70" y="0"/>
                    </a:lnTo>
                    <a:lnTo>
                      <a:pt x="69" y="0"/>
                    </a:lnTo>
                    <a:lnTo>
                      <a:pt x="65" y="0"/>
                    </a:lnTo>
                    <a:lnTo>
                      <a:pt x="59" y="0"/>
                    </a:lnTo>
                    <a:lnTo>
                      <a:pt x="53" y="0"/>
                    </a:lnTo>
                    <a:lnTo>
                      <a:pt x="46" y="1"/>
                    </a:lnTo>
                    <a:lnTo>
                      <a:pt x="37" y="2"/>
                    </a:lnTo>
                    <a:lnTo>
                      <a:pt x="29" y="5"/>
                    </a:lnTo>
                    <a:lnTo>
                      <a:pt x="20" y="10"/>
                    </a:lnTo>
                    <a:lnTo>
                      <a:pt x="8" y="21"/>
                    </a:lnTo>
                    <a:lnTo>
                      <a:pt x="2" y="31"/>
                    </a:lnTo>
                    <a:lnTo>
                      <a:pt x="0" y="38"/>
                    </a:lnTo>
                    <a:lnTo>
                      <a:pt x="0" y="41"/>
                    </a:lnTo>
                    <a:lnTo>
                      <a:pt x="50" y="4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69" name="Freeform 189"/>
              <p:cNvSpPr/>
              <p:nvPr/>
            </p:nvSpPr>
            <p:spPr bwMode="auto">
              <a:xfrm>
                <a:off x="1198" y="3558"/>
                <a:ext cx="15" cy="16"/>
              </a:xfrm>
              <a:custGeom>
                <a:avLst/>
                <a:gdLst>
                  <a:gd name="T0" fmla="*/ 52 w 90"/>
                  <a:gd name="T1" fmla="*/ 49 h 64"/>
                  <a:gd name="T2" fmla="*/ 90 w 90"/>
                  <a:gd name="T3" fmla="*/ 0 h 64"/>
                  <a:gd name="T4" fmla="*/ 87 w 90"/>
                  <a:gd name="T5" fmla="*/ 1 h 64"/>
                  <a:gd name="T6" fmla="*/ 80 w 90"/>
                  <a:gd name="T7" fmla="*/ 4 h 64"/>
                  <a:gd name="T8" fmla="*/ 69 w 90"/>
                  <a:gd name="T9" fmla="*/ 9 h 64"/>
                  <a:gd name="T10" fmla="*/ 55 w 90"/>
                  <a:gd name="T11" fmla="*/ 16 h 64"/>
                  <a:gd name="T12" fmla="*/ 41 w 90"/>
                  <a:gd name="T13" fmla="*/ 24 h 64"/>
                  <a:gd name="T14" fmla="*/ 27 w 90"/>
                  <a:gd name="T15" fmla="*/ 32 h 64"/>
                  <a:gd name="T16" fmla="*/ 14 w 90"/>
                  <a:gd name="T17" fmla="*/ 42 h 64"/>
                  <a:gd name="T18" fmla="*/ 5 w 90"/>
                  <a:gd name="T19" fmla="*/ 52 h 64"/>
                  <a:gd name="T20" fmla="*/ 0 w 90"/>
                  <a:gd name="T21" fmla="*/ 60 h 64"/>
                  <a:gd name="T22" fmla="*/ 4 w 90"/>
                  <a:gd name="T23" fmla="*/ 64 h 64"/>
                  <a:gd name="T24" fmla="*/ 11 w 90"/>
                  <a:gd name="T25" fmla="*/ 64 h 64"/>
                  <a:gd name="T26" fmla="*/ 21 w 90"/>
                  <a:gd name="T27" fmla="*/ 61 h 64"/>
                  <a:gd name="T28" fmla="*/ 32 w 90"/>
                  <a:gd name="T29" fmla="*/ 57 h 64"/>
                  <a:gd name="T30" fmla="*/ 42 w 90"/>
                  <a:gd name="T31" fmla="*/ 54 h 64"/>
                  <a:gd name="T32" fmla="*/ 49 w 90"/>
                  <a:gd name="T33" fmla="*/ 50 h 64"/>
                  <a:gd name="T34" fmla="*/ 52 w 90"/>
                  <a:gd name="T35" fmla="*/ 4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0" h="64">
                    <a:moveTo>
                      <a:pt x="52" y="49"/>
                    </a:moveTo>
                    <a:lnTo>
                      <a:pt x="90" y="0"/>
                    </a:lnTo>
                    <a:lnTo>
                      <a:pt x="87" y="1"/>
                    </a:lnTo>
                    <a:lnTo>
                      <a:pt x="80" y="4"/>
                    </a:lnTo>
                    <a:lnTo>
                      <a:pt x="69" y="9"/>
                    </a:lnTo>
                    <a:lnTo>
                      <a:pt x="55" y="16"/>
                    </a:lnTo>
                    <a:lnTo>
                      <a:pt x="41" y="24"/>
                    </a:lnTo>
                    <a:lnTo>
                      <a:pt x="27" y="32"/>
                    </a:lnTo>
                    <a:lnTo>
                      <a:pt x="14" y="42"/>
                    </a:lnTo>
                    <a:lnTo>
                      <a:pt x="5" y="52"/>
                    </a:lnTo>
                    <a:lnTo>
                      <a:pt x="0" y="60"/>
                    </a:lnTo>
                    <a:lnTo>
                      <a:pt x="4" y="64"/>
                    </a:lnTo>
                    <a:lnTo>
                      <a:pt x="11" y="64"/>
                    </a:lnTo>
                    <a:lnTo>
                      <a:pt x="21" y="61"/>
                    </a:lnTo>
                    <a:lnTo>
                      <a:pt x="32" y="57"/>
                    </a:lnTo>
                    <a:lnTo>
                      <a:pt x="42" y="54"/>
                    </a:lnTo>
                    <a:lnTo>
                      <a:pt x="49" y="50"/>
                    </a:lnTo>
                    <a:lnTo>
                      <a:pt x="52" y="49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21BA00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1870" name="Line 190"/>
            <p:cNvSpPr>
              <a:spLocks noChangeShapeType="1"/>
            </p:cNvSpPr>
            <p:nvPr/>
          </p:nvSpPr>
          <p:spPr bwMode="auto">
            <a:xfrm>
              <a:off x="1590258" y="686865"/>
              <a:ext cx="6119812" cy="145851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71871" name="Group 191"/>
            <p:cNvGrpSpPr/>
            <p:nvPr/>
          </p:nvGrpSpPr>
          <p:grpSpPr bwMode="auto">
            <a:xfrm>
              <a:off x="1285876" y="2139553"/>
              <a:ext cx="627063" cy="889397"/>
              <a:chOff x="960" y="3360"/>
              <a:chExt cx="288" cy="576"/>
            </a:xfrm>
          </p:grpSpPr>
          <p:sp>
            <p:nvSpPr>
              <p:cNvPr id="71872" name="Freeform 192"/>
              <p:cNvSpPr/>
              <p:nvPr/>
            </p:nvSpPr>
            <p:spPr bwMode="auto">
              <a:xfrm>
                <a:off x="1012" y="3563"/>
                <a:ext cx="196" cy="373"/>
              </a:xfrm>
              <a:custGeom>
                <a:avLst/>
                <a:gdLst>
                  <a:gd name="T0" fmla="*/ 110 w 1177"/>
                  <a:gd name="T1" fmla="*/ 1492 h 1492"/>
                  <a:gd name="T2" fmla="*/ 0 w 1177"/>
                  <a:gd name="T3" fmla="*/ 1273 h 1492"/>
                  <a:gd name="T4" fmla="*/ 129 w 1177"/>
                  <a:gd name="T5" fmla="*/ 1371 h 1492"/>
                  <a:gd name="T6" fmla="*/ 110 w 1177"/>
                  <a:gd name="T7" fmla="*/ 1205 h 1492"/>
                  <a:gd name="T8" fmla="*/ 184 w 1177"/>
                  <a:gd name="T9" fmla="*/ 1302 h 1492"/>
                  <a:gd name="T10" fmla="*/ 152 w 1177"/>
                  <a:gd name="T11" fmla="*/ 1102 h 1492"/>
                  <a:gd name="T12" fmla="*/ 325 w 1177"/>
                  <a:gd name="T13" fmla="*/ 1321 h 1492"/>
                  <a:gd name="T14" fmla="*/ 286 w 1177"/>
                  <a:gd name="T15" fmla="*/ 1071 h 1492"/>
                  <a:gd name="T16" fmla="*/ 416 w 1177"/>
                  <a:gd name="T17" fmla="*/ 1283 h 1492"/>
                  <a:gd name="T18" fmla="*/ 396 w 1177"/>
                  <a:gd name="T19" fmla="*/ 946 h 1492"/>
                  <a:gd name="T20" fmla="*/ 482 w 1177"/>
                  <a:gd name="T21" fmla="*/ 1273 h 1492"/>
                  <a:gd name="T22" fmla="*/ 489 w 1177"/>
                  <a:gd name="T23" fmla="*/ 535 h 1492"/>
                  <a:gd name="T24" fmla="*/ 267 w 1177"/>
                  <a:gd name="T25" fmla="*/ 278 h 1492"/>
                  <a:gd name="T26" fmla="*/ 267 w 1177"/>
                  <a:gd name="T27" fmla="*/ 278 h 1492"/>
                  <a:gd name="T28" fmla="*/ 275 w 1177"/>
                  <a:gd name="T29" fmla="*/ 215 h 1492"/>
                  <a:gd name="T30" fmla="*/ 282 w 1177"/>
                  <a:gd name="T31" fmla="*/ 198 h 1492"/>
                  <a:gd name="T32" fmla="*/ 490 w 1177"/>
                  <a:gd name="T33" fmla="*/ 410 h 1492"/>
                  <a:gd name="T34" fmla="*/ 520 w 1177"/>
                  <a:gd name="T35" fmla="*/ 8 h 1492"/>
                  <a:gd name="T36" fmla="*/ 522 w 1177"/>
                  <a:gd name="T37" fmla="*/ 9 h 1492"/>
                  <a:gd name="T38" fmla="*/ 527 w 1177"/>
                  <a:gd name="T39" fmla="*/ 11 h 1492"/>
                  <a:gd name="T40" fmla="*/ 535 w 1177"/>
                  <a:gd name="T41" fmla="*/ 15 h 1492"/>
                  <a:gd name="T42" fmla="*/ 548 w 1177"/>
                  <a:gd name="T43" fmla="*/ 19 h 1492"/>
                  <a:gd name="T44" fmla="*/ 565 w 1177"/>
                  <a:gd name="T45" fmla="*/ 20 h 1492"/>
                  <a:gd name="T46" fmla="*/ 585 w 1177"/>
                  <a:gd name="T47" fmla="*/ 18 h 1492"/>
                  <a:gd name="T48" fmla="*/ 611 w 1177"/>
                  <a:gd name="T49" fmla="*/ 11 h 1492"/>
                  <a:gd name="T50" fmla="*/ 639 w 1177"/>
                  <a:gd name="T51" fmla="*/ 0 h 1492"/>
                  <a:gd name="T52" fmla="*/ 653 w 1177"/>
                  <a:gd name="T53" fmla="*/ 268 h 1492"/>
                  <a:gd name="T54" fmla="*/ 844 w 1177"/>
                  <a:gd name="T55" fmla="*/ 115 h 1492"/>
                  <a:gd name="T56" fmla="*/ 853 w 1177"/>
                  <a:gd name="T57" fmla="*/ 174 h 1492"/>
                  <a:gd name="T58" fmla="*/ 651 w 1177"/>
                  <a:gd name="T59" fmla="*/ 371 h 1492"/>
                  <a:gd name="T60" fmla="*/ 651 w 1177"/>
                  <a:gd name="T61" fmla="*/ 1033 h 1492"/>
                  <a:gd name="T62" fmla="*/ 689 w 1177"/>
                  <a:gd name="T63" fmla="*/ 1325 h 1492"/>
                  <a:gd name="T64" fmla="*/ 783 w 1177"/>
                  <a:gd name="T65" fmla="*/ 865 h 1492"/>
                  <a:gd name="T66" fmla="*/ 777 w 1177"/>
                  <a:gd name="T67" fmla="*/ 1290 h 1492"/>
                  <a:gd name="T68" fmla="*/ 894 w 1177"/>
                  <a:gd name="T69" fmla="*/ 812 h 1492"/>
                  <a:gd name="T70" fmla="*/ 865 w 1177"/>
                  <a:gd name="T71" fmla="*/ 1325 h 1492"/>
                  <a:gd name="T72" fmla="*/ 965 w 1177"/>
                  <a:gd name="T73" fmla="*/ 1102 h 1492"/>
                  <a:gd name="T74" fmla="*/ 962 w 1177"/>
                  <a:gd name="T75" fmla="*/ 1360 h 1492"/>
                  <a:gd name="T76" fmla="*/ 1065 w 1177"/>
                  <a:gd name="T77" fmla="*/ 1186 h 1492"/>
                  <a:gd name="T78" fmla="*/ 1068 w 1177"/>
                  <a:gd name="T79" fmla="*/ 1311 h 1492"/>
                  <a:gd name="T80" fmla="*/ 1177 w 1177"/>
                  <a:gd name="T81" fmla="*/ 1242 h 1492"/>
                  <a:gd name="T82" fmla="*/ 1041 w 1177"/>
                  <a:gd name="T83" fmla="*/ 1477 h 1492"/>
                  <a:gd name="T84" fmla="*/ 110 w 1177"/>
                  <a:gd name="T85" fmla="*/ 1492 h 1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77" h="1492">
                    <a:moveTo>
                      <a:pt x="110" y="1492"/>
                    </a:moveTo>
                    <a:lnTo>
                      <a:pt x="0" y="1273"/>
                    </a:lnTo>
                    <a:lnTo>
                      <a:pt x="129" y="1371"/>
                    </a:lnTo>
                    <a:lnTo>
                      <a:pt x="110" y="1205"/>
                    </a:lnTo>
                    <a:lnTo>
                      <a:pt x="184" y="1302"/>
                    </a:lnTo>
                    <a:lnTo>
                      <a:pt x="152" y="1102"/>
                    </a:lnTo>
                    <a:lnTo>
                      <a:pt x="325" y="1321"/>
                    </a:lnTo>
                    <a:lnTo>
                      <a:pt x="286" y="1071"/>
                    </a:lnTo>
                    <a:lnTo>
                      <a:pt x="416" y="1283"/>
                    </a:lnTo>
                    <a:lnTo>
                      <a:pt x="396" y="946"/>
                    </a:lnTo>
                    <a:lnTo>
                      <a:pt x="482" y="1273"/>
                    </a:lnTo>
                    <a:lnTo>
                      <a:pt x="489" y="535"/>
                    </a:lnTo>
                    <a:lnTo>
                      <a:pt x="267" y="278"/>
                    </a:lnTo>
                    <a:lnTo>
                      <a:pt x="267" y="278"/>
                    </a:lnTo>
                    <a:lnTo>
                      <a:pt x="275" y="215"/>
                    </a:lnTo>
                    <a:lnTo>
                      <a:pt x="282" y="198"/>
                    </a:lnTo>
                    <a:lnTo>
                      <a:pt x="490" y="410"/>
                    </a:lnTo>
                    <a:lnTo>
                      <a:pt x="520" y="8"/>
                    </a:lnTo>
                    <a:lnTo>
                      <a:pt x="522" y="9"/>
                    </a:lnTo>
                    <a:lnTo>
                      <a:pt x="527" y="11"/>
                    </a:lnTo>
                    <a:lnTo>
                      <a:pt x="535" y="15"/>
                    </a:lnTo>
                    <a:lnTo>
                      <a:pt x="548" y="19"/>
                    </a:lnTo>
                    <a:lnTo>
                      <a:pt x="565" y="20"/>
                    </a:lnTo>
                    <a:lnTo>
                      <a:pt x="585" y="18"/>
                    </a:lnTo>
                    <a:lnTo>
                      <a:pt x="611" y="11"/>
                    </a:lnTo>
                    <a:lnTo>
                      <a:pt x="639" y="0"/>
                    </a:lnTo>
                    <a:lnTo>
                      <a:pt x="653" y="268"/>
                    </a:lnTo>
                    <a:lnTo>
                      <a:pt x="844" y="115"/>
                    </a:lnTo>
                    <a:lnTo>
                      <a:pt x="853" y="174"/>
                    </a:lnTo>
                    <a:lnTo>
                      <a:pt x="651" y="371"/>
                    </a:lnTo>
                    <a:lnTo>
                      <a:pt x="651" y="1033"/>
                    </a:lnTo>
                    <a:lnTo>
                      <a:pt x="689" y="1325"/>
                    </a:lnTo>
                    <a:lnTo>
                      <a:pt x="783" y="865"/>
                    </a:lnTo>
                    <a:lnTo>
                      <a:pt x="777" y="1290"/>
                    </a:lnTo>
                    <a:lnTo>
                      <a:pt x="894" y="812"/>
                    </a:lnTo>
                    <a:lnTo>
                      <a:pt x="865" y="1325"/>
                    </a:lnTo>
                    <a:lnTo>
                      <a:pt x="965" y="1102"/>
                    </a:lnTo>
                    <a:lnTo>
                      <a:pt x="962" y="1360"/>
                    </a:lnTo>
                    <a:lnTo>
                      <a:pt x="1065" y="1186"/>
                    </a:lnTo>
                    <a:lnTo>
                      <a:pt x="1068" y="1311"/>
                    </a:lnTo>
                    <a:lnTo>
                      <a:pt x="1177" y="1242"/>
                    </a:lnTo>
                    <a:lnTo>
                      <a:pt x="1041" y="1477"/>
                    </a:lnTo>
                    <a:lnTo>
                      <a:pt x="110" y="149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73" name="Freeform 193"/>
              <p:cNvSpPr/>
              <p:nvPr/>
            </p:nvSpPr>
            <p:spPr bwMode="auto">
              <a:xfrm>
                <a:off x="1084" y="3859"/>
                <a:ext cx="7" cy="65"/>
              </a:xfrm>
              <a:custGeom>
                <a:avLst/>
                <a:gdLst>
                  <a:gd name="T0" fmla="*/ 35 w 39"/>
                  <a:gd name="T1" fmla="*/ 245 h 260"/>
                  <a:gd name="T2" fmla="*/ 0 w 39"/>
                  <a:gd name="T3" fmla="*/ 0 h 260"/>
                  <a:gd name="T4" fmla="*/ 0 w 39"/>
                  <a:gd name="T5" fmla="*/ 166 h 260"/>
                  <a:gd name="T6" fmla="*/ 16 w 39"/>
                  <a:gd name="T7" fmla="*/ 260 h 260"/>
                  <a:gd name="T8" fmla="*/ 39 w 39"/>
                  <a:gd name="T9" fmla="*/ 260 h 260"/>
                  <a:gd name="T10" fmla="*/ 35 w 39"/>
                  <a:gd name="T11" fmla="*/ 245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260">
                    <a:moveTo>
                      <a:pt x="35" y="245"/>
                    </a:moveTo>
                    <a:lnTo>
                      <a:pt x="0" y="0"/>
                    </a:lnTo>
                    <a:lnTo>
                      <a:pt x="0" y="166"/>
                    </a:lnTo>
                    <a:lnTo>
                      <a:pt x="16" y="260"/>
                    </a:lnTo>
                    <a:lnTo>
                      <a:pt x="39" y="260"/>
                    </a:lnTo>
                    <a:lnTo>
                      <a:pt x="35" y="245"/>
                    </a:lnTo>
                    <a:close/>
                  </a:path>
                </a:pathLst>
              </a:custGeom>
              <a:solidFill>
                <a:srgbClr val="00F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74" name="Freeform 194"/>
              <p:cNvSpPr/>
              <p:nvPr/>
            </p:nvSpPr>
            <p:spPr bwMode="auto">
              <a:xfrm>
                <a:off x="1022" y="3857"/>
                <a:ext cx="61" cy="72"/>
              </a:xfrm>
              <a:custGeom>
                <a:avLst/>
                <a:gdLst>
                  <a:gd name="T0" fmla="*/ 366 w 366"/>
                  <a:gd name="T1" fmla="*/ 273 h 286"/>
                  <a:gd name="T2" fmla="*/ 267 w 366"/>
                  <a:gd name="T3" fmla="*/ 28 h 286"/>
                  <a:gd name="T4" fmla="*/ 302 w 366"/>
                  <a:gd name="T5" fmla="*/ 264 h 286"/>
                  <a:gd name="T6" fmla="*/ 212 w 366"/>
                  <a:gd name="T7" fmla="*/ 129 h 286"/>
                  <a:gd name="T8" fmla="*/ 122 w 366"/>
                  <a:gd name="T9" fmla="*/ 0 h 286"/>
                  <a:gd name="T10" fmla="*/ 161 w 366"/>
                  <a:gd name="T11" fmla="*/ 254 h 286"/>
                  <a:gd name="T12" fmla="*/ 79 w 366"/>
                  <a:gd name="T13" fmla="*/ 125 h 286"/>
                  <a:gd name="T14" fmla="*/ 90 w 366"/>
                  <a:gd name="T15" fmla="*/ 254 h 286"/>
                  <a:gd name="T16" fmla="*/ 0 w 366"/>
                  <a:gd name="T17" fmla="*/ 190 h 286"/>
                  <a:gd name="T18" fmla="*/ 67 w 366"/>
                  <a:gd name="T19" fmla="*/ 286 h 286"/>
                  <a:gd name="T20" fmla="*/ 366 w 366"/>
                  <a:gd name="T21" fmla="*/ 273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6" h="286">
                    <a:moveTo>
                      <a:pt x="366" y="273"/>
                    </a:moveTo>
                    <a:lnTo>
                      <a:pt x="267" y="28"/>
                    </a:lnTo>
                    <a:lnTo>
                      <a:pt x="302" y="264"/>
                    </a:lnTo>
                    <a:lnTo>
                      <a:pt x="212" y="129"/>
                    </a:lnTo>
                    <a:lnTo>
                      <a:pt x="122" y="0"/>
                    </a:lnTo>
                    <a:lnTo>
                      <a:pt x="161" y="254"/>
                    </a:lnTo>
                    <a:lnTo>
                      <a:pt x="79" y="125"/>
                    </a:lnTo>
                    <a:lnTo>
                      <a:pt x="90" y="254"/>
                    </a:lnTo>
                    <a:lnTo>
                      <a:pt x="0" y="190"/>
                    </a:lnTo>
                    <a:lnTo>
                      <a:pt x="67" y="286"/>
                    </a:lnTo>
                    <a:lnTo>
                      <a:pt x="366" y="273"/>
                    </a:lnTo>
                    <a:close/>
                  </a:path>
                </a:pathLst>
              </a:custGeom>
              <a:solidFill>
                <a:srgbClr val="00F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75" name="Freeform 195"/>
              <p:cNvSpPr/>
              <p:nvPr/>
            </p:nvSpPr>
            <p:spPr bwMode="auto">
              <a:xfrm>
                <a:off x="1128" y="3823"/>
                <a:ext cx="27" cy="102"/>
              </a:xfrm>
              <a:custGeom>
                <a:avLst/>
                <a:gdLst>
                  <a:gd name="T0" fmla="*/ 0 w 160"/>
                  <a:gd name="T1" fmla="*/ 412 h 412"/>
                  <a:gd name="T2" fmla="*/ 0 w 160"/>
                  <a:gd name="T3" fmla="*/ 352 h 412"/>
                  <a:gd name="T4" fmla="*/ 50 w 160"/>
                  <a:gd name="T5" fmla="*/ 112 h 412"/>
                  <a:gd name="T6" fmla="*/ 66 w 160"/>
                  <a:gd name="T7" fmla="*/ 375 h 412"/>
                  <a:gd name="T8" fmla="*/ 160 w 160"/>
                  <a:gd name="T9" fmla="*/ 0 h 412"/>
                  <a:gd name="T10" fmla="*/ 129 w 160"/>
                  <a:gd name="T11" fmla="*/ 412 h 412"/>
                  <a:gd name="T12" fmla="*/ 0 w 160"/>
                  <a:gd name="T13" fmla="*/ 41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" h="412">
                    <a:moveTo>
                      <a:pt x="0" y="412"/>
                    </a:moveTo>
                    <a:lnTo>
                      <a:pt x="0" y="352"/>
                    </a:lnTo>
                    <a:lnTo>
                      <a:pt x="50" y="112"/>
                    </a:lnTo>
                    <a:lnTo>
                      <a:pt x="66" y="375"/>
                    </a:lnTo>
                    <a:lnTo>
                      <a:pt x="160" y="0"/>
                    </a:lnTo>
                    <a:lnTo>
                      <a:pt x="129" y="412"/>
                    </a:lnTo>
                    <a:lnTo>
                      <a:pt x="0" y="412"/>
                    </a:lnTo>
                    <a:close/>
                  </a:path>
                </a:pathLst>
              </a:custGeom>
              <a:solidFill>
                <a:srgbClr val="00F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76" name="Freeform 196"/>
              <p:cNvSpPr/>
              <p:nvPr/>
            </p:nvSpPr>
            <p:spPr bwMode="auto">
              <a:xfrm>
                <a:off x="1153" y="3874"/>
                <a:ext cx="15" cy="51"/>
              </a:xfrm>
              <a:custGeom>
                <a:avLst/>
                <a:gdLst>
                  <a:gd name="T0" fmla="*/ 0 w 90"/>
                  <a:gd name="T1" fmla="*/ 208 h 208"/>
                  <a:gd name="T2" fmla="*/ 85 w 90"/>
                  <a:gd name="T3" fmla="*/ 0 h 208"/>
                  <a:gd name="T4" fmla="*/ 90 w 90"/>
                  <a:gd name="T5" fmla="*/ 204 h 208"/>
                  <a:gd name="T6" fmla="*/ 0 w 90"/>
                  <a:gd name="T7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208">
                    <a:moveTo>
                      <a:pt x="0" y="208"/>
                    </a:moveTo>
                    <a:lnTo>
                      <a:pt x="85" y="0"/>
                    </a:lnTo>
                    <a:lnTo>
                      <a:pt x="90" y="204"/>
                    </a:lnTo>
                    <a:lnTo>
                      <a:pt x="0" y="208"/>
                    </a:lnTo>
                    <a:close/>
                  </a:path>
                </a:pathLst>
              </a:custGeom>
              <a:solidFill>
                <a:srgbClr val="00F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77" name="Freeform 197"/>
              <p:cNvSpPr/>
              <p:nvPr/>
            </p:nvSpPr>
            <p:spPr bwMode="auto">
              <a:xfrm>
                <a:off x="1171" y="3886"/>
                <a:ext cx="14" cy="38"/>
              </a:xfrm>
              <a:custGeom>
                <a:avLst/>
                <a:gdLst>
                  <a:gd name="T0" fmla="*/ 0 w 82"/>
                  <a:gd name="T1" fmla="*/ 154 h 154"/>
                  <a:gd name="T2" fmla="*/ 82 w 82"/>
                  <a:gd name="T3" fmla="*/ 0 h 154"/>
                  <a:gd name="T4" fmla="*/ 66 w 82"/>
                  <a:gd name="T5" fmla="*/ 149 h 154"/>
                  <a:gd name="T6" fmla="*/ 0 w 82"/>
                  <a:gd name="T7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154">
                    <a:moveTo>
                      <a:pt x="0" y="154"/>
                    </a:moveTo>
                    <a:lnTo>
                      <a:pt x="82" y="0"/>
                    </a:lnTo>
                    <a:lnTo>
                      <a:pt x="66" y="149"/>
                    </a:lnTo>
                    <a:lnTo>
                      <a:pt x="0" y="154"/>
                    </a:lnTo>
                    <a:close/>
                  </a:path>
                </a:pathLst>
              </a:custGeom>
              <a:solidFill>
                <a:srgbClr val="00F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78" name="Freeform 198"/>
              <p:cNvSpPr/>
              <p:nvPr/>
            </p:nvSpPr>
            <p:spPr bwMode="auto">
              <a:xfrm>
                <a:off x="1187" y="3893"/>
                <a:ext cx="9" cy="24"/>
              </a:xfrm>
              <a:custGeom>
                <a:avLst/>
                <a:gdLst>
                  <a:gd name="T0" fmla="*/ 0 w 54"/>
                  <a:gd name="T1" fmla="*/ 96 h 96"/>
                  <a:gd name="T2" fmla="*/ 15 w 54"/>
                  <a:gd name="T3" fmla="*/ 41 h 96"/>
                  <a:gd name="T4" fmla="*/ 54 w 54"/>
                  <a:gd name="T5" fmla="*/ 0 h 96"/>
                  <a:gd name="T6" fmla="*/ 42 w 54"/>
                  <a:gd name="T7" fmla="*/ 36 h 96"/>
                  <a:gd name="T8" fmla="*/ 0 w 54"/>
                  <a:gd name="T9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96">
                    <a:moveTo>
                      <a:pt x="0" y="96"/>
                    </a:moveTo>
                    <a:lnTo>
                      <a:pt x="15" y="41"/>
                    </a:lnTo>
                    <a:lnTo>
                      <a:pt x="54" y="0"/>
                    </a:lnTo>
                    <a:lnTo>
                      <a:pt x="42" y="36"/>
                    </a:lnTo>
                    <a:lnTo>
                      <a:pt x="0" y="96"/>
                    </a:lnTo>
                    <a:close/>
                  </a:path>
                </a:pathLst>
              </a:custGeom>
              <a:solidFill>
                <a:srgbClr val="00F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79" name="Freeform 199"/>
              <p:cNvSpPr/>
              <p:nvPr/>
            </p:nvSpPr>
            <p:spPr bwMode="auto">
              <a:xfrm>
                <a:off x="1093" y="3586"/>
                <a:ext cx="10" cy="339"/>
              </a:xfrm>
              <a:custGeom>
                <a:avLst/>
                <a:gdLst>
                  <a:gd name="T0" fmla="*/ 0 w 60"/>
                  <a:gd name="T1" fmla="*/ 1360 h 1360"/>
                  <a:gd name="T2" fmla="*/ 43 w 60"/>
                  <a:gd name="T3" fmla="*/ 0 h 1360"/>
                  <a:gd name="T4" fmla="*/ 44 w 60"/>
                  <a:gd name="T5" fmla="*/ 3 h 1360"/>
                  <a:gd name="T6" fmla="*/ 47 w 60"/>
                  <a:gd name="T7" fmla="*/ 5 h 1360"/>
                  <a:gd name="T8" fmla="*/ 53 w 60"/>
                  <a:gd name="T9" fmla="*/ 6 h 1360"/>
                  <a:gd name="T10" fmla="*/ 60 w 60"/>
                  <a:gd name="T11" fmla="*/ 1 h 1360"/>
                  <a:gd name="T12" fmla="*/ 54 w 60"/>
                  <a:gd name="T13" fmla="*/ 1360 h 1360"/>
                  <a:gd name="T14" fmla="*/ 0 w 60"/>
                  <a:gd name="T15" fmla="*/ 1360 h 1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1360">
                    <a:moveTo>
                      <a:pt x="0" y="1360"/>
                    </a:moveTo>
                    <a:lnTo>
                      <a:pt x="43" y="0"/>
                    </a:lnTo>
                    <a:lnTo>
                      <a:pt x="44" y="3"/>
                    </a:lnTo>
                    <a:lnTo>
                      <a:pt x="47" y="5"/>
                    </a:lnTo>
                    <a:lnTo>
                      <a:pt x="53" y="6"/>
                    </a:lnTo>
                    <a:lnTo>
                      <a:pt x="60" y="1"/>
                    </a:lnTo>
                    <a:lnTo>
                      <a:pt x="54" y="1360"/>
                    </a:lnTo>
                    <a:lnTo>
                      <a:pt x="0" y="1360"/>
                    </a:lnTo>
                    <a:close/>
                  </a:path>
                </a:pathLst>
              </a:custGeom>
              <a:solidFill>
                <a:srgbClr val="875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80" name="Freeform 200"/>
              <p:cNvSpPr/>
              <p:nvPr/>
            </p:nvSpPr>
            <p:spPr bwMode="auto">
              <a:xfrm>
                <a:off x="1104" y="3576"/>
                <a:ext cx="8" cy="348"/>
              </a:xfrm>
              <a:custGeom>
                <a:avLst/>
                <a:gdLst>
                  <a:gd name="T0" fmla="*/ 0 w 46"/>
                  <a:gd name="T1" fmla="*/ 1392 h 1392"/>
                  <a:gd name="T2" fmla="*/ 19 w 46"/>
                  <a:gd name="T3" fmla="*/ 4 h 1392"/>
                  <a:gd name="T4" fmla="*/ 20 w 46"/>
                  <a:gd name="T5" fmla="*/ 5 h 1392"/>
                  <a:gd name="T6" fmla="*/ 25 w 46"/>
                  <a:gd name="T7" fmla="*/ 7 h 1392"/>
                  <a:gd name="T8" fmla="*/ 32 w 46"/>
                  <a:gd name="T9" fmla="*/ 6 h 1392"/>
                  <a:gd name="T10" fmla="*/ 43 w 46"/>
                  <a:gd name="T11" fmla="*/ 0 h 1392"/>
                  <a:gd name="T12" fmla="*/ 46 w 46"/>
                  <a:gd name="T13" fmla="*/ 1392 h 1392"/>
                  <a:gd name="T14" fmla="*/ 0 w 46"/>
                  <a:gd name="T15" fmla="*/ 1392 h 1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1392">
                    <a:moveTo>
                      <a:pt x="0" y="1392"/>
                    </a:moveTo>
                    <a:lnTo>
                      <a:pt x="19" y="4"/>
                    </a:lnTo>
                    <a:lnTo>
                      <a:pt x="20" y="5"/>
                    </a:lnTo>
                    <a:lnTo>
                      <a:pt x="25" y="7"/>
                    </a:lnTo>
                    <a:lnTo>
                      <a:pt x="32" y="6"/>
                    </a:lnTo>
                    <a:lnTo>
                      <a:pt x="43" y="0"/>
                    </a:lnTo>
                    <a:lnTo>
                      <a:pt x="46" y="1392"/>
                    </a:lnTo>
                    <a:lnTo>
                      <a:pt x="0" y="1392"/>
                    </a:lnTo>
                    <a:close/>
                  </a:path>
                </a:pathLst>
              </a:custGeom>
              <a:solidFill>
                <a:srgbClr val="875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81" name="Freeform 201"/>
              <p:cNvSpPr/>
              <p:nvPr/>
            </p:nvSpPr>
            <p:spPr bwMode="auto">
              <a:xfrm>
                <a:off x="1114" y="3568"/>
                <a:ext cx="7" cy="355"/>
              </a:xfrm>
              <a:custGeom>
                <a:avLst/>
                <a:gdLst>
                  <a:gd name="T0" fmla="*/ 8 w 43"/>
                  <a:gd name="T1" fmla="*/ 1420 h 1420"/>
                  <a:gd name="T2" fmla="*/ 0 w 43"/>
                  <a:gd name="T3" fmla="*/ 14 h 1420"/>
                  <a:gd name="T4" fmla="*/ 16 w 43"/>
                  <a:gd name="T5" fmla="*/ 0 h 1420"/>
                  <a:gd name="T6" fmla="*/ 24 w 43"/>
                  <a:gd name="T7" fmla="*/ 1081 h 1420"/>
                  <a:gd name="T8" fmla="*/ 43 w 43"/>
                  <a:gd name="T9" fmla="*/ 1415 h 1420"/>
                  <a:gd name="T10" fmla="*/ 8 w 43"/>
                  <a:gd name="T11" fmla="*/ 1420 h 1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420">
                    <a:moveTo>
                      <a:pt x="8" y="1420"/>
                    </a:moveTo>
                    <a:lnTo>
                      <a:pt x="0" y="14"/>
                    </a:lnTo>
                    <a:lnTo>
                      <a:pt x="16" y="0"/>
                    </a:lnTo>
                    <a:lnTo>
                      <a:pt x="24" y="1081"/>
                    </a:lnTo>
                    <a:lnTo>
                      <a:pt x="43" y="1415"/>
                    </a:lnTo>
                    <a:lnTo>
                      <a:pt x="8" y="1420"/>
                    </a:lnTo>
                    <a:close/>
                  </a:path>
                </a:pathLst>
              </a:custGeom>
              <a:solidFill>
                <a:srgbClr val="875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82" name="Freeform 202"/>
              <p:cNvSpPr/>
              <p:nvPr/>
            </p:nvSpPr>
            <p:spPr bwMode="auto">
              <a:xfrm>
                <a:off x="1121" y="3600"/>
                <a:ext cx="29" cy="47"/>
              </a:xfrm>
              <a:custGeom>
                <a:avLst/>
                <a:gdLst>
                  <a:gd name="T0" fmla="*/ 4 w 173"/>
                  <a:gd name="T1" fmla="*/ 153 h 190"/>
                  <a:gd name="T2" fmla="*/ 173 w 173"/>
                  <a:gd name="T3" fmla="*/ 0 h 190"/>
                  <a:gd name="T4" fmla="*/ 173 w 173"/>
                  <a:gd name="T5" fmla="*/ 14 h 190"/>
                  <a:gd name="T6" fmla="*/ 0 w 173"/>
                  <a:gd name="T7" fmla="*/ 190 h 190"/>
                  <a:gd name="T8" fmla="*/ 4 w 173"/>
                  <a:gd name="T9" fmla="*/ 153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190">
                    <a:moveTo>
                      <a:pt x="4" y="153"/>
                    </a:moveTo>
                    <a:lnTo>
                      <a:pt x="173" y="0"/>
                    </a:lnTo>
                    <a:lnTo>
                      <a:pt x="173" y="14"/>
                    </a:lnTo>
                    <a:lnTo>
                      <a:pt x="0" y="190"/>
                    </a:lnTo>
                    <a:lnTo>
                      <a:pt x="4" y="153"/>
                    </a:lnTo>
                    <a:close/>
                  </a:path>
                </a:pathLst>
              </a:custGeom>
              <a:solidFill>
                <a:srgbClr val="875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83" name="Freeform 203"/>
              <p:cNvSpPr/>
              <p:nvPr/>
            </p:nvSpPr>
            <p:spPr bwMode="auto">
              <a:xfrm>
                <a:off x="1059" y="3621"/>
                <a:ext cx="34" cy="64"/>
              </a:xfrm>
              <a:custGeom>
                <a:avLst/>
                <a:gdLst>
                  <a:gd name="T0" fmla="*/ 200 w 200"/>
                  <a:gd name="T1" fmla="*/ 255 h 255"/>
                  <a:gd name="T2" fmla="*/ 196 w 200"/>
                  <a:gd name="T3" fmla="*/ 198 h 255"/>
                  <a:gd name="T4" fmla="*/ 8 w 200"/>
                  <a:gd name="T5" fmla="*/ 0 h 255"/>
                  <a:gd name="T6" fmla="*/ 0 w 200"/>
                  <a:gd name="T7" fmla="*/ 41 h 255"/>
                  <a:gd name="T8" fmla="*/ 200 w 200"/>
                  <a:gd name="T9" fmla="*/ 25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255">
                    <a:moveTo>
                      <a:pt x="200" y="255"/>
                    </a:moveTo>
                    <a:lnTo>
                      <a:pt x="196" y="198"/>
                    </a:lnTo>
                    <a:lnTo>
                      <a:pt x="8" y="0"/>
                    </a:lnTo>
                    <a:lnTo>
                      <a:pt x="0" y="41"/>
                    </a:lnTo>
                    <a:lnTo>
                      <a:pt x="200" y="255"/>
                    </a:lnTo>
                    <a:close/>
                  </a:path>
                </a:pathLst>
              </a:custGeom>
              <a:solidFill>
                <a:srgbClr val="875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84" name="Freeform 204"/>
              <p:cNvSpPr/>
              <p:nvPr/>
            </p:nvSpPr>
            <p:spPr bwMode="auto">
              <a:xfrm>
                <a:off x="960" y="3581"/>
                <a:ext cx="98" cy="138"/>
              </a:xfrm>
              <a:custGeom>
                <a:avLst/>
                <a:gdLst>
                  <a:gd name="T0" fmla="*/ 561 w 585"/>
                  <a:gd name="T1" fmla="*/ 404 h 554"/>
                  <a:gd name="T2" fmla="*/ 551 w 585"/>
                  <a:gd name="T3" fmla="*/ 415 h 554"/>
                  <a:gd name="T4" fmla="*/ 526 w 585"/>
                  <a:gd name="T5" fmla="*/ 443 h 554"/>
                  <a:gd name="T6" fmla="*/ 486 w 585"/>
                  <a:gd name="T7" fmla="*/ 476 h 554"/>
                  <a:gd name="T8" fmla="*/ 435 w 585"/>
                  <a:gd name="T9" fmla="*/ 505 h 554"/>
                  <a:gd name="T10" fmla="*/ 287 w 585"/>
                  <a:gd name="T11" fmla="*/ 550 h 554"/>
                  <a:gd name="T12" fmla="*/ 293 w 585"/>
                  <a:gd name="T13" fmla="*/ 520 h 554"/>
                  <a:gd name="T14" fmla="*/ 304 w 585"/>
                  <a:gd name="T15" fmla="*/ 474 h 554"/>
                  <a:gd name="T16" fmla="*/ 313 w 585"/>
                  <a:gd name="T17" fmla="*/ 420 h 554"/>
                  <a:gd name="T18" fmla="*/ 319 w 585"/>
                  <a:gd name="T19" fmla="*/ 389 h 554"/>
                  <a:gd name="T20" fmla="*/ 323 w 585"/>
                  <a:gd name="T21" fmla="*/ 354 h 554"/>
                  <a:gd name="T22" fmla="*/ 333 w 585"/>
                  <a:gd name="T23" fmla="*/ 305 h 554"/>
                  <a:gd name="T24" fmla="*/ 350 w 585"/>
                  <a:gd name="T25" fmla="*/ 262 h 554"/>
                  <a:gd name="T26" fmla="*/ 358 w 585"/>
                  <a:gd name="T27" fmla="*/ 250 h 554"/>
                  <a:gd name="T28" fmla="*/ 328 w 585"/>
                  <a:gd name="T29" fmla="*/ 254 h 554"/>
                  <a:gd name="T30" fmla="*/ 281 w 585"/>
                  <a:gd name="T31" fmla="*/ 262 h 554"/>
                  <a:gd name="T32" fmla="*/ 230 w 585"/>
                  <a:gd name="T33" fmla="*/ 265 h 554"/>
                  <a:gd name="T34" fmla="*/ 202 w 585"/>
                  <a:gd name="T35" fmla="*/ 267 h 554"/>
                  <a:gd name="T36" fmla="*/ 175 w 585"/>
                  <a:gd name="T37" fmla="*/ 268 h 554"/>
                  <a:gd name="T38" fmla="*/ 128 w 585"/>
                  <a:gd name="T39" fmla="*/ 263 h 554"/>
                  <a:gd name="T40" fmla="*/ 76 w 585"/>
                  <a:gd name="T41" fmla="*/ 244 h 554"/>
                  <a:gd name="T42" fmla="*/ 50 w 585"/>
                  <a:gd name="T43" fmla="*/ 227 h 554"/>
                  <a:gd name="T44" fmla="*/ 39 w 585"/>
                  <a:gd name="T45" fmla="*/ 218 h 554"/>
                  <a:gd name="T46" fmla="*/ 24 w 585"/>
                  <a:gd name="T47" fmla="*/ 199 h 554"/>
                  <a:gd name="T48" fmla="*/ 7 w 585"/>
                  <a:gd name="T49" fmla="*/ 168 h 554"/>
                  <a:gd name="T50" fmla="*/ 4 w 585"/>
                  <a:gd name="T51" fmla="*/ 145 h 554"/>
                  <a:gd name="T52" fmla="*/ 32 w 585"/>
                  <a:gd name="T53" fmla="*/ 128 h 554"/>
                  <a:gd name="T54" fmla="*/ 75 w 585"/>
                  <a:gd name="T55" fmla="*/ 100 h 554"/>
                  <a:gd name="T56" fmla="*/ 121 w 585"/>
                  <a:gd name="T57" fmla="*/ 70 h 554"/>
                  <a:gd name="T58" fmla="*/ 146 w 585"/>
                  <a:gd name="T59" fmla="*/ 55 h 554"/>
                  <a:gd name="T60" fmla="*/ 175 w 585"/>
                  <a:gd name="T61" fmla="*/ 40 h 554"/>
                  <a:gd name="T62" fmla="*/ 220 w 585"/>
                  <a:gd name="T63" fmla="*/ 19 h 554"/>
                  <a:gd name="T64" fmla="*/ 271 w 585"/>
                  <a:gd name="T65" fmla="*/ 4 h 554"/>
                  <a:gd name="T66" fmla="*/ 299 w 585"/>
                  <a:gd name="T67" fmla="*/ 2 h 554"/>
                  <a:gd name="T68" fmla="*/ 334 w 585"/>
                  <a:gd name="T69" fmla="*/ 0 h 554"/>
                  <a:gd name="T70" fmla="*/ 387 w 585"/>
                  <a:gd name="T71" fmla="*/ 2 h 554"/>
                  <a:gd name="T72" fmla="*/ 439 w 585"/>
                  <a:gd name="T73" fmla="*/ 10 h 554"/>
                  <a:gd name="T74" fmla="*/ 462 w 585"/>
                  <a:gd name="T75" fmla="*/ 22 h 554"/>
                  <a:gd name="T76" fmla="*/ 483 w 585"/>
                  <a:gd name="T77" fmla="*/ 40 h 554"/>
                  <a:gd name="T78" fmla="*/ 513 w 585"/>
                  <a:gd name="T79" fmla="*/ 74 h 554"/>
                  <a:gd name="T80" fmla="*/ 543 w 585"/>
                  <a:gd name="T81" fmla="*/ 118 h 554"/>
                  <a:gd name="T82" fmla="*/ 585 w 585"/>
                  <a:gd name="T83" fmla="*/ 144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85" h="554">
                    <a:moveTo>
                      <a:pt x="568" y="190"/>
                    </a:moveTo>
                    <a:lnTo>
                      <a:pt x="561" y="404"/>
                    </a:lnTo>
                    <a:lnTo>
                      <a:pt x="559" y="406"/>
                    </a:lnTo>
                    <a:lnTo>
                      <a:pt x="551" y="415"/>
                    </a:lnTo>
                    <a:lnTo>
                      <a:pt x="541" y="428"/>
                    </a:lnTo>
                    <a:lnTo>
                      <a:pt x="526" y="443"/>
                    </a:lnTo>
                    <a:lnTo>
                      <a:pt x="507" y="459"/>
                    </a:lnTo>
                    <a:lnTo>
                      <a:pt x="486" y="476"/>
                    </a:lnTo>
                    <a:lnTo>
                      <a:pt x="461" y="491"/>
                    </a:lnTo>
                    <a:lnTo>
                      <a:pt x="435" y="505"/>
                    </a:lnTo>
                    <a:lnTo>
                      <a:pt x="286" y="554"/>
                    </a:lnTo>
                    <a:lnTo>
                      <a:pt x="287" y="550"/>
                    </a:lnTo>
                    <a:lnTo>
                      <a:pt x="290" y="538"/>
                    </a:lnTo>
                    <a:lnTo>
                      <a:pt x="293" y="520"/>
                    </a:lnTo>
                    <a:lnTo>
                      <a:pt x="298" y="499"/>
                    </a:lnTo>
                    <a:lnTo>
                      <a:pt x="304" y="474"/>
                    </a:lnTo>
                    <a:lnTo>
                      <a:pt x="309" y="446"/>
                    </a:lnTo>
                    <a:lnTo>
                      <a:pt x="313" y="420"/>
                    </a:lnTo>
                    <a:lnTo>
                      <a:pt x="317" y="394"/>
                    </a:lnTo>
                    <a:lnTo>
                      <a:pt x="319" y="389"/>
                    </a:lnTo>
                    <a:lnTo>
                      <a:pt x="320" y="375"/>
                    </a:lnTo>
                    <a:lnTo>
                      <a:pt x="323" y="354"/>
                    </a:lnTo>
                    <a:lnTo>
                      <a:pt x="327" y="330"/>
                    </a:lnTo>
                    <a:lnTo>
                      <a:pt x="333" y="305"/>
                    </a:lnTo>
                    <a:lnTo>
                      <a:pt x="341" y="281"/>
                    </a:lnTo>
                    <a:lnTo>
                      <a:pt x="350" y="262"/>
                    </a:lnTo>
                    <a:lnTo>
                      <a:pt x="362" y="249"/>
                    </a:lnTo>
                    <a:lnTo>
                      <a:pt x="358" y="250"/>
                    </a:lnTo>
                    <a:lnTo>
                      <a:pt x="346" y="252"/>
                    </a:lnTo>
                    <a:lnTo>
                      <a:pt x="328" y="254"/>
                    </a:lnTo>
                    <a:lnTo>
                      <a:pt x="306" y="258"/>
                    </a:lnTo>
                    <a:lnTo>
                      <a:pt x="281" y="262"/>
                    </a:lnTo>
                    <a:lnTo>
                      <a:pt x="255" y="264"/>
                    </a:lnTo>
                    <a:lnTo>
                      <a:pt x="230" y="265"/>
                    </a:lnTo>
                    <a:lnTo>
                      <a:pt x="206" y="267"/>
                    </a:lnTo>
                    <a:lnTo>
                      <a:pt x="202" y="267"/>
                    </a:lnTo>
                    <a:lnTo>
                      <a:pt x="192" y="268"/>
                    </a:lnTo>
                    <a:lnTo>
                      <a:pt x="175" y="268"/>
                    </a:lnTo>
                    <a:lnTo>
                      <a:pt x="152" y="267"/>
                    </a:lnTo>
                    <a:lnTo>
                      <a:pt x="128" y="263"/>
                    </a:lnTo>
                    <a:lnTo>
                      <a:pt x="103" y="257"/>
                    </a:lnTo>
                    <a:lnTo>
                      <a:pt x="76" y="244"/>
                    </a:lnTo>
                    <a:lnTo>
                      <a:pt x="51" y="228"/>
                    </a:lnTo>
                    <a:lnTo>
                      <a:pt x="50" y="227"/>
                    </a:lnTo>
                    <a:lnTo>
                      <a:pt x="46" y="224"/>
                    </a:lnTo>
                    <a:lnTo>
                      <a:pt x="39" y="218"/>
                    </a:lnTo>
                    <a:lnTo>
                      <a:pt x="32" y="210"/>
                    </a:lnTo>
                    <a:lnTo>
                      <a:pt x="24" y="199"/>
                    </a:lnTo>
                    <a:lnTo>
                      <a:pt x="16" y="185"/>
                    </a:lnTo>
                    <a:lnTo>
                      <a:pt x="7" y="168"/>
                    </a:lnTo>
                    <a:lnTo>
                      <a:pt x="0" y="148"/>
                    </a:lnTo>
                    <a:lnTo>
                      <a:pt x="4" y="145"/>
                    </a:lnTo>
                    <a:lnTo>
                      <a:pt x="15" y="138"/>
                    </a:lnTo>
                    <a:lnTo>
                      <a:pt x="32" y="128"/>
                    </a:lnTo>
                    <a:lnTo>
                      <a:pt x="52" y="114"/>
                    </a:lnTo>
                    <a:lnTo>
                      <a:pt x="75" y="100"/>
                    </a:lnTo>
                    <a:lnTo>
                      <a:pt x="98" y="85"/>
                    </a:lnTo>
                    <a:lnTo>
                      <a:pt x="121" y="70"/>
                    </a:lnTo>
                    <a:lnTo>
                      <a:pt x="142" y="58"/>
                    </a:lnTo>
                    <a:lnTo>
                      <a:pt x="146" y="55"/>
                    </a:lnTo>
                    <a:lnTo>
                      <a:pt x="158" y="49"/>
                    </a:lnTo>
                    <a:lnTo>
                      <a:pt x="175" y="40"/>
                    </a:lnTo>
                    <a:lnTo>
                      <a:pt x="196" y="29"/>
                    </a:lnTo>
                    <a:lnTo>
                      <a:pt x="220" y="19"/>
                    </a:lnTo>
                    <a:lnTo>
                      <a:pt x="245" y="10"/>
                    </a:lnTo>
                    <a:lnTo>
                      <a:pt x="271" y="4"/>
                    </a:lnTo>
                    <a:lnTo>
                      <a:pt x="294" y="2"/>
                    </a:lnTo>
                    <a:lnTo>
                      <a:pt x="299" y="2"/>
                    </a:lnTo>
                    <a:lnTo>
                      <a:pt x="313" y="0"/>
                    </a:lnTo>
                    <a:lnTo>
                      <a:pt x="334" y="0"/>
                    </a:lnTo>
                    <a:lnTo>
                      <a:pt x="360" y="0"/>
                    </a:lnTo>
                    <a:lnTo>
                      <a:pt x="387" y="2"/>
                    </a:lnTo>
                    <a:lnTo>
                      <a:pt x="415" y="5"/>
                    </a:lnTo>
                    <a:lnTo>
                      <a:pt x="439" y="10"/>
                    </a:lnTo>
                    <a:lnTo>
                      <a:pt x="459" y="19"/>
                    </a:lnTo>
                    <a:lnTo>
                      <a:pt x="462" y="22"/>
                    </a:lnTo>
                    <a:lnTo>
                      <a:pt x="471" y="29"/>
                    </a:lnTo>
                    <a:lnTo>
                      <a:pt x="483" y="40"/>
                    </a:lnTo>
                    <a:lnTo>
                      <a:pt x="497" y="55"/>
                    </a:lnTo>
                    <a:lnTo>
                      <a:pt x="513" y="74"/>
                    </a:lnTo>
                    <a:lnTo>
                      <a:pt x="528" y="94"/>
                    </a:lnTo>
                    <a:lnTo>
                      <a:pt x="543" y="118"/>
                    </a:lnTo>
                    <a:lnTo>
                      <a:pt x="553" y="142"/>
                    </a:lnTo>
                    <a:lnTo>
                      <a:pt x="585" y="144"/>
                    </a:lnTo>
                    <a:lnTo>
                      <a:pt x="568" y="19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85" name="Freeform 205"/>
              <p:cNvSpPr/>
              <p:nvPr/>
            </p:nvSpPr>
            <p:spPr bwMode="auto">
              <a:xfrm>
                <a:off x="1040" y="3533"/>
                <a:ext cx="27" cy="73"/>
              </a:xfrm>
              <a:custGeom>
                <a:avLst/>
                <a:gdLst>
                  <a:gd name="T0" fmla="*/ 97 w 164"/>
                  <a:gd name="T1" fmla="*/ 295 h 295"/>
                  <a:gd name="T2" fmla="*/ 93 w 164"/>
                  <a:gd name="T3" fmla="*/ 292 h 295"/>
                  <a:gd name="T4" fmla="*/ 84 w 164"/>
                  <a:gd name="T5" fmla="*/ 284 h 295"/>
                  <a:gd name="T6" fmla="*/ 71 w 164"/>
                  <a:gd name="T7" fmla="*/ 271 h 295"/>
                  <a:gd name="T8" fmla="*/ 56 w 164"/>
                  <a:gd name="T9" fmla="*/ 256 h 295"/>
                  <a:gd name="T10" fmla="*/ 40 w 164"/>
                  <a:gd name="T11" fmla="*/ 237 h 295"/>
                  <a:gd name="T12" fmla="*/ 26 w 164"/>
                  <a:gd name="T13" fmla="*/ 219 h 295"/>
                  <a:gd name="T14" fmla="*/ 15 w 164"/>
                  <a:gd name="T15" fmla="*/ 199 h 295"/>
                  <a:gd name="T16" fmla="*/ 9 w 164"/>
                  <a:gd name="T17" fmla="*/ 180 h 295"/>
                  <a:gd name="T18" fmla="*/ 7 w 164"/>
                  <a:gd name="T19" fmla="*/ 167 h 295"/>
                  <a:gd name="T20" fmla="*/ 1 w 164"/>
                  <a:gd name="T21" fmla="*/ 136 h 295"/>
                  <a:gd name="T22" fmla="*/ 0 w 164"/>
                  <a:gd name="T23" fmla="*/ 96 h 295"/>
                  <a:gd name="T24" fmla="*/ 6 w 164"/>
                  <a:gd name="T25" fmla="*/ 59 h 295"/>
                  <a:gd name="T26" fmla="*/ 35 w 164"/>
                  <a:gd name="T27" fmla="*/ 0 h 295"/>
                  <a:gd name="T28" fmla="*/ 164 w 164"/>
                  <a:gd name="T29" fmla="*/ 115 h 295"/>
                  <a:gd name="T30" fmla="*/ 97 w 164"/>
                  <a:gd name="T31" fmla="*/ 295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4" h="295">
                    <a:moveTo>
                      <a:pt x="97" y="295"/>
                    </a:moveTo>
                    <a:lnTo>
                      <a:pt x="93" y="292"/>
                    </a:lnTo>
                    <a:lnTo>
                      <a:pt x="84" y="284"/>
                    </a:lnTo>
                    <a:lnTo>
                      <a:pt x="71" y="271"/>
                    </a:lnTo>
                    <a:lnTo>
                      <a:pt x="56" y="256"/>
                    </a:lnTo>
                    <a:lnTo>
                      <a:pt x="40" y="237"/>
                    </a:lnTo>
                    <a:lnTo>
                      <a:pt x="26" y="219"/>
                    </a:lnTo>
                    <a:lnTo>
                      <a:pt x="15" y="199"/>
                    </a:lnTo>
                    <a:lnTo>
                      <a:pt x="9" y="180"/>
                    </a:lnTo>
                    <a:lnTo>
                      <a:pt x="7" y="167"/>
                    </a:lnTo>
                    <a:lnTo>
                      <a:pt x="1" y="136"/>
                    </a:lnTo>
                    <a:lnTo>
                      <a:pt x="0" y="96"/>
                    </a:lnTo>
                    <a:lnTo>
                      <a:pt x="6" y="59"/>
                    </a:lnTo>
                    <a:lnTo>
                      <a:pt x="35" y="0"/>
                    </a:lnTo>
                    <a:lnTo>
                      <a:pt x="164" y="115"/>
                    </a:lnTo>
                    <a:lnTo>
                      <a:pt x="97" y="29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86" name="Freeform 206"/>
              <p:cNvSpPr/>
              <p:nvPr/>
            </p:nvSpPr>
            <p:spPr bwMode="auto">
              <a:xfrm>
                <a:off x="991" y="3488"/>
                <a:ext cx="43" cy="87"/>
              </a:xfrm>
              <a:custGeom>
                <a:avLst/>
                <a:gdLst>
                  <a:gd name="T0" fmla="*/ 257 w 257"/>
                  <a:gd name="T1" fmla="*/ 349 h 349"/>
                  <a:gd name="T2" fmla="*/ 257 w 257"/>
                  <a:gd name="T3" fmla="*/ 341 h 349"/>
                  <a:gd name="T4" fmla="*/ 255 w 257"/>
                  <a:gd name="T5" fmla="*/ 321 h 349"/>
                  <a:gd name="T6" fmla="*/ 252 w 257"/>
                  <a:gd name="T7" fmla="*/ 291 h 349"/>
                  <a:gd name="T8" fmla="*/ 247 w 257"/>
                  <a:gd name="T9" fmla="*/ 254 h 349"/>
                  <a:gd name="T10" fmla="*/ 238 w 257"/>
                  <a:gd name="T11" fmla="*/ 213 h 349"/>
                  <a:gd name="T12" fmla="*/ 228 w 257"/>
                  <a:gd name="T13" fmla="*/ 171 h 349"/>
                  <a:gd name="T14" fmla="*/ 212 w 257"/>
                  <a:gd name="T15" fmla="*/ 133 h 349"/>
                  <a:gd name="T16" fmla="*/ 193 w 257"/>
                  <a:gd name="T17" fmla="*/ 99 h 349"/>
                  <a:gd name="T18" fmla="*/ 192 w 257"/>
                  <a:gd name="T19" fmla="*/ 98 h 349"/>
                  <a:gd name="T20" fmla="*/ 190 w 257"/>
                  <a:gd name="T21" fmla="*/ 91 h 349"/>
                  <a:gd name="T22" fmla="*/ 184 w 257"/>
                  <a:gd name="T23" fmla="*/ 84 h 349"/>
                  <a:gd name="T24" fmla="*/ 178 w 257"/>
                  <a:gd name="T25" fmla="*/ 74 h 349"/>
                  <a:gd name="T26" fmla="*/ 170 w 257"/>
                  <a:gd name="T27" fmla="*/ 63 h 349"/>
                  <a:gd name="T28" fmla="*/ 158 w 257"/>
                  <a:gd name="T29" fmla="*/ 52 h 349"/>
                  <a:gd name="T30" fmla="*/ 144 w 257"/>
                  <a:gd name="T31" fmla="*/ 39 h 349"/>
                  <a:gd name="T32" fmla="*/ 128 w 257"/>
                  <a:gd name="T33" fmla="*/ 27 h 349"/>
                  <a:gd name="T34" fmla="*/ 125 w 257"/>
                  <a:gd name="T35" fmla="*/ 25 h 349"/>
                  <a:gd name="T36" fmla="*/ 116 w 257"/>
                  <a:gd name="T37" fmla="*/ 22 h 349"/>
                  <a:gd name="T38" fmla="*/ 101 w 257"/>
                  <a:gd name="T39" fmla="*/ 17 h 349"/>
                  <a:gd name="T40" fmla="*/ 84 w 257"/>
                  <a:gd name="T41" fmla="*/ 10 h 349"/>
                  <a:gd name="T42" fmla="*/ 64 w 257"/>
                  <a:gd name="T43" fmla="*/ 5 h 349"/>
                  <a:gd name="T44" fmla="*/ 43 w 257"/>
                  <a:gd name="T45" fmla="*/ 2 h 349"/>
                  <a:gd name="T46" fmla="*/ 21 w 257"/>
                  <a:gd name="T47" fmla="*/ 0 h 349"/>
                  <a:gd name="T48" fmla="*/ 1 w 257"/>
                  <a:gd name="T49" fmla="*/ 2 h 349"/>
                  <a:gd name="T50" fmla="*/ 0 w 257"/>
                  <a:gd name="T51" fmla="*/ 18 h 349"/>
                  <a:gd name="T52" fmla="*/ 0 w 257"/>
                  <a:gd name="T53" fmla="*/ 57 h 349"/>
                  <a:gd name="T54" fmla="*/ 5 w 257"/>
                  <a:gd name="T55" fmla="*/ 104 h 349"/>
                  <a:gd name="T56" fmla="*/ 16 w 257"/>
                  <a:gd name="T57" fmla="*/ 148 h 349"/>
                  <a:gd name="T58" fmla="*/ 17 w 257"/>
                  <a:gd name="T59" fmla="*/ 150 h 349"/>
                  <a:gd name="T60" fmla="*/ 20 w 257"/>
                  <a:gd name="T61" fmla="*/ 158 h 349"/>
                  <a:gd name="T62" fmla="*/ 26 w 257"/>
                  <a:gd name="T63" fmla="*/ 169 h 349"/>
                  <a:gd name="T64" fmla="*/ 33 w 257"/>
                  <a:gd name="T65" fmla="*/ 184 h 349"/>
                  <a:gd name="T66" fmla="*/ 45 w 257"/>
                  <a:gd name="T67" fmla="*/ 200 h 349"/>
                  <a:gd name="T68" fmla="*/ 58 w 257"/>
                  <a:gd name="T69" fmla="*/ 219 h 349"/>
                  <a:gd name="T70" fmla="*/ 76 w 257"/>
                  <a:gd name="T71" fmla="*/ 239 h 349"/>
                  <a:gd name="T72" fmla="*/ 99 w 257"/>
                  <a:gd name="T73" fmla="*/ 259 h 349"/>
                  <a:gd name="T74" fmla="*/ 102 w 257"/>
                  <a:gd name="T75" fmla="*/ 261 h 349"/>
                  <a:gd name="T76" fmla="*/ 112 w 257"/>
                  <a:gd name="T77" fmla="*/ 268 h 349"/>
                  <a:gd name="T78" fmla="*/ 128 w 257"/>
                  <a:gd name="T79" fmla="*/ 278 h 349"/>
                  <a:gd name="T80" fmla="*/ 148 w 257"/>
                  <a:gd name="T81" fmla="*/ 290 h 349"/>
                  <a:gd name="T82" fmla="*/ 173 w 257"/>
                  <a:gd name="T83" fmla="*/ 305 h 349"/>
                  <a:gd name="T84" fmla="*/ 199 w 257"/>
                  <a:gd name="T85" fmla="*/ 320 h 349"/>
                  <a:gd name="T86" fmla="*/ 228 w 257"/>
                  <a:gd name="T87" fmla="*/ 335 h 349"/>
                  <a:gd name="T88" fmla="*/ 257 w 257"/>
                  <a:gd name="T89" fmla="*/ 349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57" h="349">
                    <a:moveTo>
                      <a:pt x="257" y="349"/>
                    </a:moveTo>
                    <a:lnTo>
                      <a:pt x="257" y="341"/>
                    </a:lnTo>
                    <a:lnTo>
                      <a:pt x="255" y="321"/>
                    </a:lnTo>
                    <a:lnTo>
                      <a:pt x="252" y="291"/>
                    </a:lnTo>
                    <a:lnTo>
                      <a:pt x="247" y="254"/>
                    </a:lnTo>
                    <a:lnTo>
                      <a:pt x="238" y="213"/>
                    </a:lnTo>
                    <a:lnTo>
                      <a:pt x="228" y="171"/>
                    </a:lnTo>
                    <a:lnTo>
                      <a:pt x="212" y="133"/>
                    </a:lnTo>
                    <a:lnTo>
                      <a:pt x="193" y="99"/>
                    </a:lnTo>
                    <a:lnTo>
                      <a:pt x="192" y="98"/>
                    </a:lnTo>
                    <a:lnTo>
                      <a:pt x="190" y="91"/>
                    </a:lnTo>
                    <a:lnTo>
                      <a:pt x="184" y="84"/>
                    </a:lnTo>
                    <a:lnTo>
                      <a:pt x="178" y="74"/>
                    </a:lnTo>
                    <a:lnTo>
                      <a:pt x="170" y="63"/>
                    </a:lnTo>
                    <a:lnTo>
                      <a:pt x="158" y="52"/>
                    </a:lnTo>
                    <a:lnTo>
                      <a:pt x="144" y="39"/>
                    </a:lnTo>
                    <a:lnTo>
                      <a:pt x="128" y="27"/>
                    </a:lnTo>
                    <a:lnTo>
                      <a:pt x="125" y="25"/>
                    </a:lnTo>
                    <a:lnTo>
                      <a:pt x="116" y="22"/>
                    </a:lnTo>
                    <a:lnTo>
                      <a:pt x="101" y="17"/>
                    </a:lnTo>
                    <a:lnTo>
                      <a:pt x="84" y="10"/>
                    </a:lnTo>
                    <a:lnTo>
                      <a:pt x="64" y="5"/>
                    </a:lnTo>
                    <a:lnTo>
                      <a:pt x="43" y="2"/>
                    </a:lnTo>
                    <a:lnTo>
                      <a:pt x="21" y="0"/>
                    </a:lnTo>
                    <a:lnTo>
                      <a:pt x="1" y="2"/>
                    </a:lnTo>
                    <a:lnTo>
                      <a:pt x="0" y="18"/>
                    </a:lnTo>
                    <a:lnTo>
                      <a:pt x="0" y="57"/>
                    </a:lnTo>
                    <a:lnTo>
                      <a:pt x="5" y="104"/>
                    </a:lnTo>
                    <a:lnTo>
                      <a:pt x="16" y="148"/>
                    </a:lnTo>
                    <a:lnTo>
                      <a:pt x="17" y="150"/>
                    </a:lnTo>
                    <a:lnTo>
                      <a:pt x="20" y="158"/>
                    </a:lnTo>
                    <a:lnTo>
                      <a:pt x="26" y="169"/>
                    </a:lnTo>
                    <a:lnTo>
                      <a:pt x="33" y="184"/>
                    </a:lnTo>
                    <a:lnTo>
                      <a:pt x="45" y="200"/>
                    </a:lnTo>
                    <a:lnTo>
                      <a:pt x="58" y="219"/>
                    </a:lnTo>
                    <a:lnTo>
                      <a:pt x="76" y="239"/>
                    </a:lnTo>
                    <a:lnTo>
                      <a:pt x="99" y="259"/>
                    </a:lnTo>
                    <a:lnTo>
                      <a:pt x="102" y="261"/>
                    </a:lnTo>
                    <a:lnTo>
                      <a:pt x="112" y="268"/>
                    </a:lnTo>
                    <a:lnTo>
                      <a:pt x="128" y="278"/>
                    </a:lnTo>
                    <a:lnTo>
                      <a:pt x="148" y="290"/>
                    </a:lnTo>
                    <a:lnTo>
                      <a:pt x="173" y="305"/>
                    </a:lnTo>
                    <a:lnTo>
                      <a:pt x="199" y="320"/>
                    </a:lnTo>
                    <a:lnTo>
                      <a:pt x="228" y="335"/>
                    </a:lnTo>
                    <a:lnTo>
                      <a:pt x="257" y="34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87" name="Freeform 207"/>
              <p:cNvSpPr/>
              <p:nvPr/>
            </p:nvSpPr>
            <p:spPr bwMode="auto">
              <a:xfrm>
                <a:off x="961" y="3582"/>
                <a:ext cx="93" cy="136"/>
              </a:xfrm>
              <a:custGeom>
                <a:avLst/>
                <a:gdLst>
                  <a:gd name="T0" fmla="*/ 483 w 562"/>
                  <a:gd name="T1" fmla="*/ 45 h 545"/>
                  <a:gd name="T2" fmla="*/ 477 w 562"/>
                  <a:gd name="T3" fmla="*/ 39 h 545"/>
                  <a:gd name="T4" fmla="*/ 464 w 562"/>
                  <a:gd name="T5" fmla="*/ 25 h 545"/>
                  <a:gd name="T6" fmla="*/ 441 w 562"/>
                  <a:gd name="T7" fmla="*/ 10 h 545"/>
                  <a:gd name="T8" fmla="*/ 415 w 562"/>
                  <a:gd name="T9" fmla="*/ 0 h 545"/>
                  <a:gd name="T10" fmla="*/ 410 w 562"/>
                  <a:gd name="T11" fmla="*/ 0 h 545"/>
                  <a:gd name="T12" fmla="*/ 395 w 562"/>
                  <a:gd name="T13" fmla="*/ 0 h 545"/>
                  <a:gd name="T14" fmla="*/ 374 w 562"/>
                  <a:gd name="T15" fmla="*/ 0 h 545"/>
                  <a:gd name="T16" fmla="*/ 347 w 562"/>
                  <a:gd name="T17" fmla="*/ 0 h 545"/>
                  <a:gd name="T18" fmla="*/ 319 w 562"/>
                  <a:gd name="T19" fmla="*/ 2 h 545"/>
                  <a:gd name="T20" fmla="*/ 289 w 562"/>
                  <a:gd name="T21" fmla="*/ 4 h 545"/>
                  <a:gd name="T22" fmla="*/ 262 w 562"/>
                  <a:gd name="T23" fmla="*/ 9 h 545"/>
                  <a:gd name="T24" fmla="*/ 238 w 562"/>
                  <a:gd name="T25" fmla="*/ 14 h 545"/>
                  <a:gd name="T26" fmla="*/ 225 w 562"/>
                  <a:gd name="T27" fmla="*/ 20 h 545"/>
                  <a:gd name="T28" fmla="*/ 190 w 562"/>
                  <a:gd name="T29" fmla="*/ 35 h 545"/>
                  <a:gd name="T30" fmla="*/ 145 w 562"/>
                  <a:gd name="T31" fmla="*/ 55 h 545"/>
                  <a:gd name="T32" fmla="*/ 103 w 562"/>
                  <a:gd name="T33" fmla="*/ 77 h 545"/>
                  <a:gd name="T34" fmla="*/ 90 w 562"/>
                  <a:gd name="T35" fmla="*/ 84 h 545"/>
                  <a:gd name="T36" fmla="*/ 60 w 562"/>
                  <a:gd name="T37" fmla="*/ 102 h 545"/>
                  <a:gd name="T38" fmla="*/ 26 w 562"/>
                  <a:gd name="T39" fmla="*/ 125 h 545"/>
                  <a:gd name="T40" fmla="*/ 0 w 562"/>
                  <a:gd name="T41" fmla="*/ 147 h 545"/>
                  <a:gd name="T42" fmla="*/ 0 w 562"/>
                  <a:gd name="T43" fmla="*/ 152 h 545"/>
                  <a:gd name="T44" fmla="*/ 3 w 562"/>
                  <a:gd name="T45" fmla="*/ 167 h 545"/>
                  <a:gd name="T46" fmla="*/ 13 w 562"/>
                  <a:gd name="T47" fmla="*/ 188 h 545"/>
                  <a:gd name="T48" fmla="*/ 33 w 562"/>
                  <a:gd name="T49" fmla="*/ 213 h 545"/>
                  <a:gd name="T50" fmla="*/ 43 w 562"/>
                  <a:gd name="T51" fmla="*/ 220 h 545"/>
                  <a:gd name="T52" fmla="*/ 69 w 562"/>
                  <a:gd name="T53" fmla="*/ 238 h 545"/>
                  <a:gd name="T54" fmla="*/ 106 w 562"/>
                  <a:gd name="T55" fmla="*/ 255 h 545"/>
                  <a:gd name="T56" fmla="*/ 147 w 562"/>
                  <a:gd name="T57" fmla="*/ 264 h 545"/>
                  <a:gd name="T58" fmla="*/ 153 w 562"/>
                  <a:gd name="T59" fmla="*/ 264 h 545"/>
                  <a:gd name="T60" fmla="*/ 166 w 562"/>
                  <a:gd name="T61" fmla="*/ 264 h 545"/>
                  <a:gd name="T62" fmla="*/ 189 w 562"/>
                  <a:gd name="T63" fmla="*/ 263 h 545"/>
                  <a:gd name="T64" fmla="*/ 217 w 562"/>
                  <a:gd name="T65" fmla="*/ 260 h 545"/>
                  <a:gd name="T66" fmla="*/ 250 w 562"/>
                  <a:gd name="T67" fmla="*/ 258 h 545"/>
                  <a:gd name="T68" fmla="*/ 287 w 562"/>
                  <a:gd name="T69" fmla="*/ 253 h 545"/>
                  <a:gd name="T70" fmla="*/ 325 w 562"/>
                  <a:gd name="T71" fmla="*/ 245 h 545"/>
                  <a:gd name="T72" fmla="*/ 365 w 562"/>
                  <a:gd name="T73" fmla="*/ 237 h 545"/>
                  <a:gd name="T74" fmla="*/ 361 w 562"/>
                  <a:gd name="T75" fmla="*/ 243 h 545"/>
                  <a:gd name="T76" fmla="*/ 350 w 562"/>
                  <a:gd name="T77" fmla="*/ 264 h 545"/>
                  <a:gd name="T78" fmla="*/ 335 w 562"/>
                  <a:gd name="T79" fmla="*/ 306 h 545"/>
                  <a:gd name="T80" fmla="*/ 318 w 562"/>
                  <a:gd name="T81" fmla="*/ 375 h 545"/>
                  <a:gd name="T82" fmla="*/ 374 w 562"/>
                  <a:gd name="T83" fmla="*/ 514 h 545"/>
                  <a:gd name="T84" fmla="*/ 385 w 562"/>
                  <a:gd name="T85" fmla="*/ 510 h 545"/>
                  <a:gd name="T86" fmla="*/ 416 w 562"/>
                  <a:gd name="T87" fmla="*/ 498 h 545"/>
                  <a:gd name="T88" fmla="*/ 454 w 562"/>
                  <a:gd name="T89" fmla="*/ 480 h 545"/>
                  <a:gd name="T90" fmla="*/ 491 w 562"/>
                  <a:gd name="T91" fmla="*/ 459 h 545"/>
                  <a:gd name="T92" fmla="*/ 562 w 562"/>
                  <a:gd name="T93" fmla="*/ 195 h 545"/>
                  <a:gd name="T94" fmla="*/ 558 w 562"/>
                  <a:gd name="T95" fmla="*/ 174 h 545"/>
                  <a:gd name="T96" fmla="*/ 550 w 562"/>
                  <a:gd name="T97" fmla="*/ 133 h 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62" h="545">
                    <a:moveTo>
                      <a:pt x="550" y="133"/>
                    </a:moveTo>
                    <a:lnTo>
                      <a:pt x="483" y="45"/>
                    </a:lnTo>
                    <a:lnTo>
                      <a:pt x="482" y="44"/>
                    </a:lnTo>
                    <a:lnTo>
                      <a:pt x="477" y="39"/>
                    </a:lnTo>
                    <a:lnTo>
                      <a:pt x="471" y="33"/>
                    </a:lnTo>
                    <a:lnTo>
                      <a:pt x="464" y="25"/>
                    </a:lnTo>
                    <a:lnTo>
                      <a:pt x="453" y="18"/>
                    </a:lnTo>
                    <a:lnTo>
                      <a:pt x="441" y="10"/>
                    </a:lnTo>
                    <a:lnTo>
                      <a:pt x="429" y="4"/>
                    </a:lnTo>
                    <a:lnTo>
                      <a:pt x="415" y="0"/>
                    </a:lnTo>
                    <a:lnTo>
                      <a:pt x="414" y="0"/>
                    </a:lnTo>
                    <a:lnTo>
                      <a:pt x="410" y="0"/>
                    </a:lnTo>
                    <a:lnTo>
                      <a:pt x="403" y="0"/>
                    </a:lnTo>
                    <a:lnTo>
                      <a:pt x="395" y="0"/>
                    </a:lnTo>
                    <a:lnTo>
                      <a:pt x="385" y="0"/>
                    </a:lnTo>
                    <a:lnTo>
                      <a:pt x="374" y="0"/>
                    </a:lnTo>
                    <a:lnTo>
                      <a:pt x="361" y="0"/>
                    </a:lnTo>
                    <a:lnTo>
                      <a:pt x="347" y="0"/>
                    </a:lnTo>
                    <a:lnTo>
                      <a:pt x="333" y="2"/>
                    </a:lnTo>
                    <a:lnTo>
                      <a:pt x="319" y="2"/>
                    </a:lnTo>
                    <a:lnTo>
                      <a:pt x="304" y="3"/>
                    </a:lnTo>
                    <a:lnTo>
                      <a:pt x="289" y="4"/>
                    </a:lnTo>
                    <a:lnTo>
                      <a:pt x="275" y="7"/>
                    </a:lnTo>
                    <a:lnTo>
                      <a:pt x="262" y="9"/>
                    </a:lnTo>
                    <a:lnTo>
                      <a:pt x="250" y="12"/>
                    </a:lnTo>
                    <a:lnTo>
                      <a:pt x="238" y="14"/>
                    </a:lnTo>
                    <a:lnTo>
                      <a:pt x="234" y="15"/>
                    </a:lnTo>
                    <a:lnTo>
                      <a:pt x="225" y="20"/>
                    </a:lnTo>
                    <a:lnTo>
                      <a:pt x="209" y="27"/>
                    </a:lnTo>
                    <a:lnTo>
                      <a:pt x="190" y="35"/>
                    </a:lnTo>
                    <a:lnTo>
                      <a:pt x="168" y="45"/>
                    </a:lnTo>
                    <a:lnTo>
                      <a:pt x="145" y="55"/>
                    </a:lnTo>
                    <a:lnTo>
                      <a:pt x="123" y="67"/>
                    </a:lnTo>
                    <a:lnTo>
                      <a:pt x="103" y="77"/>
                    </a:lnTo>
                    <a:lnTo>
                      <a:pt x="100" y="79"/>
                    </a:lnTo>
                    <a:lnTo>
                      <a:pt x="90" y="84"/>
                    </a:lnTo>
                    <a:lnTo>
                      <a:pt x="76" y="92"/>
                    </a:lnTo>
                    <a:lnTo>
                      <a:pt x="60" y="102"/>
                    </a:lnTo>
                    <a:lnTo>
                      <a:pt x="43" y="113"/>
                    </a:lnTo>
                    <a:lnTo>
                      <a:pt x="26" y="125"/>
                    </a:lnTo>
                    <a:lnTo>
                      <a:pt x="11" y="137"/>
                    </a:lnTo>
                    <a:lnTo>
                      <a:pt x="0" y="147"/>
                    </a:lnTo>
                    <a:lnTo>
                      <a:pt x="0" y="148"/>
                    </a:lnTo>
                    <a:lnTo>
                      <a:pt x="0" y="152"/>
                    </a:lnTo>
                    <a:lnTo>
                      <a:pt x="1" y="158"/>
                    </a:lnTo>
                    <a:lnTo>
                      <a:pt x="3" y="167"/>
                    </a:lnTo>
                    <a:lnTo>
                      <a:pt x="7" y="177"/>
                    </a:lnTo>
                    <a:lnTo>
                      <a:pt x="13" y="188"/>
                    </a:lnTo>
                    <a:lnTo>
                      <a:pt x="21" y="200"/>
                    </a:lnTo>
                    <a:lnTo>
                      <a:pt x="33" y="213"/>
                    </a:lnTo>
                    <a:lnTo>
                      <a:pt x="35" y="215"/>
                    </a:lnTo>
                    <a:lnTo>
                      <a:pt x="43" y="220"/>
                    </a:lnTo>
                    <a:lnTo>
                      <a:pt x="54" y="228"/>
                    </a:lnTo>
                    <a:lnTo>
                      <a:pt x="69" y="238"/>
                    </a:lnTo>
                    <a:lnTo>
                      <a:pt x="87" y="247"/>
                    </a:lnTo>
                    <a:lnTo>
                      <a:pt x="106" y="255"/>
                    </a:lnTo>
                    <a:lnTo>
                      <a:pt x="126" y="262"/>
                    </a:lnTo>
                    <a:lnTo>
                      <a:pt x="147" y="264"/>
                    </a:lnTo>
                    <a:lnTo>
                      <a:pt x="148" y="264"/>
                    </a:lnTo>
                    <a:lnTo>
                      <a:pt x="153" y="264"/>
                    </a:lnTo>
                    <a:lnTo>
                      <a:pt x="158" y="264"/>
                    </a:lnTo>
                    <a:lnTo>
                      <a:pt x="166" y="264"/>
                    </a:lnTo>
                    <a:lnTo>
                      <a:pt x="177" y="263"/>
                    </a:lnTo>
                    <a:lnTo>
                      <a:pt x="189" y="263"/>
                    </a:lnTo>
                    <a:lnTo>
                      <a:pt x="201" y="262"/>
                    </a:lnTo>
                    <a:lnTo>
                      <a:pt x="217" y="260"/>
                    </a:lnTo>
                    <a:lnTo>
                      <a:pt x="233" y="259"/>
                    </a:lnTo>
                    <a:lnTo>
                      <a:pt x="250" y="258"/>
                    </a:lnTo>
                    <a:lnTo>
                      <a:pt x="268" y="255"/>
                    </a:lnTo>
                    <a:lnTo>
                      <a:pt x="287" y="253"/>
                    </a:lnTo>
                    <a:lnTo>
                      <a:pt x="306" y="249"/>
                    </a:lnTo>
                    <a:lnTo>
                      <a:pt x="325" y="245"/>
                    </a:lnTo>
                    <a:lnTo>
                      <a:pt x="345" y="242"/>
                    </a:lnTo>
                    <a:lnTo>
                      <a:pt x="365" y="237"/>
                    </a:lnTo>
                    <a:lnTo>
                      <a:pt x="364" y="238"/>
                    </a:lnTo>
                    <a:lnTo>
                      <a:pt x="361" y="243"/>
                    </a:lnTo>
                    <a:lnTo>
                      <a:pt x="357" y="252"/>
                    </a:lnTo>
                    <a:lnTo>
                      <a:pt x="350" y="264"/>
                    </a:lnTo>
                    <a:lnTo>
                      <a:pt x="343" y="283"/>
                    </a:lnTo>
                    <a:lnTo>
                      <a:pt x="335" y="306"/>
                    </a:lnTo>
                    <a:lnTo>
                      <a:pt x="326" y="338"/>
                    </a:lnTo>
                    <a:lnTo>
                      <a:pt x="318" y="375"/>
                    </a:lnTo>
                    <a:lnTo>
                      <a:pt x="283" y="545"/>
                    </a:lnTo>
                    <a:lnTo>
                      <a:pt x="374" y="514"/>
                    </a:lnTo>
                    <a:lnTo>
                      <a:pt x="377" y="513"/>
                    </a:lnTo>
                    <a:lnTo>
                      <a:pt x="385" y="510"/>
                    </a:lnTo>
                    <a:lnTo>
                      <a:pt x="399" y="505"/>
                    </a:lnTo>
                    <a:lnTo>
                      <a:pt x="416" y="498"/>
                    </a:lnTo>
                    <a:lnTo>
                      <a:pt x="434" y="490"/>
                    </a:lnTo>
                    <a:lnTo>
                      <a:pt x="454" y="480"/>
                    </a:lnTo>
                    <a:lnTo>
                      <a:pt x="473" y="470"/>
                    </a:lnTo>
                    <a:lnTo>
                      <a:pt x="491" y="459"/>
                    </a:lnTo>
                    <a:lnTo>
                      <a:pt x="559" y="406"/>
                    </a:lnTo>
                    <a:lnTo>
                      <a:pt x="562" y="195"/>
                    </a:lnTo>
                    <a:lnTo>
                      <a:pt x="561" y="189"/>
                    </a:lnTo>
                    <a:lnTo>
                      <a:pt x="558" y="174"/>
                    </a:lnTo>
                    <a:lnTo>
                      <a:pt x="555" y="154"/>
                    </a:lnTo>
                    <a:lnTo>
                      <a:pt x="550" y="13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88" name="Freeform 208"/>
              <p:cNvSpPr/>
              <p:nvPr/>
            </p:nvSpPr>
            <p:spPr bwMode="auto">
              <a:xfrm>
                <a:off x="1026" y="3629"/>
                <a:ext cx="19" cy="11"/>
              </a:xfrm>
              <a:custGeom>
                <a:avLst/>
                <a:gdLst>
                  <a:gd name="T0" fmla="*/ 0 w 115"/>
                  <a:gd name="T1" fmla="*/ 42 h 45"/>
                  <a:gd name="T2" fmla="*/ 115 w 115"/>
                  <a:gd name="T3" fmla="*/ 0 h 45"/>
                  <a:gd name="T4" fmla="*/ 89 w 115"/>
                  <a:gd name="T5" fmla="*/ 45 h 45"/>
                  <a:gd name="T6" fmla="*/ 0 w 115"/>
                  <a:gd name="T7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5" h="45">
                    <a:moveTo>
                      <a:pt x="0" y="42"/>
                    </a:moveTo>
                    <a:lnTo>
                      <a:pt x="115" y="0"/>
                    </a:lnTo>
                    <a:lnTo>
                      <a:pt x="89" y="45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89" name="Freeform 209"/>
              <p:cNvSpPr/>
              <p:nvPr/>
            </p:nvSpPr>
            <p:spPr bwMode="auto">
              <a:xfrm>
                <a:off x="1044" y="3632"/>
                <a:ext cx="7" cy="39"/>
              </a:xfrm>
              <a:custGeom>
                <a:avLst/>
                <a:gdLst>
                  <a:gd name="T0" fmla="*/ 0 w 41"/>
                  <a:gd name="T1" fmla="*/ 45 h 156"/>
                  <a:gd name="T2" fmla="*/ 26 w 41"/>
                  <a:gd name="T3" fmla="*/ 0 h 156"/>
                  <a:gd name="T4" fmla="*/ 41 w 41"/>
                  <a:gd name="T5" fmla="*/ 156 h 156"/>
                  <a:gd name="T6" fmla="*/ 40 w 41"/>
                  <a:gd name="T7" fmla="*/ 152 h 156"/>
                  <a:gd name="T8" fmla="*/ 38 w 41"/>
                  <a:gd name="T9" fmla="*/ 141 h 156"/>
                  <a:gd name="T10" fmla="*/ 34 w 41"/>
                  <a:gd name="T11" fmla="*/ 124 h 156"/>
                  <a:gd name="T12" fmla="*/ 28 w 41"/>
                  <a:gd name="T13" fmla="*/ 106 h 156"/>
                  <a:gd name="T14" fmla="*/ 22 w 41"/>
                  <a:gd name="T15" fmla="*/ 86 h 156"/>
                  <a:gd name="T16" fmla="*/ 16 w 41"/>
                  <a:gd name="T17" fmla="*/ 68 h 156"/>
                  <a:gd name="T18" fmla="*/ 7 w 41"/>
                  <a:gd name="T19" fmla="*/ 53 h 156"/>
                  <a:gd name="T20" fmla="*/ 0 w 41"/>
                  <a:gd name="T21" fmla="*/ 45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156">
                    <a:moveTo>
                      <a:pt x="0" y="45"/>
                    </a:moveTo>
                    <a:lnTo>
                      <a:pt x="26" y="0"/>
                    </a:lnTo>
                    <a:lnTo>
                      <a:pt x="41" y="156"/>
                    </a:lnTo>
                    <a:lnTo>
                      <a:pt x="40" y="152"/>
                    </a:lnTo>
                    <a:lnTo>
                      <a:pt x="38" y="141"/>
                    </a:lnTo>
                    <a:lnTo>
                      <a:pt x="34" y="124"/>
                    </a:lnTo>
                    <a:lnTo>
                      <a:pt x="28" y="106"/>
                    </a:lnTo>
                    <a:lnTo>
                      <a:pt x="22" y="86"/>
                    </a:lnTo>
                    <a:lnTo>
                      <a:pt x="16" y="68"/>
                    </a:lnTo>
                    <a:lnTo>
                      <a:pt x="7" y="53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90" name="Freeform 210"/>
              <p:cNvSpPr/>
              <p:nvPr/>
            </p:nvSpPr>
            <p:spPr bwMode="auto">
              <a:xfrm>
                <a:off x="1032" y="3648"/>
                <a:ext cx="14" cy="45"/>
              </a:xfrm>
              <a:custGeom>
                <a:avLst/>
                <a:gdLst>
                  <a:gd name="T0" fmla="*/ 56 w 87"/>
                  <a:gd name="T1" fmla="*/ 0 h 181"/>
                  <a:gd name="T2" fmla="*/ 87 w 87"/>
                  <a:gd name="T3" fmla="*/ 132 h 181"/>
                  <a:gd name="T4" fmla="*/ 26 w 87"/>
                  <a:gd name="T5" fmla="*/ 181 h 181"/>
                  <a:gd name="T6" fmla="*/ 0 w 87"/>
                  <a:gd name="T7" fmla="*/ 62 h 181"/>
                  <a:gd name="T8" fmla="*/ 56 w 87"/>
                  <a:gd name="T9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181">
                    <a:moveTo>
                      <a:pt x="56" y="0"/>
                    </a:moveTo>
                    <a:lnTo>
                      <a:pt x="87" y="132"/>
                    </a:lnTo>
                    <a:lnTo>
                      <a:pt x="26" y="181"/>
                    </a:lnTo>
                    <a:lnTo>
                      <a:pt x="0" y="62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91" name="Freeform 211"/>
              <p:cNvSpPr/>
              <p:nvPr/>
            </p:nvSpPr>
            <p:spPr bwMode="auto">
              <a:xfrm>
                <a:off x="1018" y="3648"/>
                <a:ext cx="16" cy="18"/>
              </a:xfrm>
              <a:custGeom>
                <a:avLst/>
                <a:gdLst>
                  <a:gd name="T0" fmla="*/ 97 w 97"/>
                  <a:gd name="T1" fmla="*/ 4 h 74"/>
                  <a:gd name="T2" fmla="*/ 33 w 97"/>
                  <a:gd name="T3" fmla="*/ 0 h 74"/>
                  <a:gd name="T4" fmla="*/ 32 w 97"/>
                  <a:gd name="T5" fmla="*/ 2 h 74"/>
                  <a:gd name="T6" fmla="*/ 28 w 97"/>
                  <a:gd name="T7" fmla="*/ 7 h 74"/>
                  <a:gd name="T8" fmla="*/ 22 w 97"/>
                  <a:gd name="T9" fmla="*/ 16 h 74"/>
                  <a:gd name="T10" fmla="*/ 17 w 97"/>
                  <a:gd name="T11" fmla="*/ 26 h 74"/>
                  <a:gd name="T12" fmla="*/ 11 w 97"/>
                  <a:gd name="T13" fmla="*/ 37 h 74"/>
                  <a:gd name="T14" fmla="*/ 5 w 97"/>
                  <a:gd name="T15" fmla="*/ 50 h 74"/>
                  <a:gd name="T16" fmla="*/ 1 w 97"/>
                  <a:gd name="T17" fmla="*/ 62 h 74"/>
                  <a:gd name="T18" fmla="*/ 0 w 97"/>
                  <a:gd name="T19" fmla="*/ 74 h 74"/>
                  <a:gd name="T20" fmla="*/ 71 w 97"/>
                  <a:gd name="T21" fmla="*/ 52 h 74"/>
                  <a:gd name="T22" fmla="*/ 97 w 97"/>
                  <a:gd name="T23" fmla="*/ 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7" h="74">
                    <a:moveTo>
                      <a:pt x="97" y="4"/>
                    </a:moveTo>
                    <a:lnTo>
                      <a:pt x="33" y="0"/>
                    </a:lnTo>
                    <a:lnTo>
                      <a:pt x="32" y="2"/>
                    </a:lnTo>
                    <a:lnTo>
                      <a:pt x="28" y="7"/>
                    </a:lnTo>
                    <a:lnTo>
                      <a:pt x="22" y="16"/>
                    </a:lnTo>
                    <a:lnTo>
                      <a:pt x="17" y="26"/>
                    </a:lnTo>
                    <a:lnTo>
                      <a:pt x="11" y="37"/>
                    </a:lnTo>
                    <a:lnTo>
                      <a:pt x="5" y="50"/>
                    </a:lnTo>
                    <a:lnTo>
                      <a:pt x="1" y="62"/>
                    </a:lnTo>
                    <a:lnTo>
                      <a:pt x="0" y="74"/>
                    </a:lnTo>
                    <a:lnTo>
                      <a:pt x="71" y="52"/>
                    </a:lnTo>
                    <a:lnTo>
                      <a:pt x="97" y="4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92" name="Freeform 212"/>
              <p:cNvSpPr/>
              <p:nvPr/>
            </p:nvSpPr>
            <p:spPr bwMode="auto">
              <a:xfrm>
                <a:off x="1014" y="3671"/>
                <a:ext cx="11" cy="27"/>
              </a:xfrm>
              <a:custGeom>
                <a:avLst/>
                <a:gdLst>
                  <a:gd name="T0" fmla="*/ 20 w 64"/>
                  <a:gd name="T1" fmla="*/ 10 h 110"/>
                  <a:gd name="T2" fmla="*/ 64 w 64"/>
                  <a:gd name="T3" fmla="*/ 0 h 110"/>
                  <a:gd name="T4" fmla="*/ 0 w 64"/>
                  <a:gd name="T5" fmla="*/ 110 h 110"/>
                  <a:gd name="T6" fmla="*/ 20 w 64"/>
                  <a:gd name="T7" fmla="*/ 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" h="110">
                    <a:moveTo>
                      <a:pt x="20" y="10"/>
                    </a:moveTo>
                    <a:lnTo>
                      <a:pt x="64" y="0"/>
                    </a:lnTo>
                    <a:lnTo>
                      <a:pt x="0" y="110"/>
                    </a:lnTo>
                    <a:lnTo>
                      <a:pt x="20" y="10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93" name="Freeform 213"/>
              <p:cNvSpPr/>
              <p:nvPr/>
            </p:nvSpPr>
            <p:spPr bwMode="auto">
              <a:xfrm>
                <a:off x="1013" y="3695"/>
                <a:ext cx="8" cy="13"/>
              </a:xfrm>
              <a:custGeom>
                <a:avLst/>
                <a:gdLst>
                  <a:gd name="T0" fmla="*/ 0 w 47"/>
                  <a:gd name="T1" fmla="*/ 53 h 53"/>
                  <a:gd name="T2" fmla="*/ 32 w 47"/>
                  <a:gd name="T3" fmla="*/ 0 h 53"/>
                  <a:gd name="T4" fmla="*/ 47 w 47"/>
                  <a:gd name="T5" fmla="*/ 39 h 53"/>
                  <a:gd name="T6" fmla="*/ 0 w 47"/>
                  <a:gd name="T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53">
                    <a:moveTo>
                      <a:pt x="0" y="53"/>
                    </a:moveTo>
                    <a:lnTo>
                      <a:pt x="32" y="0"/>
                    </a:lnTo>
                    <a:lnTo>
                      <a:pt x="47" y="39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94" name="Freeform 214"/>
              <p:cNvSpPr/>
              <p:nvPr/>
            </p:nvSpPr>
            <p:spPr bwMode="auto">
              <a:xfrm>
                <a:off x="1022" y="3673"/>
                <a:ext cx="9" cy="29"/>
              </a:xfrm>
              <a:custGeom>
                <a:avLst/>
                <a:gdLst>
                  <a:gd name="T0" fmla="*/ 0 w 52"/>
                  <a:gd name="T1" fmla="*/ 55 h 115"/>
                  <a:gd name="T2" fmla="*/ 32 w 52"/>
                  <a:gd name="T3" fmla="*/ 0 h 115"/>
                  <a:gd name="T4" fmla="*/ 52 w 52"/>
                  <a:gd name="T5" fmla="*/ 100 h 115"/>
                  <a:gd name="T6" fmla="*/ 14 w 52"/>
                  <a:gd name="T7" fmla="*/ 115 h 115"/>
                  <a:gd name="T8" fmla="*/ 0 w 52"/>
                  <a:gd name="T9" fmla="*/ 5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15">
                    <a:moveTo>
                      <a:pt x="0" y="55"/>
                    </a:moveTo>
                    <a:lnTo>
                      <a:pt x="32" y="0"/>
                    </a:lnTo>
                    <a:lnTo>
                      <a:pt x="52" y="100"/>
                    </a:lnTo>
                    <a:lnTo>
                      <a:pt x="14" y="115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95" name="Freeform 215"/>
              <p:cNvSpPr/>
              <p:nvPr/>
            </p:nvSpPr>
            <p:spPr bwMode="auto">
              <a:xfrm>
                <a:off x="1022" y="3616"/>
                <a:ext cx="24" cy="16"/>
              </a:xfrm>
              <a:custGeom>
                <a:avLst/>
                <a:gdLst>
                  <a:gd name="T0" fmla="*/ 22 w 144"/>
                  <a:gd name="T1" fmla="*/ 0 h 65"/>
                  <a:gd name="T2" fmla="*/ 144 w 144"/>
                  <a:gd name="T3" fmla="*/ 0 h 65"/>
                  <a:gd name="T4" fmla="*/ 141 w 144"/>
                  <a:gd name="T5" fmla="*/ 2 h 65"/>
                  <a:gd name="T6" fmla="*/ 133 w 144"/>
                  <a:gd name="T7" fmla="*/ 8 h 65"/>
                  <a:gd name="T8" fmla="*/ 118 w 144"/>
                  <a:gd name="T9" fmla="*/ 17 h 65"/>
                  <a:gd name="T10" fmla="*/ 100 w 144"/>
                  <a:gd name="T11" fmla="*/ 28 h 65"/>
                  <a:gd name="T12" fmla="*/ 79 w 144"/>
                  <a:gd name="T13" fmla="*/ 40 h 65"/>
                  <a:gd name="T14" fmla="*/ 54 w 144"/>
                  <a:gd name="T15" fmla="*/ 50 h 65"/>
                  <a:gd name="T16" fmla="*/ 28 w 144"/>
                  <a:gd name="T17" fmla="*/ 58 h 65"/>
                  <a:gd name="T18" fmla="*/ 0 w 144"/>
                  <a:gd name="T19" fmla="*/ 65 h 65"/>
                  <a:gd name="T20" fmla="*/ 22 w 144"/>
                  <a:gd name="T2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" h="65">
                    <a:moveTo>
                      <a:pt x="22" y="0"/>
                    </a:moveTo>
                    <a:lnTo>
                      <a:pt x="144" y="0"/>
                    </a:lnTo>
                    <a:lnTo>
                      <a:pt x="141" y="2"/>
                    </a:lnTo>
                    <a:lnTo>
                      <a:pt x="133" y="8"/>
                    </a:lnTo>
                    <a:lnTo>
                      <a:pt x="118" y="17"/>
                    </a:lnTo>
                    <a:lnTo>
                      <a:pt x="100" y="28"/>
                    </a:lnTo>
                    <a:lnTo>
                      <a:pt x="79" y="40"/>
                    </a:lnTo>
                    <a:lnTo>
                      <a:pt x="54" y="50"/>
                    </a:lnTo>
                    <a:lnTo>
                      <a:pt x="28" y="58"/>
                    </a:lnTo>
                    <a:lnTo>
                      <a:pt x="0" y="65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59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96" name="Freeform 216"/>
              <p:cNvSpPr/>
              <p:nvPr/>
            </p:nvSpPr>
            <p:spPr bwMode="auto">
              <a:xfrm>
                <a:off x="992" y="3616"/>
                <a:ext cx="29" cy="25"/>
              </a:xfrm>
              <a:custGeom>
                <a:avLst/>
                <a:gdLst>
                  <a:gd name="T0" fmla="*/ 176 w 176"/>
                  <a:gd name="T1" fmla="*/ 0 h 100"/>
                  <a:gd name="T2" fmla="*/ 125 w 176"/>
                  <a:gd name="T3" fmla="*/ 78 h 100"/>
                  <a:gd name="T4" fmla="*/ 122 w 176"/>
                  <a:gd name="T5" fmla="*/ 80 h 100"/>
                  <a:gd name="T6" fmla="*/ 115 w 176"/>
                  <a:gd name="T7" fmla="*/ 82 h 100"/>
                  <a:gd name="T8" fmla="*/ 102 w 176"/>
                  <a:gd name="T9" fmla="*/ 86 h 100"/>
                  <a:gd name="T10" fmla="*/ 85 w 176"/>
                  <a:gd name="T11" fmla="*/ 91 h 100"/>
                  <a:gd name="T12" fmla="*/ 66 w 176"/>
                  <a:gd name="T13" fmla="*/ 95 h 100"/>
                  <a:gd name="T14" fmla="*/ 45 w 176"/>
                  <a:gd name="T15" fmla="*/ 98 h 100"/>
                  <a:gd name="T16" fmla="*/ 23 w 176"/>
                  <a:gd name="T17" fmla="*/ 100 h 100"/>
                  <a:gd name="T18" fmla="*/ 0 w 176"/>
                  <a:gd name="T19" fmla="*/ 100 h 100"/>
                  <a:gd name="T20" fmla="*/ 70 w 176"/>
                  <a:gd name="T21" fmla="*/ 0 h 100"/>
                  <a:gd name="T22" fmla="*/ 176 w 176"/>
                  <a:gd name="T23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6" h="100">
                    <a:moveTo>
                      <a:pt x="176" y="0"/>
                    </a:moveTo>
                    <a:lnTo>
                      <a:pt x="125" y="78"/>
                    </a:lnTo>
                    <a:lnTo>
                      <a:pt x="122" y="80"/>
                    </a:lnTo>
                    <a:lnTo>
                      <a:pt x="115" y="82"/>
                    </a:lnTo>
                    <a:lnTo>
                      <a:pt x="102" y="86"/>
                    </a:lnTo>
                    <a:lnTo>
                      <a:pt x="85" y="91"/>
                    </a:lnTo>
                    <a:lnTo>
                      <a:pt x="66" y="95"/>
                    </a:lnTo>
                    <a:lnTo>
                      <a:pt x="45" y="98"/>
                    </a:lnTo>
                    <a:lnTo>
                      <a:pt x="23" y="100"/>
                    </a:lnTo>
                    <a:lnTo>
                      <a:pt x="0" y="100"/>
                    </a:lnTo>
                    <a:lnTo>
                      <a:pt x="70" y="0"/>
                    </a:lnTo>
                    <a:lnTo>
                      <a:pt x="176" y="0"/>
                    </a:lnTo>
                    <a:close/>
                  </a:path>
                </a:pathLst>
              </a:custGeom>
              <a:solidFill>
                <a:srgbClr val="59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97" name="Freeform 217"/>
              <p:cNvSpPr/>
              <p:nvPr/>
            </p:nvSpPr>
            <p:spPr bwMode="auto">
              <a:xfrm>
                <a:off x="978" y="3620"/>
                <a:ext cx="16" cy="21"/>
              </a:xfrm>
              <a:custGeom>
                <a:avLst/>
                <a:gdLst>
                  <a:gd name="T0" fmla="*/ 97 w 97"/>
                  <a:gd name="T1" fmla="*/ 0 h 84"/>
                  <a:gd name="T2" fmla="*/ 59 w 97"/>
                  <a:gd name="T3" fmla="*/ 80 h 84"/>
                  <a:gd name="T4" fmla="*/ 57 w 97"/>
                  <a:gd name="T5" fmla="*/ 81 h 84"/>
                  <a:gd name="T6" fmla="*/ 53 w 97"/>
                  <a:gd name="T7" fmla="*/ 82 h 84"/>
                  <a:gd name="T8" fmla="*/ 45 w 97"/>
                  <a:gd name="T9" fmla="*/ 84 h 84"/>
                  <a:gd name="T10" fmla="*/ 36 w 97"/>
                  <a:gd name="T11" fmla="*/ 84 h 84"/>
                  <a:gd name="T12" fmla="*/ 26 w 97"/>
                  <a:gd name="T13" fmla="*/ 82 h 84"/>
                  <a:gd name="T14" fmla="*/ 17 w 97"/>
                  <a:gd name="T15" fmla="*/ 79 h 84"/>
                  <a:gd name="T16" fmla="*/ 7 w 97"/>
                  <a:gd name="T17" fmla="*/ 71 h 84"/>
                  <a:gd name="T18" fmla="*/ 0 w 97"/>
                  <a:gd name="T19" fmla="*/ 60 h 84"/>
                  <a:gd name="T20" fmla="*/ 1 w 97"/>
                  <a:gd name="T21" fmla="*/ 57 h 84"/>
                  <a:gd name="T22" fmla="*/ 2 w 97"/>
                  <a:gd name="T23" fmla="*/ 52 h 84"/>
                  <a:gd name="T24" fmla="*/ 5 w 97"/>
                  <a:gd name="T25" fmla="*/ 45 h 84"/>
                  <a:gd name="T26" fmla="*/ 8 w 97"/>
                  <a:gd name="T27" fmla="*/ 36 h 84"/>
                  <a:gd name="T28" fmla="*/ 14 w 97"/>
                  <a:gd name="T29" fmla="*/ 26 h 84"/>
                  <a:gd name="T30" fmla="*/ 20 w 97"/>
                  <a:gd name="T31" fmla="*/ 17 h 84"/>
                  <a:gd name="T32" fmla="*/ 27 w 97"/>
                  <a:gd name="T33" fmla="*/ 10 h 84"/>
                  <a:gd name="T34" fmla="*/ 36 w 97"/>
                  <a:gd name="T35" fmla="*/ 4 h 84"/>
                  <a:gd name="T36" fmla="*/ 97 w 97"/>
                  <a:gd name="T37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7" h="84">
                    <a:moveTo>
                      <a:pt x="97" y="0"/>
                    </a:moveTo>
                    <a:lnTo>
                      <a:pt x="59" y="80"/>
                    </a:lnTo>
                    <a:lnTo>
                      <a:pt x="57" y="81"/>
                    </a:lnTo>
                    <a:lnTo>
                      <a:pt x="53" y="82"/>
                    </a:lnTo>
                    <a:lnTo>
                      <a:pt x="45" y="84"/>
                    </a:lnTo>
                    <a:lnTo>
                      <a:pt x="36" y="84"/>
                    </a:lnTo>
                    <a:lnTo>
                      <a:pt x="26" y="82"/>
                    </a:lnTo>
                    <a:lnTo>
                      <a:pt x="17" y="79"/>
                    </a:lnTo>
                    <a:lnTo>
                      <a:pt x="7" y="71"/>
                    </a:lnTo>
                    <a:lnTo>
                      <a:pt x="0" y="60"/>
                    </a:lnTo>
                    <a:lnTo>
                      <a:pt x="1" y="57"/>
                    </a:lnTo>
                    <a:lnTo>
                      <a:pt x="2" y="52"/>
                    </a:lnTo>
                    <a:lnTo>
                      <a:pt x="5" y="45"/>
                    </a:lnTo>
                    <a:lnTo>
                      <a:pt x="8" y="36"/>
                    </a:lnTo>
                    <a:lnTo>
                      <a:pt x="14" y="26"/>
                    </a:lnTo>
                    <a:lnTo>
                      <a:pt x="20" y="17"/>
                    </a:lnTo>
                    <a:lnTo>
                      <a:pt x="27" y="10"/>
                    </a:lnTo>
                    <a:lnTo>
                      <a:pt x="36" y="4"/>
                    </a:lnTo>
                    <a:lnTo>
                      <a:pt x="97" y="0"/>
                    </a:lnTo>
                    <a:close/>
                  </a:path>
                </a:pathLst>
              </a:custGeom>
              <a:solidFill>
                <a:srgbClr val="59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98" name="Freeform 218"/>
              <p:cNvSpPr/>
              <p:nvPr/>
            </p:nvSpPr>
            <p:spPr bwMode="auto">
              <a:xfrm>
                <a:off x="967" y="3620"/>
                <a:ext cx="9" cy="14"/>
              </a:xfrm>
              <a:custGeom>
                <a:avLst/>
                <a:gdLst>
                  <a:gd name="T0" fmla="*/ 50 w 50"/>
                  <a:gd name="T1" fmla="*/ 0 h 56"/>
                  <a:gd name="T2" fmla="*/ 0 w 50"/>
                  <a:gd name="T3" fmla="*/ 15 h 56"/>
                  <a:gd name="T4" fmla="*/ 2 w 50"/>
                  <a:gd name="T5" fmla="*/ 16 h 56"/>
                  <a:gd name="T6" fmla="*/ 3 w 50"/>
                  <a:gd name="T7" fmla="*/ 20 h 56"/>
                  <a:gd name="T8" fmla="*/ 6 w 50"/>
                  <a:gd name="T9" fmla="*/ 25 h 56"/>
                  <a:gd name="T10" fmla="*/ 9 w 50"/>
                  <a:gd name="T11" fmla="*/ 31 h 56"/>
                  <a:gd name="T12" fmla="*/ 13 w 50"/>
                  <a:gd name="T13" fmla="*/ 39 h 56"/>
                  <a:gd name="T14" fmla="*/ 19 w 50"/>
                  <a:gd name="T15" fmla="*/ 45 h 56"/>
                  <a:gd name="T16" fmla="*/ 26 w 50"/>
                  <a:gd name="T17" fmla="*/ 51 h 56"/>
                  <a:gd name="T18" fmla="*/ 33 w 50"/>
                  <a:gd name="T19" fmla="*/ 56 h 56"/>
                  <a:gd name="T20" fmla="*/ 36 w 50"/>
                  <a:gd name="T21" fmla="*/ 55 h 56"/>
                  <a:gd name="T22" fmla="*/ 42 w 50"/>
                  <a:gd name="T23" fmla="*/ 47 h 56"/>
                  <a:gd name="T24" fmla="*/ 48 w 50"/>
                  <a:gd name="T25" fmla="*/ 31 h 56"/>
                  <a:gd name="T26" fmla="*/ 50 w 50"/>
                  <a:gd name="T2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56">
                    <a:moveTo>
                      <a:pt x="50" y="0"/>
                    </a:moveTo>
                    <a:lnTo>
                      <a:pt x="0" y="15"/>
                    </a:lnTo>
                    <a:lnTo>
                      <a:pt x="2" y="16"/>
                    </a:lnTo>
                    <a:lnTo>
                      <a:pt x="3" y="20"/>
                    </a:lnTo>
                    <a:lnTo>
                      <a:pt x="6" y="25"/>
                    </a:lnTo>
                    <a:lnTo>
                      <a:pt x="9" y="31"/>
                    </a:lnTo>
                    <a:lnTo>
                      <a:pt x="13" y="39"/>
                    </a:lnTo>
                    <a:lnTo>
                      <a:pt x="19" y="45"/>
                    </a:lnTo>
                    <a:lnTo>
                      <a:pt x="26" y="51"/>
                    </a:lnTo>
                    <a:lnTo>
                      <a:pt x="33" y="56"/>
                    </a:lnTo>
                    <a:lnTo>
                      <a:pt x="36" y="55"/>
                    </a:lnTo>
                    <a:lnTo>
                      <a:pt x="42" y="47"/>
                    </a:lnTo>
                    <a:lnTo>
                      <a:pt x="48" y="31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59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899" name="Freeform 219"/>
              <p:cNvSpPr/>
              <p:nvPr/>
            </p:nvSpPr>
            <p:spPr bwMode="auto">
              <a:xfrm>
                <a:off x="982" y="3598"/>
                <a:ext cx="15" cy="13"/>
              </a:xfrm>
              <a:custGeom>
                <a:avLst/>
                <a:gdLst>
                  <a:gd name="T0" fmla="*/ 0 w 89"/>
                  <a:gd name="T1" fmla="*/ 52 h 52"/>
                  <a:gd name="T2" fmla="*/ 0 w 89"/>
                  <a:gd name="T3" fmla="*/ 25 h 52"/>
                  <a:gd name="T4" fmla="*/ 1 w 89"/>
                  <a:gd name="T5" fmla="*/ 25 h 52"/>
                  <a:gd name="T6" fmla="*/ 6 w 89"/>
                  <a:gd name="T7" fmla="*/ 22 h 52"/>
                  <a:gd name="T8" fmla="*/ 12 w 89"/>
                  <a:gd name="T9" fmla="*/ 20 h 52"/>
                  <a:gd name="T10" fmla="*/ 19 w 89"/>
                  <a:gd name="T11" fmla="*/ 16 h 52"/>
                  <a:gd name="T12" fmla="*/ 28 w 89"/>
                  <a:gd name="T13" fmla="*/ 12 h 52"/>
                  <a:gd name="T14" fmla="*/ 36 w 89"/>
                  <a:gd name="T15" fmla="*/ 9 h 52"/>
                  <a:gd name="T16" fmla="*/ 45 w 89"/>
                  <a:gd name="T17" fmla="*/ 4 h 52"/>
                  <a:gd name="T18" fmla="*/ 53 w 89"/>
                  <a:gd name="T19" fmla="*/ 0 h 52"/>
                  <a:gd name="T20" fmla="*/ 89 w 89"/>
                  <a:gd name="T21" fmla="*/ 52 h 52"/>
                  <a:gd name="T22" fmla="*/ 0 w 89"/>
                  <a:gd name="T2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9" h="52">
                    <a:moveTo>
                      <a:pt x="0" y="52"/>
                    </a:moveTo>
                    <a:lnTo>
                      <a:pt x="0" y="25"/>
                    </a:lnTo>
                    <a:lnTo>
                      <a:pt x="1" y="25"/>
                    </a:lnTo>
                    <a:lnTo>
                      <a:pt x="6" y="22"/>
                    </a:lnTo>
                    <a:lnTo>
                      <a:pt x="12" y="20"/>
                    </a:lnTo>
                    <a:lnTo>
                      <a:pt x="19" y="16"/>
                    </a:lnTo>
                    <a:lnTo>
                      <a:pt x="28" y="12"/>
                    </a:lnTo>
                    <a:lnTo>
                      <a:pt x="36" y="9"/>
                    </a:lnTo>
                    <a:lnTo>
                      <a:pt x="45" y="4"/>
                    </a:lnTo>
                    <a:lnTo>
                      <a:pt x="53" y="0"/>
                    </a:lnTo>
                    <a:lnTo>
                      <a:pt x="89" y="52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59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00" name="Freeform 220"/>
              <p:cNvSpPr/>
              <p:nvPr/>
            </p:nvSpPr>
            <p:spPr bwMode="auto">
              <a:xfrm>
                <a:off x="995" y="3589"/>
                <a:ext cx="27" cy="21"/>
              </a:xfrm>
              <a:custGeom>
                <a:avLst/>
                <a:gdLst>
                  <a:gd name="T0" fmla="*/ 62 w 158"/>
                  <a:gd name="T1" fmla="*/ 80 h 84"/>
                  <a:gd name="T2" fmla="*/ 0 w 158"/>
                  <a:gd name="T3" fmla="*/ 29 h 84"/>
                  <a:gd name="T4" fmla="*/ 1 w 158"/>
                  <a:gd name="T5" fmla="*/ 27 h 84"/>
                  <a:gd name="T6" fmla="*/ 6 w 158"/>
                  <a:gd name="T7" fmla="*/ 25 h 84"/>
                  <a:gd name="T8" fmla="*/ 12 w 158"/>
                  <a:gd name="T9" fmla="*/ 21 h 84"/>
                  <a:gd name="T10" fmla="*/ 23 w 158"/>
                  <a:gd name="T11" fmla="*/ 16 h 84"/>
                  <a:gd name="T12" fmla="*/ 35 w 158"/>
                  <a:gd name="T13" fmla="*/ 11 h 84"/>
                  <a:gd name="T14" fmla="*/ 49 w 158"/>
                  <a:gd name="T15" fmla="*/ 6 h 84"/>
                  <a:gd name="T16" fmla="*/ 66 w 158"/>
                  <a:gd name="T17" fmla="*/ 2 h 84"/>
                  <a:gd name="T18" fmla="*/ 85 w 158"/>
                  <a:gd name="T19" fmla="*/ 0 h 84"/>
                  <a:gd name="T20" fmla="*/ 158 w 158"/>
                  <a:gd name="T21" fmla="*/ 84 h 84"/>
                  <a:gd name="T22" fmla="*/ 62 w 158"/>
                  <a:gd name="T23" fmla="*/ 8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8" h="84">
                    <a:moveTo>
                      <a:pt x="62" y="80"/>
                    </a:moveTo>
                    <a:lnTo>
                      <a:pt x="0" y="29"/>
                    </a:lnTo>
                    <a:lnTo>
                      <a:pt x="1" y="27"/>
                    </a:lnTo>
                    <a:lnTo>
                      <a:pt x="6" y="25"/>
                    </a:lnTo>
                    <a:lnTo>
                      <a:pt x="12" y="21"/>
                    </a:lnTo>
                    <a:lnTo>
                      <a:pt x="23" y="16"/>
                    </a:lnTo>
                    <a:lnTo>
                      <a:pt x="35" y="11"/>
                    </a:lnTo>
                    <a:lnTo>
                      <a:pt x="49" y="6"/>
                    </a:lnTo>
                    <a:lnTo>
                      <a:pt x="66" y="2"/>
                    </a:lnTo>
                    <a:lnTo>
                      <a:pt x="85" y="0"/>
                    </a:lnTo>
                    <a:lnTo>
                      <a:pt x="158" y="84"/>
                    </a:lnTo>
                    <a:lnTo>
                      <a:pt x="62" y="80"/>
                    </a:lnTo>
                    <a:close/>
                  </a:path>
                </a:pathLst>
              </a:custGeom>
              <a:solidFill>
                <a:srgbClr val="59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01" name="Freeform 221"/>
              <p:cNvSpPr/>
              <p:nvPr/>
            </p:nvSpPr>
            <p:spPr bwMode="auto">
              <a:xfrm>
                <a:off x="1017" y="3588"/>
                <a:ext cx="26" cy="22"/>
              </a:xfrm>
              <a:custGeom>
                <a:avLst/>
                <a:gdLst>
                  <a:gd name="T0" fmla="*/ 0 w 157"/>
                  <a:gd name="T1" fmla="*/ 2 h 89"/>
                  <a:gd name="T2" fmla="*/ 2 w 157"/>
                  <a:gd name="T3" fmla="*/ 2 h 89"/>
                  <a:gd name="T4" fmla="*/ 9 w 157"/>
                  <a:gd name="T5" fmla="*/ 1 h 89"/>
                  <a:gd name="T6" fmla="*/ 19 w 157"/>
                  <a:gd name="T7" fmla="*/ 1 h 89"/>
                  <a:gd name="T8" fmla="*/ 32 w 157"/>
                  <a:gd name="T9" fmla="*/ 0 h 89"/>
                  <a:gd name="T10" fmla="*/ 46 w 157"/>
                  <a:gd name="T11" fmla="*/ 1 h 89"/>
                  <a:gd name="T12" fmla="*/ 61 w 157"/>
                  <a:gd name="T13" fmla="*/ 2 h 89"/>
                  <a:gd name="T14" fmla="*/ 75 w 157"/>
                  <a:gd name="T15" fmla="*/ 5 h 89"/>
                  <a:gd name="T16" fmla="*/ 89 w 157"/>
                  <a:gd name="T17" fmla="*/ 9 h 89"/>
                  <a:gd name="T18" fmla="*/ 91 w 157"/>
                  <a:gd name="T19" fmla="*/ 10 h 89"/>
                  <a:gd name="T20" fmla="*/ 95 w 157"/>
                  <a:gd name="T21" fmla="*/ 12 h 89"/>
                  <a:gd name="T22" fmla="*/ 104 w 157"/>
                  <a:gd name="T23" fmla="*/ 17 h 89"/>
                  <a:gd name="T24" fmla="*/ 113 w 157"/>
                  <a:gd name="T25" fmla="*/ 25 h 89"/>
                  <a:gd name="T26" fmla="*/ 124 w 157"/>
                  <a:gd name="T27" fmla="*/ 36 h 89"/>
                  <a:gd name="T28" fmla="*/ 134 w 157"/>
                  <a:gd name="T29" fmla="*/ 50 h 89"/>
                  <a:gd name="T30" fmla="*/ 146 w 157"/>
                  <a:gd name="T31" fmla="*/ 67 h 89"/>
                  <a:gd name="T32" fmla="*/ 157 w 157"/>
                  <a:gd name="T33" fmla="*/ 89 h 89"/>
                  <a:gd name="T34" fmla="*/ 68 w 157"/>
                  <a:gd name="T35" fmla="*/ 89 h 89"/>
                  <a:gd name="T36" fmla="*/ 0 w 157"/>
                  <a:gd name="T37" fmla="*/ 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7" h="89">
                    <a:moveTo>
                      <a:pt x="0" y="2"/>
                    </a:moveTo>
                    <a:lnTo>
                      <a:pt x="2" y="2"/>
                    </a:lnTo>
                    <a:lnTo>
                      <a:pt x="9" y="1"/>
                    </a:lnTo>
                    <a:lnTo>
                      <a:pt x="19" y="1"/>
                    </a:lnTo>
                    <a:lnTo>
                      <a:pt x="32" y="0"/>
                    </a:lnTo>
                    <a:lnTo>
                      <a:pt x="46" y="1"/>
                    </a:lnTo>
                    <a:lnTo>
                      <a:pt x="61" y="2"/>
                    </a:lnTo>
                    <a:lnTo>
                      <a:pt x="75" y="5"/>
                    </a:lnTo>
                    <a:lnTo>
                      <a:pt x="89" y="9"/>
                    </a:lnTo>
                    <a:lnTo>
                      <a:pt x="91" y="10"/>
                    </a:lnTo>
                    <a:lnTo>
                      <a:pt x="95" y="12"/>
                    </a:lnTo>
                    <a:lnTo>
                      <a:pt x="104" y="17"/>
                    </a:lnTo>
                    <a:lnTo>
                      <a:pt x="113" y="25"/>
                    </a:lnTo>
                    <a:lnTo>
                      <a:pt x="124" y="36"/>
                    </a:lnTo>
                    <a:lnTo>
                      <a:pt x="134" y="50"/>
                    </a:lnTo>
                    <a:lnTo>
                      <a:pt x="146" y="67"/>
                    </a:lnTo>
                    <a:lnTo>
                      <a:pt x="157" y="89"/>
                    </a:lnTo>
                    <a:lnTo>
                      <a:pt x="68" y="89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59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02" name="Freeform 222"/>
              <p:cNvSpPr/>
              <p:nvPr/>
            </p:nvSpPr>
            <p:spPr bwMode="auto">
              <a:xfrm>
                <a:off x="1008" y="3545"/>
                <a:ext cx="22" cy="20"/>
              </a:xfrm>
              <a:custGeom>
                <a:avLst/>
                <a:gdLst>
                  <a:gd name="T0" fmla="*/ 127 w 127"/>
                  <a:gd name="T1" fmla="*/ 80 h 80"/>
                  <a:gd name="T2" fmla="*/ 126 w 127"/>
                  <a:gd name="T3" fmla="*/ 77 h 80"/>
                  <a:gd name="T4" fmla="*/ 123 w 127"/>
                  <a:gd name="T5" fmla="*/ 72 h 80"/>
                  <a:gd name="T6" fmla="*/ 117 w 127"/>
                  <a:gd name="T7" fmla="*/ 65 h 80"/>
                  <a:gd name="T8" fmla="*/ 110 w 127"/>
                  <a:gd name="T9" fmla="*/ 53 h 80"/>
                  <a:gd name="T10" fmla="*/ 102 w 127"/>
                  <a:gd name="T11" fmla="*/ 41 h 80"/>
                  <a:gd name="T12" fmla="*/ 92 w 127"/>
                  <a:gd name="T13" fmla="*/ 28 h 80"/>
                  <a:gd name="T14" fmla="*/ 81 w 127"/>
                  <a:gd name="T15" fmla="*/ 13 h 80"/>
                  <a:gd name="T16" fmla="*/ 71 w 127"/>
                  <a:gd name="T17" fmla="*/ 0 h 80"/>
                  <a:gd name="T18" fmla="*/ 0 w 127"/>
                  <a:gd name="T19" fmla="*/ 0 h 80"/>
                  <a:gd name="T20" fmla="*/ 3 w 127"/>
                  <a:gd name="T21" fmla="*/ 2 h 80"/>
                  <a:gd name="T22" fmla="*/ 11 w 127"/>
                  <a:gd name="T23" fmla="*/ 7 h 80"/>
                  <a:gd name="T24" fmla="*/ 23 w 127"/>
                  <a:gd name="T25" fmla="*/ 17 h 80"/>
                  <a:gd name="T26" fmla="*/ 39 w 127"/>
                  <a:gd name="T27" fmla="*/ 28 h 80"/>
                  <a:gd name="T28" fmla="*/ 58 w 127"/>
                  <a:gd name="T29" fmla="*/ 41 h 80"/>
                  <a:gd name="T30" fmla="*/ 80 w 127"/>
                  <a:gd name="T31" fmla="*/ 53 h 80"/>
                  <a:gd name="T32" fmla="*/ 103 w 127"/>
                  <a:gd name="T33" fmla="*/ 67 h 80"/>
                  <a:gd name="T34" fmla="*/ 127 w 127"/>
                  <a:gd name="T35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7" h="80">
                    <a:moveTo>
                      <a:pt x="127" y="80"/>
                    </a:moveTo>
                    <a:lnTo>
                      <a:pt x="126" y="77"/>
                    </a:lnTo>
                    <a:lnTo>
                      <a:pt x="123" y="72"/>
                    </a:lnTo>
                    <a:lnTo>
                      <a:pt x="117" y="65"/>
                    </a:lnTo>
                    <a:lnTo>
                      <a:pt x="110" y="53"/>
                    </a:lnTo>
                    <a:lnTo>
                      <a:pt x="102" y="41"/>
                    </a:lnTo>
                    <a:lnTo>
                      <a:pt x="92" y="28"/>
                    </a:lnTo>
                    <a:lnTo>
                      <a:pt x="81" y="13"/>
                    </a:lnTo>
                    <a:lnTo>
                      <a:pt x="71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11" y="7"/>
                    </a:lnTo>
                    <a:lnTo>
                      <a:pt x="23" y="17"/>
                    </a:lnTo>
                    <a:lnTo>
                      <a:pt x="39" y="28"/>
                    </a:lnTo>
                    <a:lnTo>
                      <a:pt x="58" y="41"/>
                    </a:lnTo>
                    <a:lnTo>
                      <a:pt x="80" y="53"/>
                    </a:lnTo>
                    <a:lnTo>
                      <a:pt x="103" y="67"/>
                    </a:lnTo>
                    <a:lnTo>
                      <a:pt x="127" y="80"/>
                    </a:lnTo>
                    <a:close/>
                  </a:path>
                </a:pathLst>
              </a:custGeom>
              <a:solidFill>
                <a:srgbClr val="59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03" name="Freeform 223"/>
              <p:cNvSpPr/>
              <p:nvPr/>
            </p:nvSpPr>
            <p:spPr bwMode="auto">
              <a:xfrm>
                <a:off x="998" y="3526"/>
                <a:ext cx="19" cy="10"/>
              </a:xfrm>
              <a:custGeom>
                <a:avLst/>
                <a:gdLst>
                  <a:gd name="T0" fmla="*/ 112 w 112"/>
                  <a:gd name="T1" fmla="*/ 39 h 39"/>
                  <a:gd name="T2" fmla="*/ 87 w 112"/>
                  <a:gd name="T3" fmla="*/ 0 h 39"/>
                  <a:gd name="T4" fmla="*/ 0 w 112"/>
                  <a:gd name="T5" fmla="*/ 4 h 39"/>
                  <a:gd name="T6" fmla="*/ 1 w 112"/>
                  <a:gd name="T7" fmla="*/ 5 h 39"/>
                  <a:gd name="T8" fmla="*/ 6 w 112"/>
                  <a:gd name="T9" fmla="*/ 10 h 39"/>
                  <a:gd name="T10" fmla="*/ 14 w 112"/>
                  <a:gd name="T11" fmla="*/ 20 h 39"/>
                  <a:gd name="T12" fmla="*/ 29 w 112"/>
                  <a:gd name="T13" fmla="*/ 35 h 39"/>
                  <a:gd name="T14" fmla="*/ 112 w 112"/>
                  <a:gd name="T15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2" h="39">
                    <a:moveTo>
                      <a:pt x="112" y="39"/>
                    </a:moveTo>
                    <a:lnTo>
                      <a:pt x="87" y="0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6" y="10"/>
                    </a:lnTo>
                    <a:lnTo>
                      <a:pt x="14" y="20"/>
                    </a:lnTo>
                    <a:lnTo>
                      <a:pt x="29" y="35"/>
                    </a:lnTo>
                    <a:lnTo>
                      <a:pt x="112" y="39"/>
                    </a:lnTo>
                    <a:close/>
                  </a:path>
                </a:pathLst>
              </a:custGeom>
              <a:solidFill>
                <a:srgbClr val="59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04" name="Freeform 224"/>
              <p:cNvSpPr/>
              <p:nvPr/>
            </p:nvSpPr>
            <p:spPr bwMode="auto">
              <a:xfrm>
                <a:off x="995" y="3512"/>
                <a:ext cx="15" cy="8"/>
              </a:xfrm>
              <a:custGeom>
                <a:avLst/>
                <a:gdLst>
                  <a:gd name="T0" fmla="*/ 90 w 90"/>
                  <a:gd name="T1" fmla="*/ 31 h 31"/>
                  <a:gd name="T2" fmla="*/ 65 w 90"/>
                  <a:gd name="T3" fmla="*/ 0 h 31"/>
                  <a:gd name="T4" fmla="*/ 1 w 90"/>
                  <a:gd name="T5" fmla="*/ 0 h 31"/>
                  <a:gd name="T6" fmla="*/ 0 w 90"/>
                  <a:gd name="T7" fmla="*/ 1 h 31"/>
                  <a:gd name="T8" fmla="*/ 0 w 90"/>
                  <a:gd name="T9" fmla="*/ 6 h 31"/>
                  <a:gd name="T10" fmla="*/ 3 w 90"/>
                  <a:gd name="T11" fmla="*/ 15 h 31"/>
                  <a:gd name="T12" fmla="*/ 10 w 90"/>
                  <a:gd name="T13" fmla="*/ 28 h 31"/>
                  <a:gd name="T14" fmla="*/ 90 w 90"/>
                  <a:gd name="T1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0" h="31">
                    <a:moveTo>
                      <a:pt x="90" y="31"/>
                    </a:moveTo>
                    <a:lnTo>
                      <a:pt x="65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6"/>
                    </a:lnTo>
                    <a:lnTo>
                      <a:pt x="3" y="15"/>
                    </a:lnTo>
                    <a:lnTo>
                      <a:pt x="10" y="28"/>
                    </a:lnTo>
                    <a:lnTo>
                      <a:pt x="90" y="31"/>
                    </a:lnTo>
                    <a:close/>
                  </a:path>
                </a:pathLst>
              </a:custGeom>
              <a:solidFill>
                <a:srgbClr val="59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05" name="Freeform 225"/>
              <p:cNvSpPr/>
              <p:nvPr/>
            </p:nvSpPr>
            <p:spPr bwMode="auto">
              <a:xfrm>
                <a:off x="1003" y="3494"/>
                <a:ext cx="12" cy="22"/>
              </a:xfrm>
              <a:custGeom>
                <a:avLst/>
                <a:gdLst>
                  <a:gd name="T0" fmla="*/ 15 w 76"/>
                  <a:gd name="T1" fmla="*/ 24 h 90"/>
                  <a:gd name="T2" fmla="*/ 0 w 76"/>
                  <a:gd name="T3" fmla="*/ 0 h 90"/>
                  <a:gd name="T4" fmla="*/ 50 w 76"/>
                  <a:gd name="T5" fmla="*/ 27 h 90"/>
                  <a:gd name="T6" fmla="*/ 54 w 76"/>
                  <a:gd name="T7" fmla="*/ 32 h 90"/>
                  <a:gd name="T8" fmla="*/ 64 w 76"/>
                  <a:gd name="T9" fmla="*/ 45 h 90"/>
                  <a:gd name="T10" fmla="*/ 72 w 76"/>
                  <a:gd name="T11" fmla="*/ 65 h 90"/>
                  <a:gd name="T12" fmla="*/ 76 w 76"/>
                  <a:gd name="T13" fmla="*/ 90 h 90"/>
                  <a:gd name="T14" fmla="*/ 15 w 76"/>
                  <a:gd name="T15" fmla="*/ 2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90">
                    <a:moveTo>
                      <a:pt x="15" y="24"/>
                    </a:moveTo>
                    <a:lnTo>
                      <a:pt x="0" y="0"/>
                    </a:lnTo>
                    <a:lnTo>
                      <a:pt x="50" y="27"/>
                    </a:lnTo>
                    <a:lnTo>
                      <a:pt x="54" y="32"/>
                    </a:lnTo>
                    <a:lnTo>
                      <a:pt x="64" y="45"/>
                    </a:lnTo>
                    <a:lnTo>
                      <a:pt x="72" y="65"/>
                    </a:lnTo>
                    <a:lnTo>
                      <a:pt x="76" y="90"/>
                    </a:lnTo>
                    <a:lnTo>
                      <a:pt x="15" y="24"/>
                    </a:lnTo>
                    <a:close/>
                  </a:path>
                </a:pathLst>
              </a:custGeom>
              <a:solidFill>
                <a:srgbClr val="59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06" name="Freeform 226"/>
              <p:cNvSpPr/>
              <p:nvPr/>
            </p:nvSpPr>
            <p:spPr bwMode="auto">
              <a:xfrm>
                <a:off x="1016" y="3515"/>
                <a:ext cx="9" cy="23"/>
              </a:xfrm>
              <a:custGeom>
                <a:avLst/>
                <a:gdLst>
                  <a:gd name="T0" fmla="*/ 0 w 49"/>
                  <a:gd name="T1" fmla="*/ 28 h 94"/>
                  <a:gd name="T2" fmla="*/ 11 w 49"/>
                  <a:gd name="T3" fmla="*/ 0 h 94"/>
                  <a:gd name="T4" fmla="*/ 12 w 49"/>
                  <a:gd name="T5" fmla="*/ 2 h 94"/>
                  <a:gd name="T6" fmla="*/ 15 w 49"/>
                  <a:gd name="T7" fmla="*/ 3 h 94"/>
                  <a:gd name="T8" fmla="*/ 20 w 49"/>
                  <a:gd name="T9" fmla="*/ 8 h 94"/>
                  <a:gd name="T10" fmla="*/ 25 w 49"/>
                  <a:gd name="T11" fmla="*/ 13 h 94"/>
                  <a:gd name="T12" fmla="*/ 30 w 49"/>
                  <a:gd name="T13" fmla="*/ 22 h 94"/>
                  <a:gd name="T14" fmla="*/ 37 w 49"/>
                  <a:gd name="T15" fmla="*/ 33 h 94"/>
                  <a:gd name="T16" fmla="*/ 43 w 49"/>
                  <a:gd name="T17" fmla="*/ 47 h 94"/>
                  <a:gd name="T18" fmla="*/ 49 w 49"/>
                  <a:gd name="T19" fmla="*/ 63 h 94"/>
                  <a:gd name="T20" fmla="*/ 41 w 49"/>
                  <a:gd name="T21" fmla="*/ 94 h 94"/>
                  <a:gd name="T22" fmla="*/ 40 w 49"/>
                  <a:gd name="T23" fmla="*/ 92 h 94"/>
                  <a:gd name="T24" fmla="*/ 37 w 49"/>
                  <a:gd name="T25" fmla="*/ 85 h 94"/>
                  <a:gd name="T26" fmla="*/ 31 w 49"/>
                  <a:gd name="T27" fmla="*/ 77 h 94"/>
                  <a:gd name="T28" fmla="*/ 26 w 49"/>
                  <a:gd name="T29" fmla="*/ 67 h 94"/>
                  <a:gd name="T30" fmla="*/ 19 w 49"/>
                  <a:gd name="T31" fmla="*/ 55 h 94"/>
                  <a:gd name="T32" fmla="*/ 12 w 49"/>
                  <a:gd name="T33" fmla="*/ 44 h 94"/>
                  <a:gd name="T34" fmla="*/ 6 w 49"/>
                  <a:gd name="T35" fmla="*/ 34 h 94"/>
                  <a:gd name="T36" fmla="*/ 0 w 49"/>
                  <a:gd name="T37" fmla="*/ 28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9" h="94">
                    <a:moveTo>
                      <a:pt x="0" y="28"/>
                    </a:moveTo>
                    <a:lnTo>
                      <a:pt x="11" y="0"/>
                    </a:lnTo>
                    <a:lnTo>
                      <a:pt x="12" y="2"/>
                    </a:lnTo>
                    <a:lnTo>
                      <a:pt x="15" y="3"/>
                    </a:lnTo>
                    <a:lnTo>
                      <a:pt x="20" y="8"/>
                    </a:lnTo>
                    <a:lnTo>
                      <a:pt x="25" y="13"/>
                    </a:lnTo>
                    <a:lnTo>
                      <a:pt x="30" y="22"/>
                    </a:lnTo>
                    <a:lnTo>
                      <a:pt x="37" y="33"/>
                    </a:lnTo>
                    <a:lnTo>
                      <a:pt x="43" y="47"/>
                    </a:lnTo>
                    <a:lnTo>
                      <a:pt x="49" y="63"/>
                    </a:lnTo>
                    <a:lnTo>
                      <a:pt x="41" y="94"/>
                    </a:lnTo>
                    <a:lnTo>
                      <a:pt x="40" y="92"/>
                    </a:lnTo>
                    <a:lnTo>
                      <a:pt x="37" y="85"/>
                    </a:lnTo>
                    <a:lnTo>
                      <a:pt x="31" y="77"/>
                    </a:lnTo>
                    <a:lnTo>
                      <a:pt x="26" y="67"/>
                    </a:lnTo>
                    <a:lnTo>
                      <a:pt x="19" y="55"/>
                    </a:lnTo>
                    <a:lnTo>
                      <a:pt x="12" y="44"/>
                    </a:lnTo>
                    <a:lnTo>
                      <a:pt x="6" y="34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59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07" name="Freeform 227"/>
              <p:cNvSpPr/>
              <p:nvPr/>
            </p:nvSpPr>
            <p:spPr bwMode="auto">
              <a:xfrm>
                <a:off x="1026" y="3537"/>
                <a:ext cx="4" cy="17"/>
              </a:xfrm>
              <a:custGeom>
                <a:avLst/>
                <a:gdLst>
                  <a:gd name="T0" fmla="*/ 0 w 24"/>
                  <a:gd name="T1" fmla="*/ 24 h 69"/>
                  <a:gd name="T2" fmla="*/ 6 w 24"/>
                  <a:gd name="T3" fmla="*/ 0 h 69"/>
                  <a:gd name="T4" fmla="*/ 24 w 24"/>
                  <a:gd name="T5" fmla="*/ 69 h 69"/>
                  <a:gd name="T6" fmla="*/ 0 w 24"/>
                  <a:gd name="T7" fmla="*/ 2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69">
                    <a:moveTo>
                      <a:pt x="0" y="24"/>
                    </a:moveTo>
                    <a:lnTo>
                      <a:pt x="6" y="0"/>
                    </a:lnTo>
                    <a:lnTo>
                      <a:pt x="24" y="69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59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08" name="Freeform 228"/>
              <p:cNvSpPr/>
              <p:nvPr/>
            </p:nvSpPr>
            <p:spPr bwMode="auto">
              <a:xfrm>
                <a:off x="1044" y="3542"/>
                <a:ext cx="6" cy="19"/>
              </a:xfrm>
              <a:custGeom>
                <a:avLst/>
                <a:gdLst>
                  <a:gd name="T0" fmla="*/ 11 w 33"/>
                  <a:gd name="T1" fmla="*/ 0 h 78"/>
                  <a:gd name="T2" fmla="*/ 15 w 33"/>
                  <a:gd name="T3" fmla="*/ 5 h 78"/>
                  <a:gd name="T4" fmla="*/ 21 w 33"/>
                  <a:gd name="T5" fmla="*/ 22 h 78"/>
                  <a:gd name="T6" fmla="*/ 28 w 33"/>
                  <a:gd name="T7" fmla="*/ 47 h 78"/>
                  <a:gd name="T8" fmla="*/ 33 w 33"/>
                  <a:gd name="T9" fmla="*/ 78 h 78"/>
                  <a:gd name="T10" fmla="*/ 0 w 33"/>
                  <a:gd name="T11" fmla="*/ 70 h 78"/>
                  <a:gd name="T12" fmla="*/ 0 w 33"/>
                  <a:gd name="T13" fmla="*/ 63 h 78"/>
                  <a:gd name="T14" fmla="*/ 0 w 33"/>
                  <a:gd name="T15" fmla="*/ 44 h 78"/>
                  <a:gd name="T16" fmla="*/ 3 w 33"/>
                  <a:gd name="T17" fmla="*/ 22 h 78"/>
                  <a:gd name="T18" fmla="*/ 11 w 33"/>
                  <a:gd name="T1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" h="78">
                    <a:moveTo>
                      <a:pt x="11" y="0"/>
                    </a:moveTo>
                    <a:lnTo>
                      <a:pt x="15" y="5"/>
                    </a:lnTo>
                    <a:lnTo>
                      <a:pt x="21" y="22"/>
                    </a:lnTo>
                    <a:lnTo>
                      <a:pt x="28" y="47"/>
                    </a:lnTo>
                    <a:lnTo>
                      <a:pt x="33" y="78"/>
                    </a:lnTo>
                    <a:lnTo>
                      <a:pt x="0" y="70"/>
                    </a:lnTo>
                    <a:lnTo>
                      <a:pt x="0" y="63"/>
                    </a:lnTo>
                    <a:lnTo>
                      <a:pt x="0" y="44"/>
                    </a:lnTo>
                    <a:lnTo>
                      <a:pt x="3" y="22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09" name="Freeform 229"/>
              <p:cNvSpPr/>
              <p:nvPr/>
            </p:nvSpPr>
            <p:spPr bwMode="auto">
              <a:xfrm>
                <a:off x="1044" y="3566"/>
                <a:ext cx="8" cy="24"/>
              </a:xfrm>
              <a:custGeom>
                <a:avLst/>
                <a:gdLst>
                  <a:gd name="T0" fmla="*/ 0 w 50"/>
                  <a:gd name="T1" fmla="*/ 0 h 98"/>
                  <a:gd name="T2" fmla="*/ 41 w 50"/>
                  <a:gd name="T3" fmla="*/ 18 h 98"/>
                  <a:gd name="T4" fmla="*/ 50 w 50"/>
                  <a:gd name="T5" fmla="*/ 98 h 98"/>
                  <a:gd name="T6" fmla="*/ 49 w 50"/>
                  <a:gd name="T7" fmla="*/ 98 h 98"/>
                  <a:gd name="T8" fmla="*/ 45 w 50"/>
                  <a:gd name="T9" fmla="*/ 95 h 98"/>
                  <a:gd name="T10" fmla="*/ 40 w 50"/>
                  <a:gd name="T11" fmla="*/ 90 h 98"/>
                  <a:gd name="T12" fmla="*/ 33 w 50"/>
                  <a:gd name="T13" fmla="*/ 81 h 98"/>
                  <a:gd name="T14" fmla="*/ 25 w 50"/>
                  <a:gd name="T15" fmla="*/ 69 h 98"/>
                  <a:gd name="T16" fmla="*/ 17 w 50"/>
                  <a:gd name="T17" fmla="*/ 53 h 98"/>
                  <a:gd name="T18" fmla="*/ 8 w 50"/>
                  <a:gd name="T19" fmla="*/ 29 h 98"/>
                  <a:gd name="T20" fmla="*/ 0 w 50"/>
                  <a:gd name="T21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98">
                    <a:moveTo>
                      <a:pt x="0" y="0"/>
                    </a:moveTo>
                    <a:lnTo>
                      <a:pt x="41" y="18"/>
                    </a:lnTo>
                    <a:lnTo>
                      <a:pt x="50" y="98"/>
                    </a:lnTo>
                    <a:lnTo>
                      <a:pt x="49" y="98"/>
                    </a:lnTo>
                    <a:lnTo>
                      <a:pt x="45" y="95"/>
                    </a:lnTo>
                    <a:lnTo>
                      <a:pt x="40" y="90"/>
                    </a:lnTo>
                    <a:lnTo>
                      <a:pt x="33" y="81"/>
                    </a:lnTo>
                    <a:lnTo>
                      <a:pt x="25" y="69"/>
                    </a:lnTo>
                    <a:lnTo>
                      <a:pt x="17" y="53"/>
                    </a:lnTo>
                    <a:lnTo>
                      <a:pt x="8" y="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10" name="Freeform 230"/>
              <p:cNvSpPr/>
              <p:nvPr/>
            </p:nvSpPr>
            <p:spPr bwMode="auto">
              <a:xfrm>
                <a:off x="1056" y="3561"/>
                <a:ext cx="8" cy="31"/>
              </a:xfrm>
              <a:custGeom>
                <a:avLst/>
                <a:gdLst>
                  <a:gd name="T0" fmla="*/ 0 w 46"/>
                  <a:gd name="T1" fmla="*/ 121 h 121"/>
                  <a:gd name="T2" fmla="*/ 0 w 46"/>
                  <a:gd name="T3" fmla="*/ 34 h 121"/>
                  <a:gd name="T4" fmla="*/ 46 w 46"/>
                  <a:gd name="T5" fmla="*/ 0 h 121"/>
                  <a:gd name="T6" fmla="*/ 44 w 46"/>
                  <a:gd name="T7" fmla="*/ 4 h 121"/>
                  <a:gd name="T8" fmla="*/ 39 w 46"/>
                  <a:gd name="T9" fmla="*/ 15 h 121"/>
                  <a:gd name="T10" fmla="*/ 31 w 46"/>
                  <a:gd name="T11" fmla="*/ 30 h 121"/>
                  <a:gd name="T12" fmla="*/ 23 w 46"/>
                  <a:gd name="T13" fmla="*/ 49 h 121"/>
                  <a:gd name="T14" fmla="*/ 15 w 46"/>
                  <a:gd name="T15" fmla="*/ 69 h 121"/>
                  <a:gd name="T16" fmla="*/ 7 w 46"/>
                  <a:gd name="T17" fmla="*/ 89 h 121"/>
                  <a:gd name="T18" fmla="*/ 2 w 46"/>
                  <a:gd name="T19" fmla="*/ 107 h 121"/>
                  <a:gd name="T20" fmla="*/ 0 w 46"/>
                  <a:gd name="T21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" h="121">
                    <a:moveTo>
                      <a:pt x="0" y="121"/>
                    </a:moveTo>
                    <a:lnTo>
                      <a:pt x="0" y="34"/>
                    </a:lnTo>
                    <a:lnTo>
                      <a:pt x="46" y="0"/>
                    </a:lnTo>
                    <a:lnTo>
                      <a:pt x="44" y="4"/>
                    </a:lnTo>
                    <a:lnTo>
                      <a:pt x="39" y="15"/>
                    </a:lnTo>
                    <a:lnTo>
                      <a:pt x="31" y="30"/>
                    </a:lnTo>
                    <a:lnTo>
                      <a:pt x="23" y="49"/>
                    </a:lnTo>
                    <a:lnTo>
                      <a:pt x="15" y="69"/>
                    </a:lnTo>
                    <a:lnTo>
                      <a:pt x="7" y="89"/>
                    </a:lnTo>
                    <a:lnTo>
                      <a:pt x="2" y="107"/>
                    </a:lnTo>
                    <a:lnTo>
                      <a:pt x="0" y="121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11" name="Freeform 231"/>
              <p:cNvSpPr/>
              <p:nvPr/>
            </p:nvSpPr>
            <p:spPr bwMode="auto">
              <a:xfrm>
                <a:off x="1052" y="3546"/>
                <a:ext cx="7" cy="18"/>
              </a:xfrm>
              <a:custGeom>
                <a:avLst/>
                <a:gdLst>
                  <a:gd name="T0" fmla="*/ 17 w 47"/>
                  <a:gd name="T1" fmla="*/ 73 h 73"/>
                  <a:gd name="T2" fmla="*/ 0 w 47"/>
                  <a:gd name="T3" fmla="*/ 0 h 73"/>
                  <a:gd name="T4" fmla="*/ 2 w 47"/>
                  <a:gd name="T5" fmla="*/ 2 h 73"/>
                  <a:gd name="T6" fmla="*/ 7 w 47"/>
                  <a:gd name="T7" fmla="*/ 5 h 73"/>
                  <a:gd name="T8" fmla="*/ 13 w 47"/>
                  <a:gd name="T9" fmla="*/ 10 h 73"/>
                  <a:gd name="T10" fmla="*/ 20 w 47"/>
                  <a:gd name="T11" fmla="*/ 18 h 73"/>
                  <a:gd name="T12" fmla="*/ 29 w 47"/>
                  <a:gd name="T13" fmla="*/ 25 h 73"/>
                  <a:gd name="T14" fmla="*/ 36 w 47"/>
                  <a:gd name="T15" fmla="*/ 33 h 73"/>
                  <a:gd name="T16" fmla="*/ 43 w 47"/>
                  <a:gd name="T17" fmla="*/ 39 h 73"/>
                  <a:gd name="T18" fmla="*/ 47 w 47"/>
                  <a:gd name="T19" fmla="*/ 45 h 73"/>
                  <a:gd name="T20" fmla="*/ 17 w 47"/>
                  <a:gd name="T21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73">
                    <a:moveTo>
                      <a:pt x="17" y="73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7" y="5"/>
                    </a:lnTo>
                    <a:lnTo>
                      <a:pt x="13" y="10"/>
                    </a:lnTo>
                    <a:lnTo>
                      <a:pt x="20" y="18"/>
                    </a:lnTo>
                    <a:lnTo>
                      <a:pt x="29" y="25"/>
                    </a:lnTo>
                    <a:lnTo>
                      <a:pt x="36" y="33"/>
                    </a:lnTo>
                    <a:lnTo>
                      <a:pt x="43" y="39"/>
                    </a:lnTo>
                    <a:lnTo>
                      <a:pt x="47" y="45"/>
                    </a:lnTo>
                    <a:lnTo>
                      <a:pt x="17" y="73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12" name="Freeform 232"/>
              <p:cNvSpPr/>
              <p:nvPr/>
            </p:nvSpPr>
            <p:spPr bwMode="auto">
              <a:xfrm>
                <a:off x="994" y="3495"/>
                <a:ext cx="9" cy="12"/>
              </a:xfrm>
              <a:custGeom>
                <a:avLst/>
                <a:gdLst>
                  <a:gd name="T0" fmla="*/ 55 w 55"/>
                  <a:gd name="T1" fmla="*/ 42 h 49"/>
                  <a:gd name="T2" fmla="*/ 54 w 55"/>
                  <a:gd name="T3" fmla="*/ 41 h 49"/>
                  <a:gd name="T4" fmla="*/ 51 w 55"/>
                  <a:gd name="T5" fmla="*/ 37 h 49"/>
                  <a:gd name="T6" fmla="*/ 47 w 55"/>
                  <a:gd name="T7" fmla="*/ 33 h 49"/>
                  <a:gd name="T8" fmla="*/ 40 w 55"/>
                  <a:gd name="T9" fmla="*/ 25 h 49"/>
                  <a:gd name="T10" fmla="*/ 33 w 55"/>
                  <a:gd name="T11" fmla="*/ 19 h 49"/>
                  <a:gd name="T12" fmla="*/ 26 w 55"/>
                  <a:gd name="T13" fmla="*/ 11 h 49"/>
                  <a:gd name="T14" fmla="*/ 17 w 55"/>
                  <a:gd name="T15" fmla="*/ 5 h 49"/>
                  <a:gd name="T16" fmla="*/ 8 w 55"/>
                  <a:gd name="T17" fmla="*/ 0 h 49"/>
                  <a:gd name="T18" fmla="*/ 6 w 55"/>
                  <a:gd name="T19" fmla="*/ 5 h 49"/>
                  <a:gd name="T20" fmla="*/ 2 w 55"/>
                  <a:gd name="T21" fmla="*/ 16 h 49"/>
                  <a:gd name="T22" fmla="*/ 0 w 55"/>
                  <a:gd name="T23" fmla="*/ 33 h 49"/>
                  <a:gd name="T24" fmla="*/ 6 w 55"/>
                  <a:gd name="T25" fmla="*/ 49 h 49"/>
                  <a:gd name="T26" fmla="*/ 55 w 55"/>
                  <a:gd name="T27" fmla="*/ 4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49">
                    <a:moveTo>
                      <a:pt x="55" y="42"/>
                    </a:moveTo>
                    <a:lnTo>
                      <a:pt x="54" y="41"/>
                    </a:lnTo>
                    <a:lnTo>
                      <a:pt x="51" y="37"/>
                    </a:lnTo>
                    <a:lnTo>
                      <a:pt x="47" y="33"/>
                    </a:lnTo>
                    <a:lnTo>
                      <a:pt x="40" y="25"/>
                    </a:lnTo>
                    <a:lnTo>
                      <a:pt x="33" y="19"/>
                    </a:lnTo>
                    <a:lnTo>
                      <a:pt x="26" y="11"/>
                    </a:lnTo>
                    <a:lnTo>
                      <a:pt x="17" y="5"/>
                    </a:lnTo>
                    <a:lnTo>
                      <a:pt x="8" y="0"/>
                    </a:lnTo>
                    <a:lnTo>
                      <a:pt x="6" y="5"/>
                    </a:lnTo>
                    <a:lnTo>
                      <a:pt x="2" y="16"/>
                    </a:lnTo>
                    <a:lnTo>
                      <a:pt x="0" y="33"/>
                    </a:lnTo>
                    <a:lnTo>
                      <a:pt x="6" y="49"/>
                    </a:lnTo>
                    <a:lnTo>
                      <a:pt x="55" y="42"/>
                    </a:lnTo>
                    <a:close/>
                  </a:path>
                </a:pathLst>
              </a:custGeom>
              <a:solidFill>
                <a:srgbClr val="59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13" name="Freeform 233"/>
              <p:cNvSpPr/>
              <p:nvPr/>
            </p:nvSpPr>
            <p:spPr bwMode="auto">
              <a:xfrm>
                <a:off x="1044" y="3383"/>
                <a:ext cx="144" cy="174"/>
              </a:xfrm>
              <a:custGeom>
                <a:avLst/>
                <a:gdLst>
                  <a:gd name="T0" fmla="*/ 401 w 863"/>
                  <a:gd name="T1" fmla="*/ 677 h 694"/>
                  <a:gd name="T2" fmla="*/ 435 w 863"/>
                  <a:gd name="T3" fmla="*/ 688 h 694"/>
                  <a:gd name="T4" fmla="*/ 481 w 863"/>
                  <a:gd name="T5" fmla="*/ 694 h 694"/>
                  <a:gd name="T6" fmla="*/ 510 w 863"/>
                  <a:gd name="T7" fmla="*/ 689 h 694"/>
                  <a:gd name="T8" fmla="*/ 577 w 863"/>
                  <a:gd name="T9" fmla="*/ 671 h 694"/>
                  <a:gd name="T10" fmla="*/ 632 w 863"/>
                  <a:gd name="T11" fmla="*/ 643 h 694"/>
                  <a:gd name="T12" fmla="*/ 672 w 863"/>
                  <a:gd name="T13" fmla="*/ 606 h 694"/>
                  <a:gd name="T14" fmla="*/ 734 w 863"/>
                  <a:gd name="T15" fmla="*/ 529 h 694"/>
                  <a:gd name="T16" fmla="*/ 859 w 863"/>
                  <a:gd name="T17" fmla="*/ 226 h 694"/>
                  <a:gd name="T18" fmla="*/ 806 w 863"/>
                  <a:gd name="T19" fmla="*/ 230 h 694"/>
                  <a:gd name="T20" fmla="*/ 725 w 863"/>
                  <a:gd name="T21" fmla="*/ 245 h 694"/>
                  <a:gd name="T22" fmla="*/ 686 w 863"/>
                  <a:gd name="T23" fmla="*/ 257 h 694"/>
                  <a:gd name="T24" fmla="*/ 634 w 863"/>
                  <a:gd name="T25" fmla="*/ 280 h 694"/>
                  <a:gd name="T26" fmla="*/ 572 w 863"/>
                  <a:gd name="T27" fmla="*/ 322 h 694"/>
                  <a:gd name="T28" fmla="*/ 556 w 863"/>
                  <a:gd name="T29" fmla="*/ 338 h 694"/>
                  <a:gd name="T30" fmla="*/ 526 w 863"/>
                  <a:gd name="T31" fmla="*/ 372 h 694"/>
                  <a:gd name="T32" fmla="*/ 509 w 863"/>
                  <a:gd name="T33" fmla="*/ 378 h 694"/>
                  <a:gd name="T34" fmla="*/ 490 w 863"/>
                  <a:gd name="T35" fmla="*/ 228 h 694"/>
                  <a:gd name="T36" fmla="*/ 480 w 863"/>
                  <a:gd name="T37" fmla="*/ 181 h 694"/>
                  <a:gd name="T38" fmla="*/ 444 w 863"/>
                  <a:gd name="T39" fmla="*/ 75 h 694"/>
                  <a:gd name="T40" fmla="*/ 400 w 863"/>
                  <a:gd name="T41" fmla="*/ 2 h 694"/>
                  <a:gd name="T42" fmla="*/ 374 w 863"/>
                  <a:gd name="T43" fmla="*/ 30 h 694"/>
                  <a:gd name="T44" fmla="*/ 341 w 863"/>
                  <a:gd name="T45" fmla="*/ 88 h 694"/>
                  <a:gd name="T46" fmla="*/ 326 w 863"/>
                  <a:gd name="T47" fmla="*/ 135 h 694"/>
                  <a:gd name="T48" fmla="*/ 302 w 863"/>
                  <a:gd name="T49" fmla="*/ 211 h 694"/>
                  <a:gd name="T50" fmla="*/ 286 w 863"/>
                  <a:gd name="T51" fmla="*/ 291 h 694"/>
                  <a:gd name="T52" fmla="*/ 275 w 863"/>
                  <a:gd name="T53" fmla="*/ 350 h 694"/>
                  <a:gd name="T54" fmla="*/ 263 w 863"/>
                  <a:gd name="T55" fmla="*/ 378 h 694"/>
                  <a:gd name="T56" fmla="*/ 246 w 863"/>
                  <a:gd name="T57" fmla="*/ 338 h 694"/>
                  <a:gd name="T58" fmla="*/ 220 w 863"/>
                  <a:gd name="T59" fmla="*/ 287 h 694"/>
                  <a:gd name="T60" fmla="*/ 200 w 863"/>
                  <a:gd name="T61" fmla="*/ 263 h 694"/>
                  <a:gd name="T62" fmla="*/ 154 w 863"/>
                  <a:gd name="T63" fmla="*/ 220 h 694"/>
                  <a:gd name="T64" fmla="*/ 100 w 863"/>
                  <a:gd name="T65" fmla="*/ 183 h 694"/>
                  <a:gd name="T66" fmla="*/ 0 w 863"/>
                  <a:gd name="T67" fmla="*/ 300 h 694"/>
                  <a:gd name="T68" fmla="*/ 6 w 863"/>
                  <a:gd name="T69" fmla="*/ 367 h 694"/>
                  <a:gd name="T70" fmla="*/ 26 w 863"/>
                  <a:gd name="T71" fmla="*/ 466 h 694"/>
                  <a:gd name="T72" fmla="*/ 48 w 863"/>
                  <a:gd name="T73" fmla="*/ 514 h 694"/>
                  <a:gd name="T74" fmla="*/ 98 w 863"/>
                  <a:gd name="T75" fmla="*/ 588 h 694"/>
                  <a:gd name="T76" fmla="*/ 173 w 863"/>
                  <a:gd name="T77" fmla="*/ 659 h 694"/>
                  <a:gd name="T78" fmla="*/ 183 w 863"/>
                  <a:gd name="T79" fmla="*/ 662 h 694"/>
                  <a:gd name="T80" fmla="*/ 208 w 863"/>
                  <a:gd name="T81" fmla="*/ 667 h 694"/>
                  <a:gd name="T82" fmla="*/ 244 w 863"/>
                  <a:gd name="T83" fmla="*/ 673 h 694"/>
                  <a:gd name="T84" fmla="*/ 286 w 863"/>
                  <a:gd name="T85" fmla="*/ 676 h 694"/>
                  <a:gd name="T86" fmla="*/ 329 w 863"/>
                  <a:gd name="T87" fmla="*/ 672 h 694"/>
                  <a:gd name="T88" fmla="*/ 347 w 863"/>
                  <a:gd name="T89" fmla="*/ 667 h 694"/>
                  <a:gd name="T90" fmla="*/ 365 w 863"/>
                  <a:gd name="T91" fmla="*/ 664 h 694"/>
                  <a:gd name="T92" fmla="*/ 392 w 863"/>
                  <a:gd name="T93" fmla="*/ 673 h 6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63" h="694">
                    <a:moveTo>
                      <a:pt x="392" y="673"/>
                    </a:moveTo>
                    <a:lnTo>
                      <a:pt x="395" y="674"/>
                    </a:lnTo>
                    <a:lnTo>
                      <a:pt x="401" y="677"/>
                    </a:lnTo>
                    <a:lnTo>
                      <a:pt x="409" y="681"/>
                    </a:lnTo>
                    <a:lnTo>
                      <a:pt x="421" y="684"/>
                    </a:lnTo>
                    <a:lnTo>
                      <a:pt x="435" y="688"/>
                    </a:lnTo>
                    <a:lnTo>
                      <a:pt x="450" y="692"/>
                    </a:lnTo>
                    <a:lnTo>
                      <a:pt x="465" y="694"/>
                    </a:lnTo>
                    <a:lnTo>
                      <a:pt x="481" y="694"/>
                    </a:lnTo>
                    <a:lnTo>
                      <a:pt x="484" y="694"/>
                    </a:lnTo>
                    <a:lnTo>
                      <a:pt x="495" y="693"/>
                    </a:lnTo>
                    <a:lnTo>
                      <a:pt x="510" y="689"/>
                    </a:lnTo>
                    <a:lnTo>
                      <a:pt x="530" y="686"/>
                    </a:lnTo>
                    <a:lnTo>
                      <a:pt x="552" y="679"/>
                    </a:lnTo>
                    <a:lnTo>
                      <a:pt x="577" y="671"/>
                    </a:lnTo>
                    <a:lnTo>
                      <a:pt x="603" y="659"/>
                    </a:lnTo>
                    <a:lnTo>
                      <a:pt x="628" y="646"/>
                    </a:lnTo>
                    <a:lnTo>
                      <a:pt x="632" y="643"/>
                    </a:lnTo>
                    <a:lnTo>
                      <a:pt x="641" y="636"/>
                    </a:lnTo>
                    <a:lnTo>
                      <a:pt x="654" y="623"/>
                    </a:lnTo>
                    <a:lnTo>
                      <a:pt x="672" y="606"/>
                    </a:lnTo>
                    <a:lnTo>
                      <a:pt x="691" y="584"/>
                    </a:lnTo>
                    <a:lnTo>
                      <a:pt x="712" y="558"/>
                    </a:lnTo>
                    <a:lnTo>
                      <a:pt x="734" y="529"/>
                    </a:lnTo>
                    <a:lnTo>
                      <a:pt x="754" y="496"/>
                    </a:lnTo>
                    <a:lnTo>
                      <a:pt x="863" y="226"/>
                    </a:lnTo>
                    <a:lnTo>
                      <a:pt x="859" y="226"/>
                    </a:lnTo>
                    <a:lnTo>
                      <a:pt x="847" y="227"/>
                    </a:lnTo>
                    <a:lnTo>
                      <a:pt x="829" y="228"/>
                    </a:lnTo>
                    <a:lnTo>
                      <a:pt x="806" y="230"/>
                    </a:lnTo>
                    <a:lnTo>
                      <a:pt x="780" y="233"/>
                    </a:lnTo>
                    <a:lnTo>
                      <a:pt x="752" y="238"/>
                    </a:lnTo>
                    <a:lnTo>
                      <a:pt x="725" y="245"/>
                    </a:lnTo>
                    <a:lnTo>
                      <a:pt x="698" y="253"/>
                    </a:lnTo>
                    <a:lnTo>
                      <a:pt x="695" y="255"/>
                    </a:lnTo>
                    <a:lnTo>
                      <a:pt x="686" y="257"/>
                    </a:lnTo>
                    <a:lnTo>
                      <a:pt x="672" y="262"/>
                    </a:lnTo>
                    <a:lnTo>
                      <a:pt x="654" y="270"/>
                    </a:lnTo>
                    <a:lnTo>
                      <a:pt x="634" y="280"/>
                    </a:lnTo>
                    <a:lnTo>
                      <a:pt x="612" y="291"/>
                    </a:lnTo>
                    <a:lnTo>
                      <a:pt x="592" y="306"/>
                    </a:lnTo>
                    <a:lnTo>
                      <a:pt x="572" y="322"/>
                    </a:lnTo>
                    <a:lnTo>
                      <a:pt x="570" y="325"/>
                    </a:lnTo>
                    <a:lnTo>
                      <a:pt x="565" y="330"/>
                    </a:lnTo>
                    <a:lnTo>
                      <a:pt x="556" y="338"/>
                    </a:lnTo>
                    <a:lnTo>
                      <a:pt x="547" y="350"/>
                    </a:lnTo>
                    <a:lnTo>
                      <a:pt x="536" y="361"/>
                    </a:lnTo>
                    <a:lnTo>
                      <a:pt x="526" y="372"/>
                    </a:lnTo>
                    <a:lnTo>
                      <a:pt x="517" y="383"/>
                    </a:lnTo>
                    <a:lnTo>
                      <a:pt x="510" y="392"/>
                    </a:lnTo>
                    <a:lnTo>
                      <a:pt x="509" y="378"/>
                    </a:lnTo>
                    <a:lnTo>
                      <a:pt x="506" y="340"/>
                    </a:lnTo>
                    <a:lnTo>
                      <a:pt x="499" y="287"/>
                    </a:lnTo>
                    <a:lnTo>
                      <a:pt x="490" y="228"/>
                    </a:lnTo>
                    <a:lnTo>
                      <a:pt x="489" y="222"/>
                    </a:lnTo>
                    <a:lnTo>
                      <a:pt x="486" y="206"/>
                    </a:lnTo>
                    <a:lnTo>
                      <a:pt x="480" y="181"/>
                    </a:lnTo>
                    <a:lnTo>
                      <a:pt x="472" y="150"/>
                    </a:lnTo>
                    <a:lnTo>
                      <a:pt x="459" y="113"/>
                    </a:lnTo>
                    <a:lnTo>
                      <a:pt x="444" y="75"/>
                    </a:lnTo>
                    <a:lnTo>
                      <a:pt x="425" y="36"/>
                    </a:lnTo>
                    <a:lnTo>
                      <a:pt x="402" y="0"/>
                    </a:lnTo>
                    <a:lnTo>
                      <a:pt x="400" y="2"/>
                    </a:lnTo>
                    <a:lnTo>
                      <a:pt x="393" y="7"/>
                    </a:lnTo>
                    <a:lnTo>
                      <a:pt x="385" y="17"/>
                    </a:lnTo>
                    <a:lnTo>
                      <a:pt x="374" y="30"/>
                    </a:lnTo>
                    <a:lnTo>
                      <a:pt x="363" y="46"/>
                    </a:lnTo>
                    <a:lnTo>
                      <a:pt x="351" y="66"/>
                    </a:lnTo>
                    <a:lnTo>
                      <a:pt x="341" y="88"/>
                    </a:lnTo>
                    <a:lnTo>
                      <a:pt x="332" y="115"/>
                    </a:lnTo>
                    <a:lnTo>
                      <a:pt x="330" y="120"/>
                    </a:lnTo>
                    <a:lnTo>
                      <a:pt x="326" y="135"/>
                    </a:lnTo>
                    <a:lnTo>
                      <a:pt x="318" y="156"/>
                    </a:lnTo>
                    <a:lnTo>
                      <a:pt x="311" y="182"/>
                    </a:lnTo>
                    <a:lnTo>
                      <a:pt x="302" y="211"/>
                    </a:lnTo>
                    <a:lnTo>
                      <a:pt x="295" y="240"/>
                    </a:lnTo>
                    <a:lnTo>
                      <a:pt x="289" y="267"/>
                    </a:lnTo>
                    <a:lnTo>
                      <a:pt x="286" y="291"/>
                    </a:lnTo>
                    <a:lnTo>
                      <a:pt x="283" y="300"/>
                    </a:lnTo>
                    <a:lnTo>
                      <a:pt x="279" y="322"/>
                    </a:lnTo>
                    <a:lnTo>
                      <a:pt x="275" y="350"/>
                    </a:lnTo>
                    <a:lnTo>
                      <a:pt x="273" y="375"/>
                    </a:lnTo>
                    <a:lnTo>
                      <a:pt x="264" y="382"/>
                    </a:lnTo>
                    <a:lnTo>
                      <a:pt x="263" y="378"/>
                    </a:lnTo>
                    <a:lnTo>
                      <a:pt x="259" y="370"/>
                    </a:lnTo>
                    <a:lnTo>
                      <a:pt x="253" y="356"/>
                    </a:lnTo>
                    <a:lnTo>
                      <a:pt x="246" y="338"/>
                    </a:lnTo>
                    <a:lnTo>
                      <a:pt x="238" y="321"/>
                    </a:lnTo>
                    <a:lnTo>
                      <a:pt x="228" y="303"/>
                    </a:lnTo>
                    <a:lnTo>
                      <a:pt x="220" y="287"/>
                    </a:lnTo>
                    <a:lnTo>
                      <a:pt x="211" y="275"/>
                    </a:lnTo>
                    <a:lnTo>
                      <a:pt x="208" y="271"/>
                    </a:lnTo>
                    <a:lnTo>
                      <a:pt x="200" y="263"/>
                    </a:lnTo>
                    <a:lnTo>
                      <a:pt x="188" y="251"/>
                    </a:lnTo>
                    <a:lnTo>
                      <a:pt x="172" y="236"/>
                    </a:lnTo>
                    <a:lnTo>
                      <a:pt x="154" y="220"/>
                    </a:lnTo>
                    <a:lnTo>
                      <a:pt x="136" y="205"/>
                    </a:lnTo>
                    <a:lnTo>
                      <a:pt x="117" y="192"/>
                    </a:lnTo>
                    <a:lnTo>
                      <a:pt x="100" y="183"/>
                    </a:lnTo>
                    <a:lnTo>
                      <a:pt x="8" y="160"/>
                    </a:lnTo>
                    <a:lnTo>
                      <a:pt x="0" y="295"/>
                    </a:lnTo>
                    <a:lnTo>
                      <a:pt x="0" y="300"/>
                    </a:lnTo>
                    <a:lnTo>
                      <a:pt x="1" y="316"/>
                    </a:lnTo>
                    <a:lnTo>
                      <a:pt x="3" y="338"/>
                    </a:lnTo>
                    <a:lnTo>
                      <a:pt x="6" y="367"/>
                    </a:lnTo>
                    <a:lnTo>
                      <a:pt x="10" y="398"/>
                    </a:lnTo>
                    <a:lnTo>
                      <a:pt x="17" y="432"/>
                    </a:lnTo>
                    <a:lnTo>
                      <a:pt x="26" y="466"/>
                    </a:lnTo>
                    <a:lnTo>
                      <a:pt x="38" y="496"/>
                    </a:lnTo>
                    <a:lnTo>
                      <a:pt x="41" y="501"/>
                    </a:lnTo>
                    <a:lnTo>
                      <a:pt x="48" y="514"/>
                    </a:lnTo>
                    <a:lnTo>
                      <a:pt x="61" y="536"/>
                    </a:lnTo>
                    <a:lnTo>
                      <a:pt x="78" y="561"/>
                    </a:lnTo>
                    <a:lnTo>
                      <a:pt x="98" y="588"/>
                    </a:lnTo>
                    <a:lnTo>
                      <a:pt x="121" y="614"/>
                    </a:lnTo>
                    <a:lnTo>
                      <a:pt x="147" y="639"/>
                    </a:lnTo>
                    <a:lnTo>
                      <a:pt x="173" y="659"/>
                    </a:lnTo>
                    <a:lnTo>
                      <a:pt x="174" y="659"/>
                    </a:lnTo>
                    <a:lnTo>
                      <a:pt x="178" y="661"/>
                    </a:lnTo>
                    <a:lnTo>
                      <a:pt x="183" y="662"/>
                    </a:lnTo>
                    <a:lnTo>
                      <a:pt x="189" y="663"/>
                    </a:lnTo>
                    <a:lnTo>
                      <a:pt x="198" y="666"/>
                    </a:lnTo>
                    <a:lnTo>
                      <a:pt x="208" y="667"/>
                    </a:lnTo>
                    <a:lnTo>
                      <a:pt x="219" y="669"/>
                    </a:lnTo>
                    <a:lnTo>
                      <a:pt x="232" y="671"/>
                    </a:lnTo>
                    <a:lnTo>
                      <a:pt x="244" y="673"/>
                    </a:lnTo>
                    <a:lnTo>
                      <a:pt x="257" y="674"/>
                    </a:lnTo>
                    <a:lnTo>
                      <a:pt x="272" y="674"/>
                    </a:lnTo>
                    <a:lnTo>
                      <a:pt x="286" y="676"/>
                    </a:lnTo>
                    <a:lnTo>
                      <a:pt x="300" y="674"/>
                    </a:lnTo>
                    <a:lnTo>
                      <a:pt x="315" y="674"/>
                    </a:lnTo>
                    <a:lnTo>
                      <a:pt x="329" y="672"/>
                    </a:lnTo>
                    <a:lnTo>
                      <a:pt x="343" y="669"/>
                    </a:lnTo>
                    <a:lnTo>
                      <a:pt x="344" y="669"/>
                    </a:lnTo>
                    <a:lnTo>
                      <a:pt x="347" y="667"/>
                    </a:lnTo>
                    <a:lnTo>
                      <a:pt x="351" y="666"/>
                    </a:lnTo>
                    <a:lnTo>
                      <a:pt x="357" y="664"/>
                    </a:lnTo>
                    <a:lnTo>
                      <a:pt x="365" y="664"/>
                    </a:lnTo>
                    <a:lnTo>
                      <a:pt x="373" y="666"/>
                    </a:lnTo>
                    <a:lnTo>
                      <a:pt x="383" y="668"/>
                    </a:lnTo>
                    <a:lnTo>
                      <a:pt x="392" y="67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14" name="Freeform 234"/>
              <p:cNvSpPr/>
              <p:nvPr/>
            </p:nvSpPr>
            <p:spPr bwMode="auto">
              <a:xfrm>
                <a:off x="1055" y="3360"/>
                <a:ext cx="34" cy="82"/>
              </a:xfrm>
              <a:custGeom>
                <a:avLst/>
                <a:gdLst>
                  <a:gd name="T0" fmla="*/ 205 w 205"/>
                  <a:gd name="T1" fmla="*/ 330 h 330"/>
                  <a:gd name="T2" fmla="*/ 202 w 205"/>
                  <a:gd name="T3" fmla="*/ 209 h 330"/>
                  <a:gd name="T4" fmla="*/ 202 w 205"/>
                  <a:gd name="T5" fmla="*/ 205 h 330"/>
                  <a:gd name="T6" fmla="*/ 200 w 205"/>
                  <a:gd name="T7" fmla="*/ 194 h 330"/>
                  <a:gd name="T8" fmla="*/ 198 w 205"/>
                  <a:gd name="T9" fmla="*/ 179 h 330"/>
                  <a:gd name="T10" fmla="*/ 195 w 205"/>
                  <a:gd name="T11" fmla="*/ 159 h 330"/>
                  <a:gd name="T12" fmla="*/ 191 w 205"/>
                  <a:gd name="T13" fmla="*/ 137 h 330"/>
                  <a:gd name="T14" fmla="*/ 185 w 205"/>
                  <a:gd name="T15" fmla="*/ 114 h 330"/>
                  <a:gd name="T16" fmla="*/ 175 w 205"/>
                  <a:gd name="T17" fmla="*/ 92 h 330"/>
                  <a:gd name="T18" fmla="*/ 163 w 205"/>
                  <a:gd name="T19" fmla="*/ 72 h 330"/>
                  <a:gd name="T20" fmla="*/ 162 w 205"/>
                  <a:gd name="T21" fmla="*/ 70 h 330"/>
                  <a:gd name="T22" fmla="*/ 157 w 205"/>
                  <a:gd name="T23" fmla="*/ 65 h 330"/>
                  <a:gd name="T24" fmla="*/ 150 w 205"/>
                  <a:gd name="T25" fmla="*/ 57 h 330"/>
                  <a:gd name="T26" fmla="*/ 140 w 205"/>
                  <a:gd name="T27" fmla="*/ 47 h 330"/>
                  <a:gd name="T28" fmla="*/ 126 w 205"/>
                  <a:gd name="T29" fmla="*/ 37 h 330"/>
                  <a:gd name="T30" fmla="*/ 112 w 205"/>
                  <a:gd name="T31" fmla="*/ 27 h 330"/>
                  <a:gd name="T32" fmla="*/ 93 w 205"/>
                  <a:gd name="T33" fmla="*/ 17 h 330"/>
                  <a:gd name="T34" fmla="*/ 72 w 205"/>
                  <a:gd name="T35" fmla="*/ 10 h 330"/>
                  <a:gd name="T36" fmla="*/ 8 w 205"/>
                  <a:gd name="T37" fmla="*/ 0 h 330"/>
                  <a:gd name="T38" fmla="*/ 2 w 205"/>
                  <a:gd name="T39" fmla="*/ 97 h 330"/>
                  <a:gd name="T40" fmla="*/ 0 w 205"/>
                  <a:gd name="T41" fmla="*/ 109 h 330"/>
                  <a:gd name="T42" fmla="*/ 2 w 205"/>
                  <a:gd name="T43" fmla="*/ 136 h 330"/>
                  <a:gd name="T44" fmla="*/ 7 w 205"/>
                  <a:gd name="T45" fmla="*/ 171 h 330"/>
                  <a:gd name="T46" fmla="*/ 20 w 205"/>
                  <a:gd name="T47" fmla="*/ 205 h 330"/>
                  <a:gd name="T48" fmla="*/ 22 w 205"/>
                  <a:gd name="T49" fmla="*/ 206 h 330"/>
                  <a:gd name="T50" fmla="*/ 26 w 205"/>
                  <a:gd name="T51" fmla="*/ 211 h 330"/>
                  <a:gd name="T52" fmla="*/ 33 w 205"/>
                  <a:gd name="T53" fmla="*/ 219 h 330"/>
                  <a:gd name="T54" fmla="*/ 44 w 205"/>
                  <a:gd name="T55" fmla="*/ 229 h 330"/>
                  <a:gd name="T56" fmla="*/ 57 w 205"/>
                  <a:gd name="T57" fmla="*/ 240 h 330"/>
                  <a:gd name="T58" fmla="*/ 71 w 205"/>
                  <a:gd name="T59" fmla="*/ 252 h 330"/>
                  <a:gd name="T60" fmla="*/ 88 w 205"/>
                  <a:gd name="T61" fmla="*/ 265 h 330"/>
                  <a:gd name="T62" fmla="*/ 107 w 205"/>
                  <a:gd name="T63" fmla="*/ 277 h 330"/>
                  <a:gd name="T64" fmla="*/ 109 w 205"/>
                  <a:gd name="T65" fmla="*/ 279 h 330"/>
                  <a:gd name="T66" fmla="*/ 117 w 205"/>
                  <a:gd name="T67" fmla="*/ 282 h 330"/>
                  <a:gd name="T68" fmla="*/ 127 w 205"/>
                  <a:gd name="T69" fmla="*/ 289 h 330"/>
                  <a:gd name="T70" fmla="*/ 140 w 205"/>
                  <a:gd name="T71" fmla="*/ 296 h 330"/>
                  <a:gd name="T72" fmla="*/ 156 w 205"/>
                  <a:gd name="T73" fmla="*/ 304 h 330"/>
                  <a:gd name="T74" fmla="*/ 172 w 205"/>
                  <a:gd name="T75" fmla="*/ 312 h 330"/>
                  <a:gd name="T76" fmla="*/ 189 w 205"/>
                  <a:gd name="T77" fmla="*/ 321 h 330"/>
                  <a:gd name="T78" fmla="*/ 205 w 205"/>
                  <a:gd name="T79" fmla="*/ 33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05" h="330">
                    <a:moveTo>
                      <a:pt x="205" y="330"/>
                    </a:moveTo>
                    <a:lnTo>
                      <a:pt x="202" y="209"/>
                    </a:lnTo>
                    <a:lnTo>
                      <a:pt x="202" y="205"/>
                    </a:lnTo>
                    <a:lnTo>
                      <a:pt x="200" y="194"/>
                    </a:lnTo>
                    <a:lnTo>
                      <a:pt x="198" y="179"/>
                    </a:lnTo>
                    <a:lnTo>
                      <a:pt x="195" y="159"/>
                    </a:lnTo>
                    <a:lnTo>
                      <a:pt x="191" y="137"/>
                    </a:lnTo>
                    <a:lnTo>
                      <a:pt x="185" y="114"/>
                    </a:lnTo>
                    <a:lnTo>
                      <a:pt x="175" y="92"/>
                    </a:lnTo>
                    <a:lnTo>
                      <a:pt x="163" y="72"/>
                    </a:lnTo>
                    <a:lnTo>
                      <a:pt x="162" y="70"/>
                    </a:lnTo>
                    <a:lnTo>
                      <a:pt x="157" y="65"/>
                    </a:lnTo>
                    <a:lnTo>
                      <a:pt x="150" y="57"/>
                    </a:lnTo>
                    <a:lnTo>
                      <a:pt x="140" y="47"/>
                    </a:lnTo>
                    <a:lnTo>
                      <a:pt x="126" y="37"/>
                    </a:lnTo>
                    <a:lnTo>
                      <a:pt x="112" y="27"/>
                    </a:lnTo>
                    <a:lnTo>
                      <a:pt x="93" y="17"/>
                    </a:lnTo>
                    <a:lnTo>
                      <a:pt x="72" y="10"/>
                    </a:lnTo>
                    <a:lnTo>
                      <a:pt x="8" y="0"/>
                    </a:lnTo>
                    <a:lnTo>
                      <a:pt x="2" y="97"/>
                    </a:lnTo>
                    <a:lnTo>
                      <a:pt x="0" y="109"/>
                    </a:lnTo>
                    <a:lnTo>
                      <a:pt x="2" y="136"/>
                    </a:lnTo>
                    <a:lnTo>
                      <a:pt x="7" y="171"/>
                    </a:lnTo>
                    <a:lnTo>
                      <a:pt x="20" y="205"/>
                    </a:lnTo>
                    <a:lnTo>
                      <a:pt x="22" y="206"/>
                    </a:lnTo>
                    <a:lnTo>
                      <a:pt x="26" y="211"/>
                    </a:lnTo>
                    <a:lnTo>
                      <a:pt x="33" y="219"/>
                    </a:lnTo>
                    <a:lnTo>
                      <a:pt x="44" y="229"/>
                    </a:lnTo>
                    <a:lnTo>
                      <a:pt x="57" y="240"/>
                    </a:lnTo>
                    <a:lnTo>
                      <a:pt x="71" y="252"/>
                    </a:lnTo>
                    <a:lnTo>
                      <a:pt x="88" y="265"/>
                    </a:lnTo>
                    <a:lnTo>
                      <a:pt x="107" y="277"/>
                    </a:lnTo>
                    <a:lnTo>
                      <a:pt x="109" y="279"/>
                    </a:lnTo>
                    <a:lnTo>
                      <a:pt x="117" y="282"/>
                    </a:lnTo>
                    <a:lnTo>
                      <a:pt x="127" y="289"/>
                    </a:lnTo>
                    <a:lnTo>
                      <a:pt x="140" y="296"/>
                    </a:lnTo>
                    <a:lnTo>
                      <a:pt x="156" y="304"/>
                    </a:lnTo>
                    <a:lnTo>
                      <a:pt x="172" y="312"/>
                    </a:lnTo>
                    <a:lnTo>
                      <a:pt x="189" y="321"/>
                    </a:lnTo>
                    <a:lnTo>
                      <a:pt x="205" y="33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15" name="Freeform 235"/>
              <p:cNvSpPr/>
              <p:nvPr/>
            </p:nvSpPr>
            <p:spPr bwMode="auto">
              <a:xfrm>
                <a:off x="1130" y="3364"/>
                <a:ext cx="35" cy="82"/>
              </a:xfrm>
              <a:custGeom>
                <a:avLst/>
                <a:gdLst>
                  <a:gd name="T0" fmla="*/ 3 w 205"/>
                  <a:gd name="T1" fmla="*/ 329 h 329"/>
                  <a:gd name="T2" fmla="*/ 7 w 205"/>
                  <a:gd name="T3" fmla="*/ 329 h 329"/>
                  <a:gd name="T4" fmla="*/ 16 w 205"/>
                  <a:gd name="T5" fmla="*/ 327 h 329"/>
                  <a:gd name="T6" fmla="*/ 29 w 205"/>
                  <a:gd name="T7" fmla="*/ 326 h 329"/>
                  <a:gd name="T8" fmla="*/ 46 w 205"/>
                  <a:gd name="T9" fmla="*/ 324 h 329"/>
                  <a:gd name="T10" fmla="*/ 64 w 205"/>
                  <a:gd name="T11" fmla="*/ 319 h 329"/>
                  <a:gd name="T12" fmla="*/ 82 w 205"/>
                  <a:gd name="T13" fmla="*/ 311 h 329"/>
                  <a:gd name="T14" fmla="*/ 99 w 205"/>
                  <a:gd name="T15" fmla="*/ 301 h 329"/>
                  <a:gd name="T16" fmla="*/ 112 w 205"/>
                  <a:gd name="T17" fmla="*/ 287 h 329"/>
                  <a:gd name="T18" fmla="*/ 114 w 205"/>
                  <a:gd name="T19" fmla="*/ 285 h 329"/>
                  <a:gd name="T20" fmla="*/ 119 w 205"/>
                  <a:gd name="T21" fmla="*/ 277 h 329"/>
                  <a:gd name="T22" fmla="*/ 126 w 205"/>
                  <a:gd name="T23" fmla="*/ 266 h 329"/>
                  <a:gd name="T24" fmla="*/ 135 w 205"/>
                  <a:gd name="T25" fmla="*/ 250 h 329"/>
                  <a:gd name="T26" fmla="*/ 144 w 205"/>
                  <a:gd name="T27" fmla="*/ 231 h 329"/>
                  <a:gd name="T28" fmla="*/ 154 w 205"/>
                  <a:gd name="T29" fmla="*/ 210 h 329"/>
                  <a:gd name="T30" fmla="*/ 163 w 205"/>
                  <a:gd name="T31" fmla="*/ 185 h 329"/>
                  <a:gd name="T32" fmla="*/ 171 w 205"/>
                  <a:gd name="T33" fmla="*/ 159 h 329"/>
                  <a:gd name="T34" fmla="*/ 172 w 205"/>
                  <a:gd name="T35" fmla="*/ 154 h 329"/>
                  <a:gd name="T36" fmla="*/ 176 w 205"/>
                  <a:gd name="T37" fmla="*/ 139 h 329"/>
                  <a:gd name="T38" fmla="*/ 181 w 205"/>
                  <a:gd name="T39" fmla="*/ 119 h 329"/>
                  <a:gd name="T40" fmla="*/ 189 w 205"/>
                  <a:gd name="T41" fmla="*/ 94 h 329"/>
                  <a:gd name="T42" fmla="*/ 195 w 205"/>
                  <a:gd name="T43" fmla="*/ 67 h 329"/>
                  <a:gd name="T44" fmla="*/ 200 w 205"/>
                  <a:gd name="T45" fmla="*/ 41 h 329"/>
                  <a:gd name="T46" fmla="*/ 204 w 205"/>
                  <a:gd name="T47" fmla="*/ 19 h 329"/>
                  <a:gd name="T48" fmla="*/ 205 w 205"/>
                  <a:gd name="T49" fmla="*/ 2 h 329"/>
                  <a:gd name="T50" fmla="*/ 203 w 205"/>
                  <a:gd name="T51" fmla="*/ 2 h 329"/>
                  <a:gd name="T52" fmla="*/ 197 w 205"/>
                  <a:gd name="T53" fmla="*/ 1 h 329"/>
                  <a:gd name="T54" fmla="*/ 186 w 205"/>
                  <a:gd name="T55" fmla="*/ 0 h 329"/>
                  <a:gd name="T56" fmla="*/ 174 w 205"/>
                  <a:gd name="T57" fmla="*/ 0 h 329"/>
                  <a:gd name="T58" fmla="*/ 160 w 205"/>
                  <a:gd name="T59" fmla="*/ 0 h 329"/>
                  <a:gd name="T60" fmla="*/ 144 w 205"/>
                  <a:gd name="T61" fmla="*/ 2 h 329"/>
                  <a:gd name="T62" fmla="*/ 128 w 205"/>
                  <a:gd name="T63" fmla="*/ 6 h 329"/>
                  <a:gd name="T64" fmla="*/ 112 w 205"/>
                  <a:gd name="T65" fmla="*/ 12 h 329"/>
                  <a:gd name="T66" fmla="*/ 109 w 205"/>
                  <a:gd name="T67" fmla="*/ 14 h 329"/>
                  <a:gd name="T68" fmla="*/ 103 w 205"/>
                  <a:gd name="T69" fmla="*/ 19 h 329"/>
                  <a:gd name="T70" fmla="*/ 91 w 205"/>
                  <a:gd name="T71" fmla="*/ 26 h 329"/>
                  <a:gd name="T72" fmla="*/ 80 w 205"/>
                  <a:gd name="T73" fmla="*/ 35 h 329"/>
                  <a:gd name="T74" fmla="*/ 66 w 205"/>
                  <a:gd name="T75" fmla="*/ 46 h 329"/>
                  <a:gd name="T76" fmla="*/ 52 w 205"/>
                  <a:gd name="T77" fmla="*/ 60 h 329"/>
                  <a:gd name="T78" fmla="*/ 41 w 205"/>
                  <a:gd name="T79" fmla="*/ 74 h 329"/>
                  <a:gd name="T80" fmla="*/ 33 w 205"/>
                  <a:gd name="T81" fmla="*/ 89 h 329"/>
                  <a:gd name="T82" fmla="*/ 32 w 205"/>
                  <a:gd name="T83" fmla="*/ 91 h 329"/>
                  <a:gd name="T84" fmla="*/ 28 w 205"/>
                  <a:gd name="T85" fmla="*/ 100 h 329"/>
                  <a:gd name="T86" fmla="*/ 21 w 205"/>
                  <a:gd name="T87" fmla="*/ 112 h 329"/>
                  <a:gd name="T88" fmla="*/ 15 w 205"/>
                  <a:gd name="T89" fmla="*/ 130 h 329"/>
                  <a:gd name="T90" fmla="*/ 9 w 205"/>
                  <a:gd name="T91" fmla="*/ 151 h 329"/>
                  <a:gd name="T92" fmla="*/ 4 w 205"/>
                  <a:gd name="T93" fmla="*/ 177 h 329"/>
                  <a:gd name="T94" fmla="*/ 0 w 205"/>
                  <a:gd name="T95" fmla="*/ 206 h 329"/>
                  <a:gd name="T96" fmla="*/ 0 w 205"/>
                  <a:gd name="T97" fmla="*/ 239 h 329"/>
                  <a:gd name="T98" fmla="*/ 3 w 205"/>
                  <a:gd name="T99" fmla="*/ 329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5" h="329">
                    <a:moveTo>
                      <a:pt x="3" y="329"/>
                    </a:moveTo>
                    <a:lnTo>
                      <a:pt x="7" y="329"/>
                    </a:lnTo>
                    <a:lnTo>
                      <a:pt x="16" y="327"/>
                    </a:lnTo>
                    <a:lnTo>
                      <a:pt x="29" y="326"/>
                    </a:lnTo>
                    <a:lnTo>
                      <a:pt x="46" y="324"/>
                    </a:lnTo>
                    <a:lnTo>
                      <a:pt x="64" y="319"/>
                    </a:lnTo>
                    <a:lnTo>
                      <a:pt x="82" y="311"/>
                    </a:lnTo>
                    <a:lnTo>
                      <a:pt x="99" y="301"/>
                    </a:lnTo>
                    <a:lnTo>
                      <a:pt x="112" y="287"/>
                    </a:lnTo>
                    <a:lnTo>
                      <a:pt x="114" y="285"/>
                    </a:lnTo>
                    <a:lnTo>
                      <a:pt x="119" y="277"/>
                    </a:lnTo>
                    <a:lnTo>
                      <a:pt x="126" y="266"/>
                    </a:lnTo>
                    <a:lnTo>
                      <a:pt x="135" y="250"/>
                    </a:lnTo>
                    <a:lnTo>
                      <a:pt x="144" y="231"/>
                    </a:lnTo>
                    <a:lnTo>
                      <a:pt x="154" y="210"/>
                    </a:lnTo>
                    <a:lnTo>
                      <a:pt x="163" y="185"/>
                    </a:lnTo>
                    <a:lnTo>
                      <a:pt x="171" y="159"/>
                    </a:lnTo>
                    <a:lnTo>
                      <a:pt x="172" y="154"/>
                    </a:lnTo>
                    <a:lnTo>
                      <a:pt x="176" y="139"/>
                    </a:lnTo>
                    <a:lnTo>
                      <a:pt x="181" y="119"/>
                    </a:lnTo>
                    <a:lnTo>
                      <a:pt x="189" y="94"/>
                    </a:lnTo>
                    <a:lnTo>
                      <a:pt x="195" y="67"/>
                    </a:lnTo>
                    <a:lnTo>
                      <a:pt x="200" y="41"/>
                    </a:lnTo>
                    <a:lnTo>
                      <a:pt x="204" y="19"/>
                    </a:lnTo>
                    <a:lnTo>
                      <a:pt x="205" y="2"/>
                    </a:lnTo>
                    <a:lnTo>
                      <a:pt x="203" y="2"/>
                    </a:lnTo>
                    <a:lnTo>
                      <a:pt x="197" y="1"/>
                    </a:lnTo>
                    <a:lnTo>
                      <a:pt x="186" y="0"/>
                    </a:lnTo>
                    <a:lnTo>
                      <a:pt x="174" y="0"/>
                    </a:lnTo>
                    <a:lnTo>
                      <a:pt x="160" y="0"/>
                    </a:lnTo>
                    <a:lnTo>
                      <a:pt x="144" y="2"/>
                    </a:lnTo>
                    <a:lnTo>
                      <a:pt x="128" y="6"/>
                    </a:lnTo>
                    <a:lnTo>
                      <a:pt x="112" y="12"/>
                    </a:lnTo>
                    <a:lnTo>
                      <a:pt x="109" y="14"/>
                    </a:lnTo>
                    <a:lnTo>
                      <a:pt x="103" y="19"/>
                    </a:lnTo>
                    <a:lnTo>
                      <a:pt x="91" y="26"/>
                    </a:lnTo>
                    <a:lnTo>
                      <a:pt x="80" y="35"/>
                    </a:lnTo>
                    <a:lnTo>
                      <a:pt x="66" y="46"/>
                    </a:lnTo>
                    <a:lnTo>
                      <a:pt x="52" y="60"/>
                    </a:lnTo>
                    <a:lnTo>
                      <a:pt x="41" y="74"/>
                    </a:lnTo>
                    <a:lnTo>
                      <a:pt x="33" y="89"/>
                    </a:lnTo>
                    <a:lnTo>
                      <a:pt x="32" y="91"/>
                    </a:lnTo>
                    <a:lnTo>
                      <a:pt x="28" y="100"/>
                    </a:lnTo>
                    <a:lnTo>
                      <a:pt x="21" y="112"/>
                    </a:lnTo>
                    <a:lnTo>
                      <a:pt x="15" y="130"/>
                    </a:lnTo>
                    <a:lnTo>
                      <a:pt x="9" y="151"/>
                    </a:lnTo>
                    <a:lnTo>
                      <a:pt x="4" y="177"/>
                    </a:lnTo>
                    <a:lnTo>
                      <a:pt x="0" y="206"/>
                    </a:lnTo>
                    <a:lnTo>
                      <a:pt x="0" y="239"/>
                    </a:lnTo>
                    <a:lnTo>
                      <a:pt x="3" y="32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16" name="Freeform 236"/>
              <p:cNvSpPr/>
              <p:nvPr/>
            </p:nvSpPr>
            <p:spPr bwMode="auto">
              <a:xfrm>
                <a:off x="1072" y="3526"/>
                <a:ext cx="23" cy="19"/>
              </a:xfrm>
              <a:custGeom>
                <a:avLst/>
                <a:gdLst>
                  <a:gd name="T0" fmla="*/ 141 w 141"/>
                  <a:gd name="T1" fmla="*/ 73 h 77"/>
                  <a:gd name="T2" fmla="*/ 73 w 141"/>
                  <a:gd name="T3" fmla="*/ 0 h 77"/>
                  <a:gd name="T4" fmla="*/ 72 w 141"/>
                  <a:gd name="T5" fmla="*/ 2 h 77"/>
                  <a:gd name="T6" fmla="*/ 68 w 141"/>
                  <a:gd name="T7" fmla="*/ 7 h 77"/>
                  <a:gd name="T8" fmla="*/ 62 w 141"/>
                  <a:gd name="T9" fmla="*/ 13 h 77"/>
                  <a:gd name="T10" fmla="*/ 54 w 141"/>
                  <a:gd name="T11" fmla="*/ 20 h 77"/>
                  <a:gd name="T12" fmla="*/ 43 w 141"/>
                  <a:gd name="T13" fmla="*/ 29 h 77"/>
                  <a:gd name="T14" fmla="*/ 31 w 141"/>
                  <a:gd name="T15" fmla="*/ 37 h 77"/>
                  <a:gd name="T16" fmla="*/ 17 w 141"/>
                  <a:gd name="T17" fmla="*/ 44 h 77"/>
                  <a:gd name="T18" fmla="*/ 0 w 141"/>
                  <a:gd name="T19" fmla="*/ 49 h 77"/>
                  <a:gd name="T20" fmla="*/ 0 w 141"/>
                  <a:gd name="T21" fmla="*/ 50 h 77"/>
                  <a:gd name="T22" fmla="*/ 2 w 141"/>
                  <a:gd name="T23" fmla="*/ 52 h 77"/>
                  <a:gd name="T24" fmla="*/ 5 w 141"/>
                  <a:gd name="T25" fmla="*/ 54 h 77"/>
                  <a:gd name="T26" fmla="*/ 12 w 141"/>
                  <a:gd name="T27" fmla="*/ 58 h 77"/>
                  <a:gd name="T28" fmla="*/ 19 w 141"/>
                  <a:gd name="T29" fmla="*/ 62 h 77"/>
                  <a:gd name="T30" fmla="*/ 31 w 141"/>
                  <a:gd name="T31" fmla="*/ 65 h 77"/>
                  <a:gd name="T32" fmla="*/ 45 w 141"/>
                  <a:gd name="T33" fmla="*/ 69 h 77"/>
                  <a:gd name="T34" fmla="*/ 64 w 141"/>
                  <a:gd name="T35" fmla="*/ 73 h 77"/>
                  <a:gd name="T36" fmla="*/ 67 w 141"/>
                  <a:gd name="T37" fmla="*/ 73 h 77"/>
                  <a:gd name="T38" fmla="*/ 73 w 141"/>
                  <a:gd name="T39" fmla="*/ 74 h 77"/>
                  <a:gd name="T40" fmla="*/ 81 w 141"/>
                  <a:gd name="T41" fmla="*/ 75 h 77"/>
                  <a:gd name="T42" fmla="*/ 93 w 141"/>
                  <a:gd name="T43" fmla="*/ 75 h 77"/>
                  <a:gd name="T44" fmla="*/ 105 w 141"/>
                  <a:gd name="T45" fmla="*/ 77 h 77"/>
                  <a:gd name="T46" fmla="*/ 117 w 141"/>
                  <a:gd name="T47" fmla="*/ 77 h 77"/>
                  <a:gd name="T48" fmla="*/ 130 w 141"/>
                  <a:gd name="T49" fmla="*/ 75 h 77"/>
                  <a:gd name="T50" fmla="*/ 141 w 141"/>
                  <a:gd name="T51" fmla="*/ 73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1" h="77">
                    <a:moveTo>
                      <a:pt x="141" y="73"/>
                    </a:moveTo>
                    <a:lnTo>
                      <a:pt x="73" y="0"/>
                    </a:lnTo>
                    <a:lnTo>
                      <a:pt x="72" y="2"/>
                    </a:lnTo>
                    <a:lnTo>
                      <a:pt x="68" y="7"/>
                    </a:lnTo>
                    <a:lnTo>
                      <a:pt x="62" y="13"/>
                    </a:lnTo>
                    <a:lnTo>
                      <a:pt x="54" y="20"/>
                    </a:lnTo>
                    <a:lnTo>
                      <a:pt x="43" y="29"/>
                    </a:lnTo>
                    <a:lnTo>
                      <a:pt x="31" y="37"/>
                    </a:lnTo>
                    <a:lnTo>
                      <a:pt x="17" y="44"/>
                    </a:lnTo>
                    <a:lnTo>
                      <a:pt x="0" y="49"/>
                    </a:lnTo>
                    <a:lnTo>
                      <a:pt x="0" y="50"/>
                    </a:lnTo>
                    <a:lnTo>
                      <a:pt x="2" y="52"/>
                    </a:lnTo>
                    <a:lnTo>
                      <a:pt x="5" y="54"/>
                    </a:lnTo>
                    <a:lnTo>
                      <a:pt x="12" y="58"/>
                    </a:lnTo>
                    <a:lnTo>
                      <a:pt x="19" y="62"/>
                    </a:lnTo>
                    <a:lnTo>
                      <a:pt x="31" y="65"/>
                    </a:lnTo>
                    <a:lnTo>
                      <a:pt x="45" y="69"/>
                    </a:lnTo>
                    <a:lnTo>
                      <a:pt x="64" y="73"/>
                    </a:lnTo>
                    <a:lnTo>
                      <a:pt x="67" y="73"/>
                    </a:lnTo>
                    <a:lnTo>
                      <a:pt x="73" y="74"/>
                    </a:lnTo>
                    <a:lnTo>
                      <a:pt x="81" y="75"/>
                    </a:lnTo>
                    <a:lnTo>
                      <a:pt x="93" y="75"/>
                    </a:lnTo>
                    <a:lnTo>
                      <a:pt x="105" y="77"/>
                    </a:lnTo>
                    <a:lnTo>
                      <a:pt x="117" y="77"/>
                    </a:lnTo>
                    <a:lnTo>
                      <a:pt x="130" y="75"/>
                    </a:lnTo>
                    <a:lnTo>
                      <a:pt x="141" y="73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17" name="Freeform 237"/>
              <p:cNvSpPr/>
              <p:nvPr/>
            </p:nvSpPr>
            <p:spPr bwMode="auto">
              <a:xfrm>
                <a:off x="1055" y="3507"/>
                <a:ext cx="25" cy="24"/>
              </a:xfrm>
              <a:custGeom>
                <a:avLst/>
                <a:gdLst>
                  <a:gd name="T0" fmla="*/ 154 w 154"/>
                  <a:gd name="T1" fmla="*/ 63 h 96"/>
                  <a:gd name="T2" fmla="*/ 80 w 154"/>
                  <a:gd name="T3" fmla="*/ 96 h 96"/>
                  <a:gd name="T4" fmla="*/ 77 w 154"/>
                  <a:gd name="T5" fmla="*/ 95 h 96"/>
                  <a:gd name="T6" fmla="*/ 72 w 154"/>
                  <a:gd name="T7" fmla="*/ 90 h 96"/>
                  <a:gd name="T8" fmla="*/ 64 w 154"/>
                  <a:gd name="T9" fmla="*/ 83 h 96"/>
                  <a:gd name="T10" fmla="*/ 53 w 154"/>
                  <a:gd name="T11" fmla="*/ 73 h 96"/>
                  <a:gd name="T12" fmla="*/ 41 w 154"/>
                  <a:gd name="T13" fmla="*/ 59 h 96"/>
                  <a:gd name="T14" fmla="*/ 28 w 154"/>
                  <a:gd name="T15" fmla="*/ 43 h 96"/>
                  <a:gd name="T16" fmla="*/ 14 w 154"/>
                  <a:gd name="T17" fmla="*/ 23 h 96"/>
                  <a:gd name="T18" fmla="*/ 0 w 154"/>
                  <a:gd name="T19" fmla="*/ 0 h 96"/>
                  <a:gd name="T20" fmla="*/ 136 w 154"/>
                  <a:gd name="T21" fmla="*/ 16 h 96"/>
                  <a:gd name="T22" fmla="*/ 154 w 154"/>
                  <a:gd name="T23" fmla="*/ 6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4" h="96">
                    <a:moveTo>
                      <a:pt x="154" y="63"/>
                    </a:moveTo>
                    <a:lnTo>
                      <a:pt x="80" y="96"/>
                    </a:lnTo>
                    <a:lnTo>
                      <a:pt x="77" y="95"/>
                    </a:lnTo>
                    <a:lnTo>
                      <a:pt x="72" y="90"/>
                    </a:lnTo>
                    <a:lnTo>
                      <a:pt x="64" y="83"/>
                    </a:lnTo>
                    <a:lnTo>
                      <a:pt x="53" y="73"/>
                    </a:lnTo>
                    <a:lnTo>
                      <a:pt x="41" y="59"/>
                    </a:lnTo>
                    <a:lnTo>
                      <a:pt x="28" y="43"/>
                    </a:lnTo>
                    <a:lnTo>
                      <a:pt x="14" y="23"/>
                    </a:lnTo>
                    <a:lnTo>
                      <a:pt x="0" y="0"/>
                    </a:lnTo>
                    <a:lnTo>
                      <a:pt x="136" y="16"/>
                    </a:lnTo>
                    <a:lnTo>
                      <a:pt x="154" y="63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18" name="Freeform 238"/>
              <p:cNvSpPr/>
              <p:nvPr/>
            </p:nvSpPr>
            <p:spPr bwMode="auto">
              <a:xfrm>
                <a:off x="1050" y="3477"/>
                <a:ext cx="23" cy="25"/>
              </a:xfrm>
              <a:custGeom>
                <a:avLst/>
                <a:gdLst>
                  <a:gd name="T0" fmla="*/ 133 w 133"/>
                  <a:gd name="T1" fmla="*/ 101 h 101"/>
                  <a:gd name="T2" fmla="*/ 75 w 133"/>
                  <a:gd name="T3" fmla="*/ 13 h 101"/>
                  <a:gd name="T4" fmla="*/ 1 w 133"/>
                  <a:gd name="T5" fmla="*/ 0 h 101"/>
                  <a:gd name="T6" fmla="*/ 0 w 133"/>
                  <a:gd name="T7" fmla="*/ 7 h 101"/>
                  <a:gd name="T8" fmla="*/ 0 w 133"/>
                  <a:gd name="T9" fmla="*/ 26 h 101"/>
                  <a:gd name="T10" fmla="*/ 4 w 133"/>
                  <a:gd name="T11" fmla="*/ 52 h 101"/>
                  <a:gd name="T12" fmla="*/ 16 w 133"/>
                  <a:gd name="T13" fmla="*/ 83 h 101"/>
                  <a:gd name="T14" fmla="*/ 133 w 133"/>
                  <a:gd name="T15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" h="101">
                    <a:moveTo>
                      <a:pt x="133" y="101"/>
                    </a:moveTo>
                    <a:lnTo>
                      <a:pt x="75" y="13"/>
                    </a:lnTo>
                    <a:lnTo>
                      <a:pt x="1" y="0"/>
                    </a:lnTo>
                    <a:lnTo>
                      <a:pt x="0" y="7"/>
                    </a:lnTo>
                    <a:lnTo>
                      <a:pt x="0" y="26"/>
                    </a:lnTo>
                    <a:lnTo>
                      <a:pt x="4" y="52"/>
                    </a:lnTo>
                    <a:lnTo>
                      <a:pt x="16" y="83"/>
                    </a:lnTo>
                    <a:lnTo>
                      <a:pt x="133" y="101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19" name="Freeform 239"/>
              <p:cNvSpPr/>
              <p:nvPr/>
            </p:nvSpPr>
            <p:spPr bwMode="auto">
              <a:xfrm>
                <a:off x="1048" y="3443"/>
                <a:ext cx="11" cy="26"/>
              </a:xfrm>
              <a:custGeom>
                <a:avLst/>
                <a:gdLst>
                  <a:gd name="T0" fmla="*/ 64 w 64"/>
                  <a:gd name="T1" fmla="*/ 103 h 103"/>
                  <a:gd name="T2" fmla="*/ 9 w 64"/>
                  <a:gd name="T3" fmla="*/ 0 h 103"/>
                  <a:gd name="T4" fmla="*/ 6 w 64"/>
                  <a:gd name="T5" fmla="*/ 8 h 103"/>
                  <a:gd name="T6" fmla="*/ 2 w 64"/>
                  <a:gd name="T7" fmla="*/ 28 h 103"/>
                  <a:gd name="T8" fmla="*/ 0 w 64"/>
                  <a:gd name="T9" fmla="*/ 57 h 103"/>
                  <a:gd name="T10" fmla="*/ 2 w 64"/>
                  <a:gd name="T11" fmla="*/ 86 h 103"/>
                  <a:gd name="T12" fmla="*/ 3 w 64"/>
                  <a:gd name="T13" fmla="*/ 87 h 103"/>
                  <a:gd name="T14" fmla="*/ 5 w 64"/>
                  <a:gd name="T15" fmla="*/ 90 h 103"/>
                  <a:gd name="T16" fmla="*/ 10 w 64"/>
                  <a:gd name="T17" fmla="*/ 92 h 103"/>
                  <a:gd name="T18" fmla="*/ 16 w 64"/>
                  <a:gd name="T19" fmla="*/ 96 h 103"/>
                  <a:gd name="T20" fmla="*/ 23 w 64"/>
                  <a:gd name="T21" fmla="*/ 100 h 103"/>
                  <a:gd name="T22" fmla="*/ 34 w 64"/>
                  <a:gd name="T23" fmla="*/ 102 h 103"/>
                  <a:gd name="T24" fmla="*/ 48 w 64"/>
                  <a:gd name="T25" fmla="*/ 103 h 103"/>
                  <a:gd name="T26" fmla="*/ 64 w 64"/>
                  <a:gd name="T27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4" h="103">
                    <a:moveTo>
                      <a:pt x="64" y="103"/>
                    </a:moveTo>
                    <a:lnTo>
                      <a:pt x="9" y="0"/>
                    </a:lnTo>
                    <a:lnTo>
                      <a:pt x="6" y="8"/>
                    </a:lnTo>
                    <a:lnTo>
                      <a:pt x="2" y="28"/>
                    </a:lnTo>
                    <a:lnTo>
                      <a:pt x="0" y="57"/>
                    </a:lnTo>
                    <a:lnTo>
                      <a:pt x="2" y="86"/>
                    </a:lnTo>
                    <a:lnTo>
                      <a:pt x="3" y="87"/>
                    </a:lnTo>
                    <a:lnTo>
                      <a:pt x="5" y="90"/>
                    </a:lnTo>
                    <a:lnTo>
                      <a:pt x="10" y="92"/>
                    </a:lnTo>
                    <a:lnTo>
                      <a:pt x="16" y="96"/>
                    </a:lnTo>
                    <a:lnTo>
                      <a:pt x="23" y="100"/>
                    </a:lnTo>
                    <a:lnTo>
                      <a:pt x="34" y="102"/>
                    </a:lnTo>
                    <a:lnTo>
                      <a:pt x="48" y="103"/>
                    </a:lnTo>
                    <a:lnTo>
                      <a:pt x="64" y="103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20" name="Freeform 240"/>
              <p:cNvSpPr/>
              <p:nvPr/>
            </p:nvSpPr>
            <p:spPr bwMode="auto">
              <a:xfrm>
                <a:off x="1050" y="3429"/>
                <a:ext cx="17" cy="43"/>
              </a:xfrm>
              <a:custGeom>
                <a:avLst/>
                <a:gdLst>
                  <a:gd name="T0" fmla="*/ 96 w 102"/>
                  <a:gd name="T1" fmla="*/ 170 h 170"/>
                  <a:gd name="T2" fmla="*/ 0 w 102"/>
                  <a:gd name="T3" fmla="*/ 0 h 170"/>
                  <a:gd name="T4" fmla="*/ 3 w 102"/>
                  <a:gd name="T5" fmla="*/ 2 h 170"/>
                  <a:gd name="T6" fmla="*/ 12 w 102"/>
                  <a:gd name="T7" fmla="*/ 5 h 170"/>
                  <a:gd name="T8" fmla="*/ 26 w 102"/>
                  <a:gd name="T9" fmla="*/ 12 h 170"/>
                  <a:gd name="T10" fmla="*/ 43 w 102"/>
                  <a:gd name="T11" fmla="*/ 19 h 170"/>
                  <a:gd name="T12" fmla="*/ 61 w 102"/>
                  <a:gd name="T13" fmla="*/ 28 h 170"/>
                  <a:gd name="T14" fmla="*/ 77 w 102"/>
                  <a:gd name="T15" fmla="*/ 38 h 170"/>
                  <a:gd name="T16" fmla="*/ 92 w 102"/>
                  <a:gd name="T17" fmla="*/ 49 h 170"/>
                  <a:gd name="T18" fmla="*/ 102 w 102"/>
                  <a:gd name="T19" fmla="*/ 60 h 170"/>
                  <a:gd name="T20" fmla="*/ 102 w 102"/>
                  <a:gd name="T21" fmla="*/ 69 h 170"/>
                  <a:gd name="T22" fmla="*/ 101 w 102"/>
                  <a:gd name="T23" fmla="*/ 92 h 170"/>
                  <a:gd name="T24" fmla="*/ 99 w 102"/>
                  <a:gd name="T25" fmla="*/ 127 h 170"/>
                  <a:gd name="T26" fmla="*/ 96 w 102"/>
                  <a:gd name="T2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2" h="170">
                    <a:moveTo>
                      <a:pt x="96" y="170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12" y="5"/>
                    </a:lnTo>
                    <a:lnTo>
                      <a:pt x="26" y="12"/>
                    </a:lnTo>
                    <a:lnTo>
                      <a:pt x="43" y="19"/>
                    </a:lnTo>
                    <a:lnTo>
                      <a:pt x="61" y="28"/>
                    </a:lnTo>
                    <a:lnTo>
                      <a:pt x="77" y="38"/>
                    </a:lnTo>
                    <a:lnTo>
                      <a:pt x="92" y="49"/>
                    </a:lnTo>
                    <a:lnTo>
                      <a:pt x="102" y="60"/>
                    </a:lnTo>
                    <a:lnTo>
                      <a:pt x="102" y="69"/>
                    </a:lnTo>
                    <a:lnTo>
                      <a:pt x="101" y="92"/>
                    </a:lnTo>
                    <a:lnTo>
                      <a:pt x="99" y="127"/>
                    </a:lnTo>
                    <a:lnTo>
                      <a:pt x="96" y="170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21" name="Freeform 241"/>
              <p:cNvSpPr/>
              <p:nvPr/>
            </p:nvSpPr>
            <p:spPr bwMode="auto">
              <a:xfrm>
                <a:off x="1069" y="3450"/>
                <a:ext cx="12" cy="50"/>
              </a:xfrm>
              <a:custGeom>
                <a:avLst/>
                <a:gdLst>
                  <a:gd name="T0" fmla="*/ 0 w 70"/>
                  <a:gd name="T1" fmla="*/ 129 h 198"/>
                  <a:gd name="T2" fmla="*/ 15 w 70"/>
                  <a:gd name="T3" fmla="*/ 0 h 198"/>
                  <a:gd name="T4" fmla="*/ 16 w 70"/>
                  <a:gd name="T5" fmla="*/ 1 h 198"/>
                  <a:gd name="T6" fmla="*/ 20 w 70"/>
                  <a:gd name="T7" fmla="*/ 4 h 198"/>
                  <a:gd name="T8" fmla="*/ 27 w 70"/>
                  <a:gd name="T9" fmla="*/ 10 h 198"/>
                  <a:gd name="T10" fmla="*/ 34 w 70"/>
                  <a:gd name="T11" fmla="*/ 18 h 198"/>
                  <a:gd name="T12" fmla="*/ 42 w 70"/>
                  <a:gd name="T13" fmla="*/ 28 h 198"/>
                  <a:gd name="T14" fmla="*/ 52 w 70"/>
                  <a:gd name="T15" fmla="*/ 40 h 198"/>
                  <a:gd name="T16" fmla="*/ 60 w 70"/>
                  <a:gd name="T17" fmla="*/ 55 h 198"/>
                  <a:gd name="T18" fmla="*/ 70 w 70"/>
                  <a:gd name="T19" fmla="*/ 73 h 198"/>
                  <a:gd name="T20" fmla="*/ 43 w 70"/>
                  <a:gd name="T21" fmla="*/ 198 h 198"/>
                  <a:gd name="T22" fmla="*/ 0 w 70"/>
                  <a:gd name="T23" fmla="*/ 129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0" h="198">
                    <a:moveTo>
                      <a:pt x="0" y="129"/>
                    </a:moveTo>
                    <a:lnTo>
                      <a:pt x="15" y="0"/>
                    </a:lnTo>
                    <a:lnTo>
                      <a:pt x="16" y="1"/>
                    </a:lnTo>
                    <a:lnTo>
                      <a:pt x="20" y="4"/>
                    </a:lnTo>
                    <a:lnTo>
                      <a:pt x="27" y="10"/>
                    </a:lnTo>
                    <a:lnTo>
                      <a:pt x="34" y="18"/>
                    </a:lnTo>
                    <a:lnTo>
                      <a:pt x="42" y="28"/>
                    </a:lnTo>
                    <a:lnTo>
                      <a:pt x="52" y="40"/>
                    </a:lnTo>
                    <a:lnTo>
                      <a:pt x="60" y="55"/>
                    </a:lnTo>
                    <a:lnTo>
                      <a:pt x="70" y="73"/>
                    </a:lnTo>
                    <a:lnTo>
                      <a:pt x="43" y="198"/>
                    </a:lnTo>
                    <a:lnTo>
                      <a:pt x="0" y="129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22" name="Freeform 242"/>
              <p:cNvSpPr/>
              <p:nvPr/>
            </p:nvSpPr>
            <p:spPr bwMode="auto">
              <a:xfrm>
                <a:off x="1081" y="3482"/>
                <a:ext cx="18" cy="55"/>
              </a:xfrm>
              <a:custGeom>
                <a:avLst/>
                <a:gdLst>
                  <a:gd name="T0" fmla="*/ 0 w 106"/>
                  <a:gd name="T1" fmla="*/ 104 h 222"/>
                  <a:gd name="T2" fmla="*/ 18 w 106"/>
                  <a:gd name="T3" fmla="*/ 0 h 222"/>
                  <a:gd name="T4" fmla="*/ 21 w 106"/>
                  <a:gd name="T5" fmla="*/ 5 h 222"/>
                  <a:gd name="T6" fmla="*/ 27 w 106"/>
                  <a:gd name="T7" fmla="*/ 20 h 222"/>
                  <a:gd name="T8" fmla="*/ 39 w 106"/>
                  <a:gd name="T9" fmla="*/ 43 h 222"/>
                  <a:gd name="T10" fmla="*/ 52 w 106"/>
                  <a:gd name="T11" fmla="*/ 71 h 222"/>
                  <a:gd name="T12" fmla="*/ 67 w 106"/>
                  <a:gd name="T13" fmla="*/ 105 h 222"/>
                  <a:gd name="T14" fmla="*/ 80 w 106"/>
                  <a:gd name="T15" fmla="*/ 140 h 222"/>
                  <a:gd name="T16" fmla="*/ 94 w 106"/>
                  <a:gd name="T17" fmla="*/ 176 h 222"/>
                  <a:gd name="T18" fmla="*/ 106 w 106"/>
                  <a:gd name="T19" fmla="*/ 211 h 222"/>
                  <a:gd name="T20" fmla="*/ 106 w 106"/>
                  <a:gd name="T21" fmla="*/ 222 h 222"/>
                  <a:gd name="T22" fmla="*/ 0 w 106"/>
                  <a:gd name="T23" fmla="*/ 104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6" h="222">
                    <a:moveTo>
                      <a:pt x="0" y="104"/>
                    </a:moveTo>
                    <a:lnTo>
                      <a:pt x="18" y="0"/>
                    </a:lnTo>
                    <a:lnTo>
                      <a:pt x="21" y="5"/>
                    </a:lnTo>
                    <a:lnTo>
                      <a:pt x="27" y="20"/>
                    </a:lnTo>
                    <a:lnTo>
                      <a:pt x="39" y="43"/>
                    </a:lnTo>
                    <a:lnTo>
                      <a:pt x="52" y="71"/>
                    </a:lnTo>
                    <a:lnTo>
                      <a:pt x="67" y="105"/>
                    </a:lnTo>
                    <a:lnTo>
                      <a:pt x="80" y="140"/>
                    </a:lnTo>
                    <a:lnTo>
                      <a:pt x="94" y="176"/>
                    </a:lnTo>
                    <a:lnTo>
                      <a:pt x="106" y="211"/>
                    </a:lnTo>
                    <a:lnTo>
                      <a:pt x="106" y="222"/>
                    </a:lnTo>
                    <a:lnTo>
                      <a:pt x="0" y="104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23" name="Freeform 243"/>
              <p:cNvSpPr/>
              <p:nvPr/>
            </p:nvSpPr>
            <p:spPr bwMode="auto">
              <a:xfrm>
                <a:off x="1068" y="3415"/>
                <a:ext cx="17" cy="18"/>
              </a:xfrm>
              <a:custGeom>
                <a:avLst/>
                <a:gdLst>
                  <a:gd name="T0" fmla="*/ 100 w 100"/>
                  <a:gd name="T1" fmla="*/ 72 h 72"/>
                  <a:gd name="T2" fmla="*/ 67 w 100"/>
                  <a:gd name="T3" fmla="*/ 3 h 72"/>
                  <a:gd name="T4" fmla="*/ 0 w 100"/>
                  <a:gd name="T5" fmla="*/ 0 h 72"/>
                  <a:gd name="T6" fmla="*/ 2 w 100"/>
                  <a:gd name="T7" fmla="*/ 2 h 72"/>
                  <a:gd name="T8" fmla="*/ 8 w 100"/>
                  <a:gd name="T9" fmla="*/ 10 h 72"/>
                  <a:gd name="T10" fmla="*/ 19 w 100"/>
                  <a:gd name="T11" fmla="*/ 18 h 72"/>
                  <a:gd name="T12" fmla="*/ 31 w 100"/>
                  <a:gd name="T13" fmla="*/ 31 h 72"/>
                  <a:gd name="T14" fmla="*/ 46 w 100"/>
                  <a:gd name="T15" fmla="*/ 43 h 72"/>
                  <a:gd name="T16" fmla="*/ 63 w 100"/>
                  <a:gd name="T17" fmla="*/ 55 h 72"/>
                  <a:gd name="T18" fmla="*/ 81 w 100"/>
                  <a:gd name="T19" fmla="*/ 65 h 72"/>
                  <a:gd name="T20" fmla="*/ 100 w 100"/>
                  <a:gd name="T21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0" h="72">
                    <a:moveTo>
                      <a:pt x="100" y="72"/>
                    </a:moveTo>
                    <a:lnTo>
                      <a:pt x="67" y="3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8" y="10"/>
                    </a:lnTo>
                    <a:lnTo>
                      <a:pt x="19" y="18"/>
                    </a:lnTo>
                    <a:lnTo>
                      <a:pt x="31" y="31"/>
                    </a:lnTo>
                    <a:lnTo>
                      <a:pt x="46" y="43"/>
                    </a:lnTo>
                    <a:lnTo>
                      <a:pt x="63" y="55"/>
                    </a:lnTo>
                    <a:lnTo>
                      <a:pt x="81" y="65"/>
                    </a:lnTo>
                    <a:lnTo>
                      <a:pt x="100" y="72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24" name="Freeform 244"/>
              <p:cNvSpPr/>
              <p:nvPr/>
            </p:nvSpPr>
            <p:spPr bwMode="auto">
              <a:xfrm>
                <a:off x="1059" y="3390"/>
                <a:ext cx="17" cy="19"/>
              </a:xfrm>
              <a:custGeom>
                <a:avLst/>
                <a:gdLst>
                  <a:gd name="T0" fmla="*/ 100 w 100"/>
                  <a:gd name="T1" fmla="*/ 76 h 76"/>
                  <a:gd name="T2" fmla="*/ 62 w 100"/>
                  <a:gd name="T3" fmla="*/ 4 h 76"/>
                  <a:gd name="T4" fmla="*/ 0 w 100"/>
                  <a:gd name="T5" fmla="*/ 0 h 76"/>
                  <a:gd name="T6" fmla="*/ 0 w 100"/>
                  <a:gd name="T7" fmla="*/ 9 h 76"/>
                  <a:gd name="T8" fmla="*/ 2 w 100"/>
                  <a:gd name="T9" fmla="*/ 30 h 76"/>
                  <a:gd name="T10" fmla="*/ 8 w 100"/>
                  <a:gd name="T11" fmla="*/ 56 h 76"/>
                  <a:gd name="T12" fmla="*/ 23 w 100"/>
                  <a:gd name="T13" fmla="*/ 76 h 76"/>
                  <a:gd name="T14" fmla="*/ 100 w 100"/>
                  <a:gd name="T15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6">
                    <a:moveTo>
                      <a:pt x="100" y="76"/>
                    </a:moveTo>
                    <a:lnTo>
                      <a:pt x="62" y="4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2" y="30"/>
                    </a:lnTo>
                    <a:lnTo>
                      <a:pt x="8" y="56"/>
                    </a:lnTo>
                    <a:lnTo>
                      <a:pt x="23" y="76"/>
                    </a:lnTo>
                    <a:lnTo>
                      <a:pt x="100" y="76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25" name="Freeform 245"/>
              <p:cNvSpPr/>
              <p:nvPr/>
            </p:nvSpPr>
            <p:spPr bwMode="auto">
              <a:xfrm>
                <a:off x="1060" y="3371"/>
                <a:ext cx="7" cy="14"/>
              </a:xfrm>
              <a:custGeom>
                <a:avLst/>
                <a:gdLst>
                  <a:gd name="T0" fmla="*/ 44 w 44"/>
                  <a:gd name="T1" fmla="*/ 56 h 56"/>
                  <a:gd name="T2" fmla="*/ 0 w 44"/>
                  <a:gd name="T3" fmla="*/ 0 h 56"/>
                  <a:gd name="T4" fmla="*/ 0 w 44"/>
                  <a:gd name="T5" fmla="*/ 6 h 56"/>
                  <a:gd name="T6" fmla="*/ 0 w 44"/>
                  <a:gd name="T7" fmla="*/ 21 h 56"/>
                  <a:gd name="T8" fmla="*/ 0 w 44"/>
                  <a:gd name="T9" fmla="*/ 39 h 56"/>
                  <a:gd name="T10" fmla="*/ 0 w 44"/>
                  <a:gd name="T11" fmla="*/ 52 h 56"/>
                  <a:gd name="T12" fmla="*/ 44 w 44"/>
                  <a:gd name="T1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56">
                    <a:moveTo>
                      <a:pt x="44" y="56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0" y="39"/>
                    </a:lnTo>
                    <a:lnTo>
                      <a:pt x="0" y="52"/>
                    </a:lnTo>
                    <a:lnTo>
                      <a:pt x="44" y="56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26" name="Freeform 246"/>
              <p:cNvSpPr/>
              <p:nvPr/>
            </p:nvSpPr>
            <p:spPr bwMode="auto">
              <a:xfrm>
                <a:off x="1065" y="3370"/>
                <a:ext cx="11" cy="20"/>
              </a:xfrm>
              <a:custGeom>
                <a:avLst/>
                <a:gdLst>
                  <a:gd name="T0" fmla="*/ 0 w 61"/>
                  <a:gd name="T1" fmla="*/ 1 h 79"/>
                  <a:gd name="T2" fmla="*/ 1 w 61"/>
                  <a:gd name="T3" fmla="*/ 1 h 79"/>
                  <a:gd name="T4" fmla="*/ 5 w 61"/>
                  <a:gd name="T5" fmla="*/ 0 h 79"/>
                  <a:gd name="T6" fmla="*/ 10 w 61"/>
                  <a:gd name="T7" fmla="*/ 0 h 79"/>
                  <a:gd name="T8" fmla="*/ 18 w 61"/>
                  <a:gd name="T9" fmla="*/ 1 h 79"/>
                  <a:gd name="T10" fmla="*/ 27 w 61"/>
                  <a:gd name="T11" fmla="*/ 5 h 79"/>
                  <a:gd name="T12" fmla="*/ 38 w 61"/>
                  <a:gd name="T13" fmla="*/ 10 h 79"/>
                  <a:gd name="T14" fmla="*/ 50 w 61"/>
                  <a:gd name="T15" fmla="*/ 19 h 79"/>
                  <a:gd name="T16" fmla="*/ 61 w 61"/>
                  <a:gd name="T17" fmla="*/ 32 h 79"/>
                  <a:gd name="T18" fmla="*/ 58 w 61"/>
                  <a:gd name="T19" fmla="*/ 79 h 79"/>
                  <a:gd name="T20" fmla="*/ 56 w 61"/>
                  <a:gd name="T21" fmla="*/ 76 h 79"/>
                  <a:gd name="T22" fmla="*/ 51 w 61"/>
                  <a:gd name="T23" fmla="*/ 69 h 79"/>
                  <a:gd name="T24" fmla="*/ 43 w 61"/>
                  <a:gd name="T25" fmla="*/ 59 h 79"/>
                  <a:gd name="T26" fmla="*/ 34 w 61"/>
                  <a:gd name="T27" fmla="*/ 45 h 79"/>
                  <a:gd name="T28" fmla="*/ 24 w 61"/>
                  <a:gd name="T29" fmla="*/ 32 h 79"/>
                  <a:gd name="T30" fmla="*/ 15 w 61"/>
                  <a:gd name="T31" fmla="*/ 20 h 79"/>
                  <a:gd name="T32" fmla="*/ 6 w 61"/>
                  <a:gd name="T33" fmla="*/ 9 h 79"/>
                  <a:gd name="T34" fmla="*/ 0 w 61"/>
                  <a:gd name="T35" fmla="*/ 1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1" h="79">
                    <a:moveTo>
                      <a:pt x="0" y="1"/>
                    </a:moveTo>
                    <a:lnTo>
                      <a:pt x="1" y="1"/>
                    </a:lnTo>
                    <a:lnTo>
                      <a:pt x="5" y="0"/>
                    </a:lnTo>
                    <a:lnTo>
                      <a:pt x="10" y="0"/>
                    </a:lnTo>
                    <a:lnTo>
                      <a:pt x="18" y="1"/>
                    </a:lnTo>
                    <a:lnTo>
                      <a:pt x="27" y="5"/>
                    </a:lnTo>
                    <a:lnTo>
                      <a:pt x="38" y="10"/>
                    </a:lnTo>
                    <a:lnTo>
                      <a:pt x="50" y="19"/>
                    </a:lnTo>
                    <a:lnTo>
                      <a:pt x="61" y="32"/>
                    </a:lnTo>
                    <a:lnTo>
                      <a:pt x="58" y="79"/>
                    </a:lnTo>
                    <a:lnTo>
                      <a:pt x="56" y="76"/>
                    </a:lnTo>
                    <a:lnTo>
                      <a:pt x="51" y="69"/>
                    </a:lnTo>
                    <a:lnTo>
                      <a:pt x="43" y="59"/>
                    </a:lnTo>
                    <a:lnTo>
                      <a:pt x="34" y="45"/>
                    </a:lnTo>
                    <a:lnTo>
                      <a:pt x="24" y="32"/>
                    </a:lnTo>
                    <a:lnTo>
                      <a:pt x="15" y="20"/>
                    </a:lnTo>
                    <a:lnTo>
                      <a:pt x="6" y="9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27" name="Freeform 247"/>
              <p:cNvSpPr/>
              <p:nvPr/>
            </p:nvSpPr>
            <p:spPr bwMode="auto">
              <a:xfrm>
                <a:off x="1080" y="3388"/>
                <a:ext cx="6" cy="39"/>
              </a:xfrm>
              <a:custGeom>
                <a:avLst/>
                <a:gdLst>
                  <a:gd name="T0" fmla="*/ 0 w 42"/>
                  <a:gd name="T1" fmla="*/ 0 h 156"/>
                  <a:gd name="T2" fmla="*/ 0 w 42"/>
                  <a:gd name="T3" fmla="*/ 63 h 156"/>
                  <a:gd name="T4" fmla="*/ 42 w 42"/>
                  <a:gd name="T5" fmla="*/ 156 h 156"/>
                  <a:gd name="T6" fmla="*/ 42 w 42"/>
                  <a:gd name="T7" fmla="*/ 153 h 156"/>
                  <a:gd name="T8" fmla="*/ 41 w 42"/>
                  <a:gd name="T9" fmla="*/ 141 h 156"/>
                  <a:gd name="T10" fmla="*/ 37 w 42"/>
                  <a:gd name="T11" fmla="*/ 125 h 156"/>
                  <a:gd name="T12" fmla="*/ 34 w 42"/>
                  <a:gd name="T13" fmla="*/ 104 h 156"/>
                  <a:gd name="T14" fmla="*/ 29 w 42"/>
                  <a:gd name="T15" fmla="*/ 80 h 156"/>
                  <a:gd name="T16" fmla="*/ 22 w 42"/>
                  <a:gd name="T17" fmla="*/ 54 h 156"/>
                  <a:gd name="T18" fmla="*/ 12 w 42"/>
                  <a:gd name="T19" fmla="*/ 26 h 156"/>
                  <a:gd name="T20" fmla="*/ 0 w 42"/>
                  <a:gd name="T21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156">
                    <a:moveTo>
                      <a:pt x="0" y="0"/>
                    </a:moveTo>
                    <a:lnTo>
                      <a:pt x="0" y="63"/>
                    </a:lnTo>
                    <a:lnTo>
                      <a:pt x="42" y="156"/>
                    </a:lnTo>
                    <a:lnTo>
                      <a:pt x="42" y="153"/>
                    </a:lnTo>
                    <a:lnTo>
                      <a:pt x="41" y="141"/>
                    </a:lnTo>
                    <a:lnTo>
                      <a:pt x="37" y="125"/>
                    </a:lnTo>
                    <a:lnTo>
                      <a:pt x="34" y="104"/>
                    </a:lnTo>
                    <a:lnTo>
                      <a:pt x="29" y="80"/>
                    </a:lnTo>
                    <a:lnTo>
                      <a:pt x="22" y="54"/>
                    </a:lnTo>
                    <a:lnTo>
                      <a:pt x="12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28" name="Freeform 248"/>
              <p:cNvSpPr/>
              <p:nvPr/>
            </p:nvSpPr>
            <p:spPr bwMode="auto">
              <a:xfrm>
                <a:off x="1094" y="3463"/>
                <a:ext cx="12" cy="54"/>
              </a:xfrm>
              <a:custGeom>
                <a:avLst/>
                <a:gdLst>
                  <a:gd name="T0" fmla="*/ 75 w 75"/>
                  <a:gd name="T1" fmla="*/ 214 h 214"/>
                  <a:gd name="T2" fmla="*/ 67 w 75"/>
                  <a:gd name="T3" fmla="*/ 80 h 214"/>
                  <a:gd name="T4" fmla="*/ 5 w 75"/>
                  <a:gd name="T5" fmla="*/ 0 h 214"/>
                  <a:gd name="T6" fmla="*/ 4 w 75"/>
                  <a:gd name="T7" fmla="*/ 11 h 214"/>
                  <a:gd name="T8" fmla="*/ 2 w 75"/>
                  <a:gd name="T9" fmla="*/ 37 h 214"/>
                  <a:gd name="T10" fmla="*/ 0 w 75"/>
                  <a:gd name="T11" fmla="*/ 70 h 214"/>
                  <a:gd name="T12" fmla="*/ 2 w 75"/>
                  <a:gd name="T13" fmla="*/ 96 h 214"/>
                  <a:gd name="T14" fmla="*/ 75 w 75"/>
                  <a:gd name="T15" fmla="*/ 2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214">
                    <a:moveTo>
                      <a:pt x="75" y="214"/>
                    </a:moveTo>
                    <a:lnTo>
                      <a:pt x="67" y="80"/>
                    </a:lnTo>
                    <a:lnTo>
                      <a:pt x="5" y="0"/>
                    </a:lnTo>
                    <a:lnTo>
                      <a:pt x="4" y="11"/>
                    </a:lnTo>
                    <a:lnTo>
                      <a:pt x="2" y="37"/>
                    </a:lnTo>
                    <a:lnTo>
                      <a:pt x="0" y="70"/>
                    </a:lnTo>
                    <a:lnTo>
                      <a:pt x="2" y="96"/>
                    </a:lnTo>
                    <a:lnTo>
                      <a:pt x="75" y="214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29" name="Freeform 249"/>
              <p:cNvSpPr/>
              <p:nvPr/>
            </p:nvSpPr>
            <p:spPr bwMode="auto">
              <a:xfrm>
                <a:off x="1097" y="3435"/>
                <a:ext cx="10" cy="34"/>
              </a:xfrm>
              <a:custGeom>
                <a:avLst/>
                <a:gdLst>
                  <a:gd name="T0" fmla="*/ 61 w 64"/>
                  <a:gd name="T1" fmla="*/ 138 h 138"/>
                  <a:gd name="T2" fmla="*/ 64 w 64"/>
                  <a:gd name="T3" fmla="*/ 83 h 138"/>
                  <a:gd name="T4" fmla="*/ 21 w 64"/>
                  <a:gd name="T5" fmla="*/ 0 h 138"/>
                  <a:gd name="T6" fmla="*/ 18 w 64"/>
                  <a:gd name="T7" fmla="*/ 3 h 138"/>
                  <a:gd name="T8" fmla="*/ 10 w 64"/>
                  <a:gd name="T9" fmla="*/ 17 h 138"/>
                  <a:gd name="T10" fmla="*/ 2 w 64"/>
                  <a:gd name="T11" fmla="*/ 42 h 138"/>
                  <a:gd name="T12" fmla="*/ 0 w 64"/>
                  <a:gd name="T13" fmla="*/ 80 h 138"/>
                  <a:gd name="T14" fmla="*/ 61 w 64"/>
                  <a:gd name="T1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4" h="138">
                    <a:moveTo>
                      <a:pt x="61" y="138"/>
                    </a:moveTo>
                    <a:lnTo>
                      <a:pt x="64" y="83"/>
                    </a:lnTo>
                    <a:lnTo>
                      <a:pt x="21" y="0"/>
                    </a:lnTo>
                    <a:lnTo>
                      <a:pt x="18" y="3"/>
                    </a:lnTo>
                    <a:lnTo>
                      <a:pt x="10" y="17"/>
                    </a:lnTo>
                    <a:lnTo>
                      <a:pt x="2" y="42"/>
                    </a:lnTo>
                    <a:lnTo>
                      <a:pt x="0" y="80"/>
                    </a:lnTo>
                    <a:lnTo>
                      <a:pt x="61" y="138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30" name="Freeform 250"/>
              <p:cNvSpPr/>
              <p:nvPr/>
            </p:nvSpPr>
            <p:spPr bwMode="auto">
              <a:xfrm>
                <a:off x="1102" y="3400"/>
                <a:ext cx="6" cy="37"/>
              </a:xfrm>
              <a:custGeom>
                <a:avLst/>
                <a:gdLst>
                  <a:gd name="T0" fmla="*/ 29 w 38"/>
                  <a:gd name="T1" fmla="*/ 149 h 149"/>
                  <a:gd name="T2" fmla="*/ 38 w 38"/>
                  <a:gd name="T3" fmla="*/ 0 h 149"/>
                  <a:gd name="T4" fmla="*/ 37 w 38"/>
                  <a:gd name="T5" fmla="*/ 1 h 149"/>
                  <a:gd name="T6" fmla="*/ 33 w 38"/>
                  <a:gd name="T7" fmla="*/ 6 h 149"/>
                  <a:gd name="T8" fmla="*/ 26 w 38"/>
                  <a:gd name="T9" fmla="*/ 14 h 149"/>
                  <a:gd name="T10" fmla="*/ 20 w 38"/>
                  <a:gd name="T11" fmla="*/ 26 h 149"/>
                  <a:gd name="T12" fmla="*/ 14 w 38"/>
                  <a:gd name="T13" fmla="*/ 41 h 149"/>
                  <a:gd name="T14" fmla="*/ 7 w 38"/>
                  <a:gd name="T15" fmla="*/ 61 h 149"/>
                  <a:gd name="T16" fmla="*/ 2 w 38"/>
                  <a:gd name="T17" fmla="*/ 86 h 149"/>
                  <a:gd name="T18" fmla="*/ 0 w 38"/>
                  <a:gd name="T19" fmla="*/ 115 h 149"/>
                  <a:gd name="T20" fmla="*/ 29 w 38"/>
                  <a:gd name="T21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49">
                    <a:moveTo>
                      <a:pt x="29" y="149"/>
                    </a:moveTo>
                    <a:lnTo>
                      <a:pt x="38" y="0"/>
                    </a:lnTo>
                    <a:lnTo>
                      <a:pt x="37" y="1"/>
                    </a:lnTo>
                    <a:lnTo>
                      <a:pt x="33" y="6"/>
                    </a:lnTo>
                    <a:lnTo>
                      <a:pt x="26" y="14"/>
                    </a:lnTo>
                    <a:lnTo>
                      <a:pt x="20" y="26"/>
                    </a:lnTo>
                    <a:lnTo>
                      <a:pt x="14" y="41"/>
                    </a:lnTo>
                    <a:lnTo>
                      <a:pt x="7" y="61"/>
                    </a:lnTo>
                    <a:lnTo>
                      <a:pt x="2" y="86"/>
                    </a:lnTo>
                    <a:lnTo>
                      <a:pt x="0" y="115"/>
                    </a:lnTo>
                    <a:lnTo>
                      <a:pt x="29" y="149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31" name="Freeform 251"/>
              <p:cNvSpPr/>
              <p:nvPr/>
            </p:nvSpPr>
            <p:spPr bwMode="auto">
              <a:xfrm>
                <a:off x="1111" y="3402"/>
                <a:ext cx="9" cy="45"/>
              </a:xfrm>
              <a:custGeom>
                <a:avLst/>
                <a:gdLst>
                  <a:gd name="T0" fmla="*/ 0 w 58"/>
                  <a:gd name="T1" fmla="*/ 181 h 181"/>
                  <a:gd name="T2" fmla="*/ 11 w 58"/>
                  <a:gd name="T3" fmla="*/ 0 h 181"/>
                  <a:gd name="T4" fmla="*/ 13 w 58"/>
                  <a:gd name="T5" fmla="*/ 3 h 181"/>
                  <a:gd name="T6" fmla="*/ 18 w 58"/>
                  <a:gd name="T7" fmla="*/ 9 h 181"/>
                  <a:gd name="T8" fmla="*/ 24 w 58"/>
                  <a:gd name="T9" fmla="*/ 20 h 181"/>
                  <a:gd name="T10" fmla="*/ 31 w 58"/>
                  <a:gd name="T11" fmla="*/ 35 h 181"/>
                  <a:gd name="T12" fmla="*/ 40 w 58"/>
                  <a:gd name="T13" fmla="*/ 53 h 181"/>
                  <a:gd name="T14" fmla="*/ 47 w 58"/>
                  <a:gd name="T15" fmla="*/ 73 h 181"/>
                  <a:gd name="T16" fmla="*/ 54 w 58"/>
                  <a:gd name="T17" fmla="*/ 95 h 181"/>
                  <a:gd name="T18" fmla="*/ 58 w 58"/>
                  <a:gd name="T19" fmla="*/ 119 h 181"/>
                  <a:gd name="T20" fmla="*/ 58 w 58"/>
                  <a:gd name="T21" fmla="*/ 136 h 181"/>
                  <a:gd name="T22" fmla="*/ 0 w 58"/>
                  <a:gd name="T23" fmla="*/ 18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" h="181">
                    <a:moveTo>
                      <a:pt x="0" y="181"/>
                    </a:moveTo>
                    <a:lnTo>
                      <a:pt x="11" y="0"/>
                    </a:lnTo>
                    <a:lnTo>
                      <a:pt x="13" y="3"/>
                    </a:lnTo>
                    <a:lnTo>
                      <a:pt x="18" y="9"/>
                    </a:lnTo>
                    <a:lnTo>
                      <a:pt x="24" y="20"/>
                    </a:lnTo>
                    <a:lnTo>
                      <a:pt x="31" y="35"/>
                    </a:lnTo>
                    <a:lnTo>
                      <a:pt x="40" y="53"/>
                    </a:lnTo>
                    <a:lnTo>
                      <a:pt x="47" y="73"/>
                    </a:lnTo>
                    <a:lnTo>
                      <a:pt x="54" y="95"/>
                    </a:lnTo>
                    <a:lnTo>
                      <a:pt x="58" y="119"/>
                    </a:lnTo>
                    <a:lnTo>
                      <a:pt x="58" y="136"/>
                    </a:lnTo>
                    <a:lnTo>
                      <a:pt x="0" y="181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32" name="Freeform 252"/>
              <p:cNvSpPr/>
              <p:nvPr/>
            </p:nvSpPr>
            <p:spPr bwMode="auto">
              <a:xfrm>
                <a:off x="1111" y="3443"/>
                <a:ext cx="12" cy="34"/>
              </a:xfrm>
              <a:custGeom>
                <a:avLst/>
                <a:gdLst>
                  <a:gd name="T0" fmla="*/ 0 w 73"/>
                  <a:gd name="T1" fmla="*/ 41 h 135"/>
                  <a:gd name="T2" fmla="*/ 61 w 73"/>
                  <a:gd name="T3" fmla="*/ 0 h 135"/>
                  <a:gd name="T4" fmla="*/ 63 w 73"/>
                  <a:gd name="T5" fmla="*/ 3 h 135"/>
                  <a:gd name="T6" fmla="*/ 69 w 73"/>
                  <a:gd name="T7" fmla="*/ 16 h 135"/>
                  <a:gd name="T8" fmla="*/ 73 w 73"/>
                  <a:gd name="T9" fmla="*/ 35 h 135"/>
                  <a:gd name="T10" fmla="*/ 73 w 73"/>
                  <a:gd name="T11" fmla="*/ 58 h 135"/>
                  <a:gd name="T12" fmla="*/ 3 w 73"/>
                  <a:gd name="T13" fmla="*/ 135 h 135"/>
                  <a:gd name="T14" fmla="*/ 0 w 73"/>
                  <a:gd name="T15" fmla="*/ 4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" h="135">
                    <a:moveTo>
                      <a:pt x="0" y="41"/>
                    </a:moveTo>
                    <a:lnTo>
                      <a:pt x="61" y="0"/>
                    </a:lnTo>
                    <a:lnTo>
                      <a:pt x="63" y="3"/>
                    </a:lnTo>
                    <a:lnTo>
                      <a:pt x="69" y="16"/>
                    </a:lnTo>
                    <a:lnTo>
                      <a:pt x="73" y="35"/>
                    </a:lnTo>
                    <a:lnTo>
                      <a:pt x="73" y="58"/>
                    </a:lnTo>
                    <a:lnTo>
                      <a:pt x="3" y="135"/>
                    </a:ln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33" name="Freeform 253"/>
              <p:cNvSpPr/>
              <p:nvPr/>
            </p:nvSpPr>
            <p:spPr bwMode="auto">
              <a:xfrm>
                <a:off x="1111" y="3467"/>
                <a:ext cx="14" cy="71"/>
              </a:xfrm>
              <a:custGeom>
                <a:avLst/>
                <a:gdLst>
                  <a:gd name="T0" fmla="*/ 0 w 82"/>
                  <a:gd name="T1" fmla="*/ 77 h 285"/>
                  <a:gd name="T2" fmla="*/ 0 w 82"/>
                  <a:gd name="T3" fmla="*/ 285 h 285"/>
                  <a:gd name="T4" fmla="*/ 2 w 82"/>
                  <a:gd name="T5" fmla="*/ 283 h 285"/>
                  <a:gd name="T6" fmla="*/ 6 w 82"/>
                  <a:gd name="T7" fmla="*/ 276 h 285"/>
                  <a:gd name="T8" fmla="*/ 12 w 82"/>
                  <a:gd name="T9" fmla="*/ 266 h 285"/>
                  <a:gd name="T10" fmla="*/ 21 w 82"/>
                  <a:gd name="T11" fmla="*/ 253 h 285"/>
                  <a:gd name="T12" fmla="*/ 30 w 82"/>
                  <a:gd name="T13" fmla="*/ 236 h 285"/>
                  <a:gd name="T14" fmla="*/ 40 w 82"/>
                  <a:gd name="T15" fmla="*/ 218 h 285"/>
                  <a:gd name="T16" fmla="*/ 48 w 82"/>
                  <a:gd name="T17" fmla="*/ 196 h 285"/>
                  <a:gd name="T18" fmla="*/ 56 w 82"/>
                  <a:gd name="T19" fmla="*/ 174 h 285"/>
                  <a:gd name="T20" fmla="*/ 60 w 82"/>
                  <a:gd name="T21" fmla="*/ 154 h 285"/>
                  <a:gd name="T22" fmla="*/ 70 w 82"/>
                  <a:gd name="T23" fmla="*/ 105 h 285"/>
                  <a:gd name="T24" fmla="*/ 78 w 82"/>
                  <a:gd name="T25" fmla="*/ 48 h 285"/>
                  <a:gd name="T26" fmla="*/ 82 w 82"/>
                  <a:gd name="T27" fmla="*/ 0 h 285"/>
                  <a:gd name="T28" fmla="*/ 0 w 82"/>
                  <a:gd name="T29" fmla="*/ 77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2" h="285">
                    <a:moveTo>
                      <a:pt x="0" y="77"/>
                    </a:moveTo>
                    <a:lnTo>
                      <a:pt x="0" y="285"/>
                    </a:lnTo>
                    <a:lnTo>
                      <a:pt x="2" y="283"/>
                    </a:lnTo>
                    <a:lnTo>
                      <a:pt x="6" y="276"/>
                    </a:lnTo>
                    <a:lnTo>
                      <a:pt x="12" y="266"/>
                    </a:lnTo>
                    <a:lnTo>
                      <a:pt x="21" y="253"/>
                    </a:lnTo>
                    <a:lnTo>
                      <a:pt x="30" y="236"/>
                    </a:lnTo>
                    <a:lnTo>
                      <a:pt x="40" y="218"/>
                    </a:lnTo>
                    <a:lnTo>
                      <a:pt x="48" y="196"/>
                    </a:lnTo>
                    <a:lnTo>
                      <a:pt x="56" y="174"/>
                    </a:lnTo>
                    <a:lnTo>
                      <a:pt x="60" y="154"/>
                    </a:lnTo>
                    <a:lnTo>
                      <a:pt x="70" y="105"/>
                    </a:lnTo>
                    <a:lnTo>
                      <a:pt x="78" y="48"/>
                    </a:lnTo>
                    <a:lnTo>
                      <a:pt x="82" y="0"/>
                    </a:ln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34" name="Freeform 254"/>
              <p:cNvSpPr/>
              <p:nvPr/>
            </p:nvSpPr>
            <p:spPr bwMode="auto">
              <a:xfrm>
                <a:off x="1134" y="3405"/>
                <a:ext cx="4" cy="32"/>
              </a:xfrm>
              <a:custGeom>
                <a:avLst/>
                <a:gdLst>
                  <a:gd name="T0" fmla="*/ 0 w 22"/>
                  <a:gd name="T1" fmla="*/ 125 h 125"/>
                  <a:gd name="T2" fmla="*/ 0 w 22"/>
                  <a:gd name="T3" fmla="*/ 28 h 125"/>
                  <a:gd name="T4" fmla="*/ 7 w 22"/>
                  <a:gd name="T5" fmla="*/ 0 h 125"/>
                  <a:gd name="T6" fmla="*/ 22 w 22"/>
                  <a:gd name="T7" fmla="*/ 69 h 125"/>
                  <a:gd name="T8" fmla="*/ 0 w 22"/>
                  <a:gd name="T9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25">
                    <a:moveTo>
                      <a:pt x="0" y="125"/>
                    </a:moveTo>
                    <a:lnTo>
                      <a:pt x="0" y="28"/>
                    </a:lnTo>
                    <a:lnTo>
                      <a:pt x="7" y="0"/>
                    </a:lnTo>
                    <a:lnTo>
                      <a:pt x="22" y="69"/>
                    </a:lnTo>
                    <a:lnTo>
                      <a:pt x="0" y="125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35" name="Freeform 255"/>
              <p:cNvSpPr/>
              <p:nvPr/>
            </p:nvSpPr>
            <p:spPr bwMode="auto">
              <a:xfrm>
                <a:off x="1140" y="3383"/>
                <a:ext cx="4" cy="34"/>
              </a:xfrm>
              <a:custGeom>
                <a:avLst/>
                <a:gdLst>
                  <a:gd name="T0" fmla="*/ 3 w 24"/>
                  <a:gd name="T1" fmla="*/ 135 h 135"/>
                  <a:gd name="T2" fmla="*/ 0 w 24"/>
                  <a:gd name="T3" fmla="*/ 25 h 135"/>
                  <a:gd name="T4" fmla="*/ 15 w 24"/>
                  <a:gd name="T5" fmla="*/ 0 h 135"/>
                  <a:gd name="T6" fmla="*/ 24 w 24"/>
                  <a:gd name="T7" fmla="*/ 90 h 135"/>
                  <a:gd name="T8" fmla="*/ 3 w 24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35">
                    <a:moveTo>
                      <a:pt x="3" y="135"/>
                    </a:moveTo>
                    <a:lnTo>
                      <a:pt x="0" y="25"/>
                    </a:lnTo>
                    <a:lnTo>
                      <a:pt x="15" y="0"/>
                    </a:lnTo>
                    <a:lnTo>
                      <a:pt x="24" y="90"/>
                    </a:lnTo>
                    <a:lnTo>
                      <a:pt x="3" y="135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36" name="Freeform 256"/>
              <p:cNvSpPr/>
              <p:nvPr/>
            </p:nvSpPr>
            <p:spPr bwMode="auto">
              <a:xfrm>
                <a:off x="1145" y="3373"/>
                <a:ext cx="6" cy="25"/>
              </a:xfrm>
              <a:custGeom>
                <a:avLst/>
                <a:gdLst>
                  <a:gd name="T0" fmla="*/ 12 w 38"/>
                  <a:gd name="T1" fmla="*/ 100 h 100"/>
                  <a:gd name="T2" fmla="*/ 0 w 38"/>
                  <a:gd name="T3" fmla="*/ 18 h 100"/>
                  <a:gd name="T4" fmla="*/ 2 w 38"/>
                  <a:gd name="T5" fmla="*/ 15 h 100"/>
                  <a:gd name="T6" fmla="*/ 6 w 38"/>
                  <a:gd name="T7" fmla="*/ 10 h 100"/>
                  <a:gd name="T8" fmla="*/ 13 w 38"/>
                  <a:gd name="T9" fmla="*/ 4 h 100"/>
                  <a:gd name="T10" fmla="*/ 21 w 38"/>
                  <a:gd name="T11" fmla="*/ 0 h 100"/>
                  <a:gd name="T12" fmla="*/ 38 w 38"/>
                  <a:gd name="T13" fmla="*/ 69 h 100"/>
                  <a:gd name="T14" fmla="*/ 12 w 38"/>
                  <a:gd name="T15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100">
                    <a:moveTo>
                      <a:pt x="12" y="100"/>
                    </a:moveTo>
                    <a:lnTo>
                      <a:pt x="0" y="18"/>
                    </a:lnTo>
                    <a:lnTo>
                      <a:pt x="2" y="15"/>
                    </a:lnTo>
                    <a:lnTo>
                      <a:pt x="6" y="10"/>
                    </a:lnTo>
                    <a:lnTo>
                      <a:pt x="13" y="4"/>
                    </a:lnTo>
                    <a:lnTo>
                      <a:pt x="21" y="0"/>
                    </a:lnTo>
                    <a:lnTo>
                      <a:pt x="38" y="69"/>
                    </a:lnTo>
                    <a:lnTo>
                      <a:pt x="12" y="100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37" name="Freeform 257"/>
              <p:cNvSpPr/>
              <p:nvPr/>
            </p:nvSpPr>
            <p:spPr bwMode="auto">
              <a:xfrm>
                <a:off x="1153" y="3370"/>
                <a:ext cx="6" cy="12"/>
              </a:xfrm>
              <a:custGeom>
                <a:avLst/>
                <a:gdLst>
                  <a:gd name="T0" fmla="*/ 2 w 32"/>
                  <a:gd name="T1" fmla="*/ 46 h 46"/>
                  <a:gd name="T2" fmla="*/ 0 w 32"/>
                  <a:gd name="T3" fmla="*/ 8 h 46"/>
                  <a:gd name="T4" fmla="*/ 32 w 32"/>
                  <a:gd name="T5" fmla="*/ 0 h 46"/>
                  <a:gd name="T6" fmla="*/ 2 w 32"/>
                  <a:gd name="T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46">
                    <a:moveTo>
                      <a:pt x="2" y="46"/>
                    </a:moveTo>
                    <a:lnTo>
                      <a:pt x="0" y="8"/>
                    </a:lnTo>
                    <a:lnTo>
                      <a:pt x="32" y="0"/>
                    </a:lnTo>
                    <a:lnTo>
                      <a:pt x="2" y="46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38" name="Freeform 258"/>
              <p:cNvSpPr/>
              <p:nvPr/>
            </p:nvSpPr>
            <p:spPr bwMode="auto">
              <a:xfrm>
                <a:off x="1139" y="3424"/>
                <a:ext cx="9" cy="14"/>
              </a:xfrm>
              <a:custGeom>
                <a:avLst/>
                <a:gdLst>
                  <a:gd name="T0" fmla="*/ 0 w 56"/>
                  <a:gd name="T1" fmla="*/ 55 h 55"/>
                  <a:gd name="T2" fmla="*/ 18 w 56"/>
                  <a:gd name="T3" fmla="*/ 7 h 55"/>
                  <a:gd name="T4" fmla="*/ 56 w 56"/>
                  <a:gd name="T5" fmla="*/ 0 h 55"/>
                  <a:gd name="T6" fmla="*/ 56 w 56"/>
                  <a:gd name="T7" fmla="*/ 3 h 55"/>
                  <a:gd name="T8" fmla="*/ 56 w 56"/>
                  <a:gd name="T9" fmla="*/ 8 h 55"/>
                  <a:gd name="T10" fmla="*/ 55 w 56"/>
                  <a:gd name="T11" fmla="*/ 15 h 55"/>
                  <a:gd name="T12" fmla="*/ 52 w 56"/>
                  <a:gd name="T13" fmla="*/ 24 h 55"/>
                  <a:gd name="T14" fmla="*/ 45 w 56"/>
                  <a:gd name="T15" fmla="*/ 34 h 55"/>
                  <a:gd name="T16" fmla="*/ 35 w 56"/>
                  <a:gd name="T17" fmla="*/ 43 h 55"/>
                  <a:gd name="T18" fmla="*/ 20 w 56"/>
                  <a:gd name="T19" fmla="*/ 50 h 55"/>
                  <a:gd name="T20" fmla="*/ 0 w 56"/>
                  <a:gd name="T21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55">
                    <a:moveTo>
                      <a:pt x="0" y="55"/>
                    </a:moveTo>
                    <a:lnTo>
                      <a:pt x="18" y="7"/>
                    </a:lnTo>
                    <a:lnTo>
                      <a:pt x="56" y="0"/>
                    </a:lnTo>
                    <a:lnTo>
                      <a:pt x="56" y="3"/>
                    </a:lnTo>
                    <a:lnTo>
                      <a:pt x="56" y="8"/>
                    </a:lnTo>
                    <a:lnTo>
                      <a:pt x="55" y="15"/>
                    </a:lnTo>
                    <a:lnTo>
                      <a:pt x="52" y="24"/>
                    </a:lnTo>
                    <a:lnTo>
                      <a:pt x="45" y="34"/>
                    </a:lnTo>
                    <a:lnTo>
                      <a:pt x="35" y="43"/>
                    </a:lnTo>
                    <a:lnTo>
                      <a:pt x="20" y="50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39" name="Freeform 259"/>
              <p:cNvSpPr/>
              <p:nvPr/>
            </p:nvSpPr>
            <p:spPr bwMode="auto">
              <a:xfrm>
                <a:off x="1145" y="3408"/>
                <a:ext cx="10" cy="10"/>
              </a:xfrm>
              <a:custGeom>
                <a:avLst/>
                <a:gdLst>
                  <a:gd name="T0" fmla="*/ 0 w 61"/>
                  <a:gd name="T1" fmla="*/ 38 h 41"/>
                  <a:gd name="T2" fmla="*/ 23 w 61"/>
                  <a:gd name="T3" fmla="*/ 0 h 41"/>
                  <a:gd name="T4" fmla="*/ 61 w 61"/>
                  <a:gd name="T5" fmla="*/ 6 h 41"/>
                  <a:gd name="T6" fmla="*/ 60 w 61"/>
                  <a:gd name="T7" fmla="*/ 9 h 41"/>
                  <a:gd name="T8" fmla="*/ 58 w 61"/>
                  <a:gd name="T9" fmla="*/ 14 h 41"/>
                  <a:gd name="T10" fmla="*/ 54 w 61"/>
                  <a:gd name="T11" fmla="*/ 21 h 41"/>
                  <a:gd name="T12" fmla="*/ 49 w 61"/>
                  <a:gd name="T13" fmla="*/ 29 h 41"/>
                  <a:gd name="T14" fmla="*/ 40 w 61"/>
                  <a:gd name="T15" fmla="*/ 35 h 41"/>
                  <a:gd name="T16" fmla="*/ 30 w 61"/>
                  <a:gd name="T17" fmla="*/ 40 h 41"/>
                  <a:gd name="T18" fmla="*/ 16 w 61"/>
                  <a:gd name="T19" fmla="*/ 41 h 41"/>
                  <a:gd name="T20" fmla="*/ 0 w 61"/>
                  <a:gd name="T21" fmla="*/ 3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41">
                    <a:moveTo>
                      <a:pt x="0" y="38"/>
                    </a:moveTo>
                    <a:lnTo>
                      <a:pt x="23" y="0"/>
                    </a:lnTo>
                    <a:lnTo>
                      <a:pt x="61" y="6"/>
                    </a:lnTo>
                    <a:lnTo>
                      <a:pt x="60" y="9"/>
                    </a:lnTo>
                    <a:lnTo>
                      <a:pt x="58" y="14"/>
                    </a:lnTo>
                    <a:lnTo>
                      <a:pt x="54" y="21"/>
                    </a:lnTo>
                    <a:lnTo>
                      <a:pt x="49" y="29"/>
                    </a:lnTo>
                    <a:lnTo>
                      <a:pt x="40" y="35"/>
                    </a:lnTo>
                    <a:lnTo>
                      <a:pt x="30" y="40"/>
                    </a:lnTo>
                    <a:lnTo>
                      <a:pt x="16" y="41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40" name="Freeform 260"/>
              <p:cNvSpPr/>
              <p:nvPr/>
            </p:nvSpPr>
            <p:spPr bwMode="auto">
              <a:xfrm>
                <a:off x="1151" y="3393"/>
                <a:ext cx="6" cy="9"/>
              </a:xfrm>
              <a:custGeom>
                <a:avLst/>
                <a:gdLst>
                  <a:gd name="T0" fmla="*/ 0 w 38"/>
                  <a:gd name="T1" fmla="*/ 24 h 34"/>
                  <a:gd name="T2" fmla="*/ 20 w 38"/>
                  <a:gd name="T3" fmla="*/ 0 h 34"/>
                  <a:gd name="T4" fmla="*/ 38 w 38"/>
                  <a:gd name="T5" fmla="*/ 3 h 34"/>
                  <a:gd name="T6" fmla="*/ 26 w 38"/>
                  <a:gd name="T7" fmla="*/ 34 h 34"/>
                  <a:gd name="T8" fmla="*/ 0 w 38"/>
                  <a:gd name="T9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4">
                    <a:moveTo>
                      <a:pt x="0" y="24"/>
                    </a:moveTo>
                    <a:lnTo>
                      <a:pt x="20" y="0"/>
                    </a:lnTo>
                    <a:lnTo>
                      <a:pt x="38" y="3"/>
                    </a:lnTo>
                    <a:lnTo>
                      <a:pt x="26" y="34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41" name="Freeform 261"/>
              <p:cNvSpPr/>
              <p:nvPr/>
            </p:nvSpPr>
            <p:spPr bwMode="auto">
              <a:xfrm>
                <a:off x="1157" y="3374"/>
                <a:ext cx="4" cy="9"/>
              </a:xfrm>
              <a:custGeom>
                <a:avLst/>
                <a:gdLst>
                  <a:gd name="T0" fmla="*/ 0 w 23"/>
                  <a:gd name="T1" fmla="*/ 31 h 38"/>
                  <a:gd name="T2" fmla="*/ 23 w 23"/>
                  <a:gd name="T3" fmla="*/ 0 h 38"/>
                  <a:gd name="T4" fmla="*/ 15 w 23"/>
                  <a:gd name="T5" fmla="*/ 38 h 38"/>
                  <a:gd name="T6" fmla="*/ 0 w 23"/>
                  <a:gd name="T7" fmla="*/ 3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38">
                    <a:moveTo>
                      <a:pt x="0" y="31"/>
                    </a:moveTo>
                    <a:lnTo>
                      <a:pt x="23" y="0"/>
                    </a:lnTo>
                    <a:lnTo>
                      <a:pt x="15" y="38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42" name="Freeform 262"/>
              <p:cNvSpPr/>
              <p:nvPr/>
            </p:nvSpPr>
            <p:spPr bwMode="auto">
              <a:xfrm>
                <a:off x="1120" y="3506"/>
                <a:ext cx="6" cy="19"/>
              </a:xfrm>
              <a:custGeom>
                <a:avLst/>
                <a:gdLst>
                  <a:gd name="T0" fmla="*/ 0 w 41"/>
                  <a:gd name="T1" fmla="*/ 75 h 75"/>
                  <a:gd name="T2" fmla="*/ 1 w 41"/>
                  <a:gd name="T3" fmla="*/ 73 h 75"/>
                  <a:gd name="T4" fmla="*/ 4 w 41"/>
                  <a:gd name="T5" fmla="*/ 70 h 75"/>
                  <a:gd name="T6" fmla="*/ 7 w 41"/>
                  <a:gd name="T7" fmla="*/ 63 h 75"/>
                  <a:gd name="T8" fmla="*/ 12 w 41"/>
                  <a:gd name="T9" fmla="*/ 55 h 75"/>
                  <a:gd name="T10" fmla="*/ 18 w 41"/>
                  <a:gd name="T11" fmla="*/ 45 h 75"/>
                  <a:gd name="T12" fmla="*/ 23 w 41"/>
                  <a:gd name="T13" fmla="*/ 33 h 75"/>
                  <a:gd name="T14" fmla="*/ 27 w 41"/>
                  <a:gd name="T15" fmla="*/ 21 h 75"/>
                  <a:gd name="T16" fmla="*/ 31 w 41"/>
                  <a:gd name="T17" fmla="*/ 8 h 75"/>
                  <a:gd name="T18" fmla="*/ 37 w 41"/>
                  <a:gd name="T19" fmla="*/ 0 h 75"/>
                  <a:gd name="T20" fmla="*/ 40 w 41"/>
                  <a:gd name="T21" fmla="*/ 15 h 75"/>
                  <a:gd name="T22" fmla="*/ 41 w 41"/>
                  <a:gd name="T23" fmla="*/ 36 h 75"/>
                  <a:gd name="T24" fmla="*/ 41 w 41"/>
                  <a:gd name="T25" fmla="*/ 47 h 75"/>
                  <a:gd name="T26" fmla="*/ 41 w 41"/>
                  <a:gd name="T27" fmla="*/ 47 h 75"/>
                  <a:gd name="T28" fmla="*/ 40 w 41"/>
                  <a:gd name="T29" fmla="*/ 48 h 75"/>
                  <a:gd name="T30" fmla="*/ 37 w 41"/>
                  <a:gd name="T31" fmla="*/ 51 h 75"/>
                  <a:gd name="T32" fmla="*/ 34 w 41"/>
                  <a:gd name="T33" fmla="*/ 55 h 75"/>
                  <a:gd name="T34" fmla="*/ 28 w 41"/>
                  <a:gd name="T35" fmla="*/ 58 h 75"/>
                  <a:gd name="T36" fmla="*/ 21 w 41"/>
                  <a:gd name="T37" fmla="*/ 63 h 75"/>
                  <a:gd name="T38" fmla="*/ 11 w 41"/>
                  <a:gd name="T39" fmla="*/ 68 h 75"/>
                  <a:gd name="T40" fmla="*/ 0 w 41"/>
                  <a:gd name="T41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1" h="75">
                    <a:moveTo>
                      <a:pt x="0" y="75"/>
                    </a:moveTo>
                    <a:lnTo>
                      <a:pt x="1" y="73"/>
                    </a:lnTo>
                    <a:lnTo>
                      <a:pt x="4" y="70"/>
                    </a:lnTo>
                    <a:lnTo>
                      <a:pt x="7" y="63"/>
                    </a:lnTo>
                    <a:lnTo>
                      <a:pt x="12" y="55"/>
                    </a:lnTo>
                    <a:lnTo>
                      <a:pt x="18" y="45"/>
                    </a:lnTo>
                    <a:lnTo>
                      <a:pt x="23" y="33"/>
                    </a:lnTo>
                    <a:lnTo>
                      <a:pt x="27" y="21"/>
                    </a:lnTo>
                    <a:lnTo>
                      <a:pt x="31" y="8"/>
                    </a:lnTo>
                    <a:lnTo>
                      <a:pt x="37" y="0"/>
                    </a:lnTo>
                    <a:lnTo>
                      <a:pt x="40" y="15"/>
                    </a:lnTo>
                    <a:lnTo>
                      <a:pt x="41" y="36"/>
                    </a:lnTo>
                    <a:lnTo>
                      <a:pt x="41" y="47"/>
                    </a:lnTo>
                    <a:lnTo>
                      <a:pt x="41" y="47"/>
                    </a:lnTo>
                    <a:lnTo>
                      <a:pt x="40" y="48"/>
                    </a:lnTo>
                    <a:lnTo>
                      <a:pt x="37" y="51"/>
                    </a:lnTo>
                    <a:lnTo>
                      <a:pt x="34" y="55"/>
                    </a:lnTo>
                    <a:lnTo>
                      <a:pt x="28" y="58"/>
                    </a:lnTo>
                    <a:lnTo>
                      <a:pt x="21" y="63"/>
                    </a:lnTo>
                    <a:lnTo>
                      <a:pt x="11" y="68"/>
                    </a:lnTo>
                    <a:lnTo>
                      <a:pt x="0" y="75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43" name="Freeform 263"/>
              <p:cNvSpPr/>
              <p:nvPr/>
            </p:nvSpPr>
            <p:spPr bwMode="auto">
              <a:xfrm>
                <a:off x="1115" y="3529"/>
                <a:ext cx="32" cy="18"/>
              </a:xfrm>
              <a:custGeom>
                <a:avLst/>
                <a:gdLst>
                  <a:gd name="T0" fmla="*/ 0 w 189"/>
                  <a:gd name="T1" fmla="*/ 59 h 71"/>
                  <a:gd name="T2" fmla="*/ 50 w 189"/>
                  <a:gd name="T3" fmla="*/ 0 h 71"/>
                  <a:gd name="T4" fmla="*/ 189 w 189"/>
                  <a:gd name="T5" fmla="*/ 28 h 71"/>
                  <a:gd name="T6" fmla="*/ 186 w 189"/>
                  <a:gd name="T7" fmla="*/ 29 h 71"/>
                  <a:gd name="T8" fmla="*/ 182 w 189"/>
                  <a:gd name="T9" fmla="*/ 33 h 71"/>
                  <a:gd name="T10" fmla="*/ 174 w 189"/>
                  <a:gd name="T11" fmla="*/ 38 h 71"/>
                  <a:gd name="T12" fmla="*/ 162 w 189"/>
                  <a:gd name="T13" fmla="*/ 44 h 71"/>
                  <a:gd name="T14" fmla="*/ 147 w 189"/>
                  <a:gd name="T15" fmla="*/ 51 h 71"/>
                  <a:gd name="T16" fmla="*/ 129 w 189"/>
                  <a:gd name="T17" fmla="*/ 58 h 71"/>
                  <a:gd name="T18" fmla="*/ 109 w 189"/>
                  <a:gd name="T19" fmla="*/ 64 h 71"/>
                  <a:gd name="T20" fmla="*/ 85 w 189"/>
                  <a:gd name="T21" fmla="*/ 69 h 71"/>
                  <a:gd name="T22" fmla="*/ 83 w 189"/>
                  <a:gd name="T23" fmla="*/ 69 h 71"/>
                  <a:gd name="T24" fmla="*/ 76 w 189"/>
                  <a:gd name="T25" fmla="*/ 70 h 71"/>
                  <a:gd name="T26" fmla="*/ 67 w 189"/>
                  <a:gd name="T27" fmla="*/ 71 h 71"/>
                  <a:gd name="T28" fmla="*/ 55 w 189"/>
                  <a:gd name="T29" fmla="*/ 71 h 71"/>
                  <a:gd name="T30" fmla="*/ 43 w 189"/>
                  <a:gd name="T31" fmla="*/ 71 h 71"/>
                  <a:gd name="T32" fmla="*/ 28 w 189"/>
                  <a:gd name="T33" fmla="*/ 69 h 71"/>
                  <a:gd name="T34" fmla="*/ 14 w 189"/>
                  <a:gd name="T35" fmla="*/ 65 h 71"/>
                  <a:gd name="T36" fmla="*/ 0 w 189"/>
                  <a:gd name="T37" fmla="*/ 5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9" h="71">
                    <a:moveTo>
                      <a:pt x="0" y="59"/>
                    </a:moveTo>
                    <a:lnTo>
                      <a:pt x="50" y="0"/>
                    </a:lnTo>
                    <a:lnTo>
                      <a:pt x="189" y="28"/>
                    </a:lnTo>
                    <a:lnTo>
                      <a:pt x="186" y="29"/>
                    </a:lnTo>
                    <a:lnTo>
                      <a:pt x="182" y="33"/>
                    </a:lnTo>
                    <a:lnTo>
                      <a:pt x="174" y="38"/>
                    </a:lnTo>
                    <a:lnTo>
                      <a:pt x="162" y="44"/>
                    </a:lnTo>
                    <a:lnTo>
                      <a:pt x="147" y="51"/>
                    </a:lnTo>
                    <a:lnTo>
                      <a:pt x="129" y="58"/>
                    </a:lnTo>
                    <a:lnTo>
                      <a:pt x="109" y="64"/>
                    </a:lnTo>
                    <a:lnTo>
                      <a:pt x="85" y="69"/>
                    </a:lnTo>
                    <a:lnTo>
                      <a:pt x="83" y="69"/>
                    </a:lnTo>
                    <a:lnTo>
                      <a:pt x="76" y="70"/>
                    </a:lnTo>
                    <a:lnTo>
                      <a:pt x="67" y="71"/>
                    </a:lnTo>
                    <a:lnTo>
                      <a:pt x="55" y="71"/>
                    </a:lnTo>
                    <a:lnTo>
                      <a:pt x="43" y="71"/>
                    </a:lnTo>
                    <a:lnTo>
                      <a:pt x="28" y="69"/>
                    </a:lnTo>
                    <a:lnTo>
                      <a:pt x="14" y="65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44" name="Freeform 264"/>
              <p:cNvSpPr/>
              <p:nvPr/>
            </p:nvSpPr>
            <p:spPr bwMode="auto">
              <a:xfrm>
                <a:off x="1131" y="3511"/>
                <a:ext cx="30" cy="20"/>
              </a:xfrm>
              <a:custGeom>
                <a:avLst/>
                <a:gdLst>
                  <a:gd name="T0" fmla="*/ 0 w 179"/>
                  <a:gd name="T1" fmla="*/ 47 h 80"/>
                  <a:gd name="T2" fmla="*/ 53 w 179"/>
                  <a:gd name="T3" fmla="*/ 0 h 80"/>
                  <a:gd name="T4" fmla="*/ 179 w 179"/>
                  <a:gd name="T5" fmla="*/ 29 h 80"/>
                  <a:gd name="T6" fmla="*/ 123 w 179"/>
                  <a:gd name="T7" fmla="*/ 80 h 80"/>
                  <a:gd name="T8" fmla="*/ 0 w 179"/>
                  <a:gd name="T9" fmla="*/ 4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80">
                    <a:moveTo>
                      <a:pt x="0" y="47"/>
                    </a:moveTo>
                    <a:lnTo>
                      <a:pt x="53" y="0"/>
                    </a:lnTo>
                    <a:lnTo>
                      <a:pt x="179" y="29"/>
                    </a:lnTo>
                    <a:lnTo>
                      <a:pt x="123" y="80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45" name="Freeform 265"/>
              <p:cNvSpPr/>
              <p:nvPr/>
            </p:nvSpPr>
            <p:spPr bwMode="auto">
              <a:xfrm>
                <a:off x="1128" y="3476"/>
                <a:ext cx="10" cy="36"/>
              </a:xfrm>
              <a:custGeom>
                <a:avLst/>
                <a:gdLst>
                  <a:gd name="T0" fmla="*/ 11 w 58"/>
                  <a:gd name="T1" fmla="*/ 142 h 142"/>
                  <a:gd name="T2" fmla="*/ 0 w 58"/>
                  <a:gd name="T3" fmla="*/ 66 h 142"/>
                  <a:gd name="T4" fmla="*/ 1 w 58"/>
                  <a:gd name="T5" fmla="*/ 65 h 142"/>
                  <a:gd name="T6" fmla="*/ 5 w 58"/>
                  <a:gd name="T7" fmla="*/ 60 h 142"/>
                  <a:gd name="T8" fmla="*/ 11 w 58"/>
                  <a:gd name="T9" fmla="*/ 52 h 142"/>
                  <a:gd name="T10" fmla="*/ 19 w 58"/>
                  <a:gd name="T11" fmla="*/ 42 h 142"/>
                  <a:gd name="T12" fmla="*/ 26 w 58"/>
                  <a:gd name="T13" fmla="*/ 32 h 142"/>
                  <a:gd name="T14" fmla="*/ 36 w 58"/>
                  <a:gd name="T15" fmla="*/ 21 h 142"/>
                  <a:gd name="T16" fmla="*/ 44 w 58"/>
                  <a:gd name="T17" fmla="*/ 10 h 142"/>
                  <a:gd name="T18" fmla="*/ 52 w 58"/>
                  <a:gd name="T19" fmla="*/ 0 h 142"/>
                  <a:gd name="T20" fmla="*/ 58 w 58"/>
                  <a:gd name="T21" fmla="*/ 107 h 142"/>
                  <a:gd name="T22" fmla="*/ 11 w 58"/>
                  <a:gd name="T23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" h="142">
                    <a:moveTo>
                      <a:pt x="11" y="142"/>
                    </a:moveTo>
                    <a:lnTo>
                      <a:pt x="0" y="66"/>
                    </a:lnTo>
                    <a:lnTo>
                      <a:pt x="1" y="65"/>
                    </a:lnTo>
                    <a:lnTo>
                      <a:pt x="5" y="60"/>
                    </a:lnTo>
                    <a:lnTo>
                      <a:pt x="11" y="52"/>
                    </a:lnTo>
                    <a:lnTo>
                      <a:pt x="19" y="42"/>
                    </a:lnTo>
                    <a:lnTo>
                      <a:pt x="26" y="32"/>
                    </a:lnTo>
                    <a:lnTo>
                      <a:pt x="36" y="21"/>
                    </a:lnTo>
                    <a:lnTo>
                      <a:pt x="44" y="10"/>
                    </a:lnTo>
                    <a:lnTo>
                      <a:pt x="52" y="0"/>
                    </a:lnTo>
                    <a:lnTo>
                      <a:pt x="58" y="107"/>
                    </a:lnTo>
                    <a:lnTo>
                      <a:pt x="11" y="142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46" name="Freeform 266"/>
              <p:cNvSpPr/>
              <p:nvPr/>
            </p:nvSpPr>
            <p:spPr bwMode="auto">
              <a:xfrm>
                <a:off x="1142" y="3456"/>
                <a:ext cx="18" cy="40"/>
              </a:xfrm>
              <a:custGeom>
                <a:avLst/>
                <a:gdLst>
                  <a:gd name="T0" fmla="*/ 0 w 106"/>
                  <a:gd name="T1" fmla="*/ 163 h 163"/>
                  <a:gd name="T2" fmla="*/ 2 w 106"/>
                  <a:gd name="T3" fmla="*/ 52 h 163"/>
                  <a:gd name="T4" fmla="*/ 3 w 106"/>
                  <a:gd name="T5" fmla="*/ 50 h 163"/>
                  <a:gd name="T6" fmla="*/ 5 w 106"/>
                  <a:gd name="T7" fmla="*/ 47 h 163"/>
                  <a:gd name="T8" fmla="*/ 9 w 106"/>
                  <a:gd name="T9" fmla="*/ 42 h 163"/>
                  <a:gd name="T10" fmla="*/ 15 w 106"/>
                  <a:gd name="T11" fmla="*/ 35 h 163"/>
                  <a:gd name="T12" fmla="*/ 23 w 106"/>
                  <a:gd name="T13" fmla="*/ 29 h 163"/>
                  <a:gd name="T14" fmla="*/ 34 w 106"/>
                  <a:gd name="T15" fmla="*/ 22 h 163"/>
                  <a:gd name="T16" fmla="*/ 48 w 106"/>
                  <a:gd name="T17" fmla="*/ 14 h 163"/>
                  <a:gd name="T18" fmla="*/ 65 w 106"/>
                  <a:gd name="T19" fmla="*/ 7 h 163"/>
                  <a:gd name="T20" fmla="*/ 106 w 106"/>
                  <a:gd name="T21" fmla="*/ 0 h 163"/>
                  <a:gd name="T22" fmla="*/ 76 w 106"/>
                  <a:gd name="T23" fmla="*/ 90 h 163"/>
                  <a:gd name="T24" fmla="*/ 0 w 106"/>
                  <a:gd name="T2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6" h="163">
                    <a:moveTo>
                      <a:pt x="0" y="163"/>
                    </a:moveTo>
                    <a:lnTo>
                      <a:pt x="2" y="52"/>
                    </a:lnTo>
                    <a:lnTo>
                      <a:pt x="3" y="50"/>
                    </a:lnTo>
                    <a:lnTo>
                      <a:pt x="5" y="47"/>
                    </a:lnTo>
                    <a:lnTo>
                      <a:pt x="9" y="42"/>
                    </a:lnTo>
                    <a:lnTo>
                      <a:pt x="15" y="35"/>
                    </a:lnTo>
                    <a:lnTo>
                      <a:pt x="23" y="29"/>
                    </a:lnTo>
                    <a:lnTo>
                      <a:pt x="34" y="22"/>
                    </a:lnTo>
                    <a:lnTo>
                      <a:pt x="48" y="14"/>
                    </a:lnTo>
                    <a:lnTo>
                      <a:pt x="65" y="7"/>
                    </a:lnTo>
                    <a:lnTo>
                      <a:pt x="106" y="0"/>
                    </a:lnTo>
                    <a:lnTo>
                      <a:pt x="76" y="90"/>
                    </a:lnTo>
                    <a:lnTo>
                      <a:pt x="0" y="163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47" name="Freeform 267"/>
              <p:cNvSpPr/>
              <p:nvPr/>
            </p:nvSpPr>
            <p:spPr bwMode="auto">
              <a:xfrm>
                <a:off x="1145" y="3488"/>
                <a:ext cx="26" cy="24"/>
              </a:xfrm>
              <a:custGeom>
                <a:avLst/>
                <a:gdLst>
                  <a:gd name="T0" fmla="*/ 0 w 155"/>
                  <a:gd name="T1" fmla="*/ 58 h 93"/>
                  <a:gd name="T2" fmla="*/ 61 w 155"/>
                  <a:gd name="T3" fmla="*/ 0 h 93"/>
                  <a:gd name="T4" fmla="*/ 155 w 155"/>
                  <a:gd name="T5" fmla="*/ 13 h 93"/>
                  <a:gd name="T6" fmla="*/ 154 w 155"/>
                  <a:gd name="T7" fmla="*/ 16 h 93"/>
                  <a:gd name="T8" fmla="*/ 151 w 155"/>
                  <a:gd name="T9" fmla="*/ 22 h 93"/>
                  <a:gd name="T10" fmla="*/ 146 w 155"/>
                  <a:gd name="T11" fmla="*/ 32 h 93"/>
                  <a:gd name="T12" fmla="*/ 140 w 155"/>
                  <a:gd name="T13" fmla="*/ 45 h 93"/>
                  <a:gd name="T14" fmla="*/ 132 w 155"/>
                  <a:gd name="T15" fmla="*/ 57 h 93"/>
                  <a:gd name="T16" fmla="*/ 124 w 155"/>
                  <a:gd name="T17" fmla="*/ 71 h 93"/>
                  <a:gd name="T18" fmla="*/ 116 w 155"/>
                  <a:gd name="T19" fmla="*/ 83 h 93"/>
                  <a:gd name="T20" fmla="*/ 108 w 155"/>
                  <a:gd name="T21" fmla="*/ 93 h 93"/>
                  <a:gd name="T22" fmla="*/ 0 w 155"/>
                  <a:gd name="T23" fmla="*/ 58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5" h="93">
                    <a:moveTo>
                      <a:pt x="0" y="58"/>
                    </a:moveTo>
                    <a:lnTo>
                      <a:pt x="61" y="0"/>
                    </a:lnTo>
                    <a:lnTo>
                      <a:pt x="155" y="13"/>
                    </a:lnTo>
                    <a:lnTo>
                      <a:pt x="154" y="16"/>
                    </a:lnTo>
                    <a:lnTo>
                      <a:pt x="151" y="22"/>
                    </a:lnTo>
                    <a:lnTo>
                      <a:pt x="146" y="32"/>
                    </a:lnTo>
                    <a:lnTo>
                      <a:pt x="140" y="45"/>
                    </a:lnTo>
                    <a:lnTo>
                      <a:pt x="132" y="57"/>
                    </a:lnTo>
                    <a:lnTo>
                      <a:pt x="124" y="71"/>
                    </a:lnTo>
                    <a:lnTo>
                      <a:pt x="116" y="83"/>
                    </a:lnTo>
                    <a:lnTo>
                      <a:pt x="108" y="93"/>
                    </a:ln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48" name="Freeform 268"/>
              <p:cNvSpPr/>
              <p:nvPr/>
            </p:nvSpPr>
            <p:spPr bwMode="auto">
              <a:xfrm>
                <a:off x="1161" y="3449"/>
                <a:ext cx="21" cy="34"/>
              </a:xfrm>
              <a:custGeom>
                <a:avLst/>
                <a:gdLst>
                  <a:gd name="T0" fmla="*/ 0 w 126"/>
                  <a:gd name="T1" fmla="*/ 122 h 137"/>
                  <a:gd name="T2" fmla="*/ 126 w 126"/>
                  <a:gd name="T3" fmla="*/ 0 h 137"/>
                  <a:gd name="T4" fmla="*/ 124 w 126"/>
                  <a:gd name="T5" fmla="*/ 5 h 137"/>
                  <a:gd name="T6" fmla="*/ 119 w 126"/>
                  <a:gd name="T7" fmla="*/ 19 h 137"/>
                  <a:gd name="T8" fmla="*/ 111 w 126"/>
                  <a:gd name="T9" fmla="*/ 39 h 137"/>
                  <a:gd name="T10" fmla="*/ 103 w 126"/>
                  <a:gd name="T11" fmla="*/ 62 h 137"/>
                  <a:gd name="T12" fmla="*/ 93 w 126"/>
                  <a:gd name="T13" fmla="*/ 85 h 137"/>
                  <a:gd name="T14" fmla="*/ 85 w 126"/>
                  <a:gd name="T15" fmla="*/ 108 h 137"/>
                  <a:gd name="T16" fmla="*/ 77 w 126"/>
                  <a:gd name="T17" fmla="*/ 125 h 137"/>
                  <a:gd name="T18" fmla="*/ 71 w 126"/>
                  <a:gd name="T19" fmla="*/ 137 h 137"/>
                  <a:gd name="T20" fmla="*/ 0 w 126"/>
                  <a:gd name="T21" fmla="*/ 122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6" h="137">
                    <a:moveTo>
                      <a:pt x="0" y="122"/>
                    </a:moveTo>
                    <a:lnTo>
                      <a:pt x="126" y="0"/>
                    </a:lnTo>
                    <a:lnTo>
                      <a:pt x="124" y="5"/>
                    </a:lnTo>
                    <a:lnTo>
                      <a:pt x="119" y="19"/>
                    </a:lnTo>
                    <a:lnTo>
                      <a:pt x="111" y="39"/>
                    </a:lnTo>
                    <a:lnTo>
                      <a:pt x="103" y="62"/>
                    </a:lnTo>
                    <a:lnTo>
                      <a:pt x="93" y="85"/>
                    </a:lnTo>
                    <a:lnTo>
                      <a:pt x="85" y="108"/>
                    </a:lnTo>
                    <a:lnTo>
                      <a:pt x="77" y="125"/>
                    </a:lnTo>
                    <a:lnTo>
                      <a:pt x="71" y="137"/>
                    </a:lnTo>
                    <a:lnTo>
                      <a:pt x="0" y="122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49" name="Freeform 269"/>
              <p:cNvSpPr/>
              <p:nvPr/>
            </p:nvSpPr>
            <p:spPr bwMode="auto">
              <a:xfrm>
                <a:off x="1162" y="3447"/>
                <a:ext cx="17" cy="23"/>
              </a:xfrm>
              <a:custGeom>
                <a:avLst/>
                <a:gdLst>
                  <a:gd name="T0" fmla="*/ 0 w 99"/>
                  <a:gd name="T1" fmla="*/ 94 h 94"/>
                  <a:gd name="T2" fmla="*/ 17 w 99"/>
                  <a:gd name="T3" fmla="*/ 14 h 94"/>
                  <a:gd name="T4" fmla="*/ 99 w 99"/>
                  <a:gd name="T5" fmla="*/ 0 h 94"/>
                  <a:gd name="T6" fmla="*/ 0 w 99"/>
                  <a:gd name="T7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94">
                    <a:moveTo>
                      <a:pt x="0" y="94"/>
                    </a:moveTo>
                    <a:lnTo>
                      <a:pt x="17" y="14"/>
                    </a:lnTo>
                    <a:lnTo>
                      <a:pt x="99" y="0"/>
                    </a:lnTo>
                    <a:lnTo>
                      <a:pt x="0" y="94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50" name="Freeform 270"/>
              <p:cNvSpPr/>
              <p:nvPr/>
            </p:nvSpPr>
            <p:spPr bwMode="auto">
              <a:xfrm>
                <a:off x="1152" y="3500"/>
                <a:ext cx="73" cy="155"/>
              </a:xfrm>
              <a:custGeom>
                <a:avLst/>
                <a:gdLst>
                  <a:gd name="T0" fmla="*/ 0 w 439"/>
                  <a:gd name="T1" fmla="*/ 353 h 622"/>
                  <a:gd name="T2" fmla="*/ 8 w 439"/>
                  <a:gd name="T3" fmla="*/ 273 h 622"/>
                  <a:gd name="T4" fmla="*/ 23 w 439"/>
                  <a:gd name="T5" fmla="*/ 226 h 622"/>
                  <a:gd name="T6" fmla="*/ 34 w 439"/>
                  <a:gd name="T7" fmla="*/ 201 h 622"/>
                  <a:gd name="T8" fmla="*/ 54 w 439"/>
                  <a:gd name="T9" fmla="*/ 163 h 622"/>
                  <a:gd name="T10" fmla="*/ 81 w 439"/>
                  <a:gd name="T11" fmla="*/ 126 h 622"/>
                  <a:gd name="T12" fmla="*/ 99 w 439"/>
                  <a:gd name="T13" fmla="*/ 107 h 622"/>
                  <a:gd name="T14" fmla="*/ 129 w 439"/>
                  <a:gd name="T15" fmla="*/ 79 h 622"/>
                  <a:gd name="T16" fmla="*/ 174 w 439"/>
                  <a:gd name="T17" fmla="*/ 42 h 622"/>
                  <a:gd name="T18" fmla="*/ 224 w 439"/>
                  <a:gd name="T19" fmla="*/ 11 h 622"/>
                  <a:gd name="T20" fmla="*/ 249 w 439"/>
                  <a:gd name="T21" fmla="*/ 3 h 622"/>
                  <a:gd name="T22" fmla="*/ 275 w 439"/>
                  <a:gd name="T23" fmla="*/ 2 h 622"/>
                  <a:gd name="T24" fmla="*/ 313 w 439"/>
                  <a:gd name="T25" fmla="*/ 1 h 622"/>
                  <a:gd name="T26" fmla="*/ 348 w 439"/>
                  <a:gd name="T27" fmla="*/ 0 h 622"/>
                  <a:gd name="T28" fmla="*/ 360 w 439"/>
                  <a:gd name="T29" fmla="*/ 6 h 622"/>
                  <a:gd name="T30" fmla="*/ 355 w 439"/>
                  <a:gd name="T31" fmla="*/ 52 h 622"/>
                  <a:gd name="T32" fmla="*/ 339 w 439"/>
                  <a:gd name="T33" fmla="*/ 98 h 622"/>
                  <a:gd name="T34" fmla="*/ 323 w 439"/>
                  <a:gd name="T35" fmla="*/ 133 h 622"/>
                  <a:gd name="T36" fmla="*/ 295 w 439"/>
                  <a:gd name="T37" fmla="*/ 186 h 622"/>
                  <a:gd name="T38" fmla="*/ 257 w 439"/>
                  <a:gd name="T39" fmla="*/ 239 h 622"/>
                  <a:gd name="T40" fmla="*/ 232 w 439"/>
                  <a:gd name="T41" fmla="*/ 263 h 622"/>
                  <a:gd name="T42" fmla="*/ 208 w 439"/>
                  <a:gd name="T43" fmla="*/ 281 h 622"/>
                  <a:gd name="T44" fmla="*/ 173 w 439"/>
                  <a:gd name="T45" fmla="*/ 307 h 622"/>
                  <a:gd name="T46" fmla="*/ 139 w 439"/>
                  <a:gd name="T47" fmla="*/ 329 h 622"/>
                  <a:gd name="T48" fmla="*/ 245 w 439"/>
                  <a:gd name="T49" fmla="*/ 386 h 622"/>
                  <a:gd name="T50" fmla="*/ 258 w 439"/>
                  <a:gd name="T51" fmla="*/ 389 h 622"/>
                  <a:gd name="T52" fmla="*/ 288 w 439"/>
                  <a:gd name="T53" fmla="*/ 402 h 622"/>
                  <a:gd name="T54" fmla="*/ 325 w 439"/>
                  <a:gd name="T55" fmla="*/ 419 h 622"/>
                  <a:gd name="T56" fmla="*/ 356 w 439"/>
                  <a:gd name="T57" fmla="*/ 441 h 622"/>
                  <a:gd name="T58" fmla="*/ 364 w 439"/>
                  <a:gd name="T59" fmla="*/ 452 h 622"/>
                  <a:gd name="T60" fmla="*/ 387 w 439"/>
                  <a:gd name="T61" fmla="*/ 483 h 622"/>
                  <a:gd name="T62" fmla="*/ 413 w 439"/>
                  <a:gd name="T63" fmla="*/ 532 h 622"/>
                  <a:gd name="T64" fmla="*/ 439 w 439"/>
                  <a:gd name="T65" fmla="*/ 593 h 622"/>
                  <a:gd name="T66" fmla="*/ 427 w 439"/>
                  <a:gd name="T67" fmla="*/ 598 h 622"/>
                  <a:gd name="T68" fmla="*/ 395 w 439"/>
                  <a:gd name="T69" fmla="*/ 609 h 622"/>
                  <a:gd name="T70" fmla="*/ 350 w 439"/>
                  <a:gd name="T71" fmla="*/ 620 h 622"/>
                  <a:gd name="T72" fmla="*/ 300 w 439"/>
                  <a:gd name="T73" fmla="*/ 622 h 622"/>
                  <a:gd name="T74" fmla="*/ 283 w 439"/>
                  <a:gd name="T75" fmla="*/ 618 h 622"/>
                  <a:gd name="T76" fmla="*/ 242 w 439"/>
                  <a:gd name="T77" fmla="*/ 604 h 622"/>
                  <a:gd name="T78" fmla="*/ 191 w 439"/>
                  <a:gd name="T79" fmla="*/ 581 h 622"/>
                  <a:gd name="T80" fmla="*/ 148 w 439"/>
                  <a:gd name="T81" fmla="*/ 544 h 622"/>
                  <a:gd name="T82" fmla="*/ 138 w 439"/>
                  <a:gd name="T83" fmla="*/ 536 h 622"/>
                  <a:gd name="T84" fmla="*/ 114 w 439"/>
                  <a:gd name="T85" fmla="*/ 511 h 622"/>
                  <a:gd name="T86" fmla="*/ 85 w 439"/>
                  <a:gd name="T87" fmla="*/ 474 h 622"/>
                  <a:gd name="T88" fmla="*/ 60 w 439"/>
                  <a:gd name="T89" fmla="*/ 431 h 622"/>
                  <a:gd name="T90" fmla="*/ 47 w 439"/>
                  <a:gd name="T91" fmla="*/ 412 h 622"/>
                  <a:gd name="T92" fmla="*/ 33 w 439"/>
                  <a:gd name="T93" fmla="*/ 372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39" h="622">
                    <a:moveTo>
                      <a:pt x="0" y="368"/>
                    </a:moveTo>
                    <a:lnTo>
                      <a:pt x="0" y="353"/>
                    </a:lnTo>
                    <a:lnTo>
                      <a:pt x="2" y="318"/>
                    </a:lnTo>
                    <a:lnTo>
                      <a:pt x="8" y="273"/>
                    </a:lnTo>
                    <a:lnTo>
                      <a:pt x="21" y="229"/>
                    </a:lnTo>
                    <a:lnTo>
                      <a:pt x="23" y="226"/>
                    </a:lnTo>
                    <a:lnTo>
                      <a:pt x="27" y="216"/>
                    </a:lnTo>
                    <a:lnTo>
                      <a:pt x="34" y="201"/>
                    </a:lnTo>
                    <a:lnTo>
                      <a:pt x="44" y="183"/>
                    </a:lnTo>
                    <a:lnTo>
                      <a:pt x="54" y="163"/>
                    </a:lnTo>
                    <a:lnTo>
                      <a:pt x="67" y="144"/>
                    </a:lnTo>
                    <a:lnTo>
                      <a:pt x="81" y="126"/>
                    </a:lnTo>
                    <a:lnTo>
                      <a:pt x="95" y="111"/>
                    </a:lnTo>
                    <a:lnTo>
                      <a:pt x="99" y="107"/>
                    </a:lnTo>
                    <a:lnTo>
                      <a:pt x="111" y="96"/>
                    </a:lnTo>
                    <a:lnTo>
                      <a:pt x="129" y="79"/>
                    </a:lnTo>
                    <a:lnTo>
                      <a:pt x="150" y="61"/>
                    </a:lnTo>
                    <a:lnTo>
                      <a:pt x="174" y="42"/>
                    </a:lnTo>
                    <a:lnTo>
                      <a:pt x="199" y="24"/>
                    </a:lnTo>
                    <a:lnTo>
                      <a:pt x="224" y="11"/>
                    </a:lnTo>
                    <a:lnTo>
                      <a:pt x="245" y="3"/>
                    </a:lnTo>
                    <a:lnTo>
                      <a:pt x="249" y="3"/>
                    </a:lnTo>
                    <a:lnTo>
                      <a:pt x="260" y="3"/>
                    </a:lnTo>
                    <a:lnTo>
                      <a:pt x="275" y="2"/>
                    </a:lnTo>
                    <a:lnTo>
                      <a:pt x="294" y="1"/>
                    </a:lnTo>
                    <a:lnTo>
                      <a:pt x="313" y="1"/>
                    </a:lnTo>
                    <a:lnTo>
                      <a:pt x="332" y="0"/>
                    </a:lnTo>
                    <a:lnTo>
                      <a:pt x="348" y="0"/>
                    </a:lnTo>
                    <a:lnTo>
                      <a:pt x="359" y="0"/>
                    </a:lnTo>
                    <a:lnTo>
                      <a:pt x="360" y="6"/>
                    </a:lnTo>
                    <a:lnTo>
                      <a:pt x="360" y="23"/>
                    </a:lnTo>
                    <a:lnTo>
                      <a:pt x="355" y="52"/>
                    </a:lnTo>
                    <a:lnTo>
                      <a:pt x="341" y="93"/>
                    </a:lnTo>
                    <a:lnTo>
                      <a:pt x="339" y="98"/>
                    </a:lnTo>
                    <a:lnTo>
                      <a:pt x="333" y="112"/>
                    </a:lnTo>
                    <a:lnTo>
                      <a:pt x="323" y="133"/>
                    </a:lnTo>
                    <a:lnTo>
                      <a:pt x="311" y="158"/>
                    </a:lnTo>
                    <a:lnTo>
                      <a:pt x="295" y="186"/>
                    </a:lnTo>
                    <a:lnTo>
                      <a:pt x="277" y="214"/>
                    </a:lnTo>
                    <a:lnTo>
                      <a:pt x="257" y="239"/>
                    </a:lnTo>
                    <a:lnTo>
                      <a:pt x="235" y="261"/>
                    </a:lnTo>
                    <a:lnTo>
                      <a:pt x="232" y="263"/>
                    </a:lnTo>
                    <a:lnTo>
                      <a:pt x="222" y="271"/>
                    </a:lnTo>
                    <a:lnTo>
                      <a:pt x="208" y="281"/>
                    </a:lnTo>
                    <a:lnTo>
                      <a:pt x="191" y="293"/>
                    </a:lnTo>
                    <a:lnTo>
                      <a:pt x="173" y="307"/>
                    </a:lnTo>
                    <a:lnTo>
                      <a:pt x="155" y="319"/>
                    </a:lnTo>
                    <a:lnTo>
                      <a:pt x="139" y="329"/>
                    </a:lnTo>
                    <a:lnTo>
                      <a:pt x="126" y="337"/>
                    </a:lnTo>
                    <a:lnTo>
                      <a:pt x="245" y="386"/>
                    </a:lnTo>
                    <a:lnTo>
                      <a:pt x="248" y="387"/>
                    </a:lnTo>
                    <a:lnTo>
                      <a:pt x="258" y="389"/>
                    </a:lnTo>
                    <a:lnTo>
                      <a:pt x="271" y="394"/>
                    </a:lnTo>
                    <a:lnTo>
                      <a:pt x="288" y="402"/>
                    </a:lnTo>
                    <a:lnTo>
                      <a:pt x="307" y="409"/>
                    </a:lnTo>
                    <a:lnTo>
                      <a:pt x="325" y="419"/>
                    </a:lnTo>
                    <a:lnTo>
                      <a:pt x="342" y="429"/>
                    </a:lnTo>
                    <a:lnTo>
                      <a:pt x="356" y="441"/>
                    </a:lnTo>
                    <a:lnTo>
                      <a:pt x="358" y="443"/>
                    </a:lnTo>
                    <a:lnTo>
                      <a:pt x="364" y="452"/>
                    </a:lnTo>
                    <a:lnTo>
                      <a:pt x="374" y="466"/>
                    </a:lnTo>
                    <a:lnTo>
                      <a:pt x="387" y="483"/>
                    </a:lnTo>
                    <a:lnTo>
                      <a:pt x="399" y="506"/>
                    </a:lnTo>
                    <a:lnTo>
                      <a:pt x="413" y="532"/>
                    </a:lnTo>
                    <a:lnTo>
                      <a:pt x="427" y="561"/>
                    </a:lnTo>
                    <a:lnTo>
                      <a:pt x="439" y="593"/>
                    </a:lnTo>
                    <a:lnTo>
                      <a:pt x="435" y="594"/>
                    </a:lnTo>
                    <a:lnTo>
                      <a:pt x="427" y="598"/>
                    </a:lnTo>
                    <a:lnTo>
                      <a:pt x="412" y="604"/>
                    </a:lnTo>
                    <a:lnTo>
                      <a:pt x="395" y="609"/>
                    </a:lnTo>
                    <a:lnTo>
                      <a:pt x="374" y="615"/>
                    </a:lnTo>
                    <a:lnTo>
                      <a:pt x="350" y="620"/>
                    </a:lnTo>
                    <a:lnTo>
                      <a:pt x="325" y="622"/>
                    </a:lnTo>
                    <a:lnTo>
                      <a:pt x="300" y="622"/>
                    </a:lnTo>
                    <a:lnTo>
                      <a:pt x="296" y="620"/>
                    </a:lnTo>
                    <a:lnTo>
                      <a:pt x="283" y="618"/>
                    </a:lnTo>
                    <a:lnTo>
                      <a:pt x="264" y="612"/>
                    </a:lnTo>
                    <a:lnTo>
                      <a:pt x="242" y="604"/>
                    </a:lnTo>
                    <a:lnTo>
                      <a:pt x="216" y="593"/>
                    </a:lnTo>
                    <a:lnTo>
                      <a:pt x="191" y="581"/>
                    </a:lnTo>
                    <a:lnTo>
                      <a:pt x="168" y="564"/>
                    </a:lnTo>
                    <a:lnTo>
                      <a:pt x="148" y="544"/>
                    </a:lnTo>
                    <a:lnTo>
                      <a:pt x="144" y="542"/>
                    </a:lnTo>
                    <a:lnTo>
                      <a:pt x="138" y="536"/>
                    </a:lnTo>
                    <a:lnTo>
                      <a:pt x="126" y="524"/>
                    </a:lnTo>
                    <a:lnTo>
                      <a:pt x="114" y="511"/>
                    </a:lnTo>
                    <a:lnTo>
                      <a:pt x="99" y="494"/>
                    </a:lnTo>
                    <a:lnTo>
                      <a:pt x="85" y="474"/>
                    </a:lnTo>
                    <a:lnTo>
                      <a:pt x="71" y="453"/>
                    </a:lnTo>
                    <a:lnTo>
                      <a:pt x="60" y="431"/>
                    </a:lnTo>
                    <a:lnTo>
                      <a:pt x="55" y="426"/>
                    </a:lnTo>
                    <a:lnTo>
                      <a:pt x="47" y="412"/>
                    </a:lnTo>
                    <a:lnTo>
                      <a:pt x="39" y="393"/>
                    </a:lnTo>
                    <a:lnTo>
                      <a:pt x="33" y="372"/>
                    </a:lnTo>
                    <a:lnTo>
                      <a:pt x="0" y="36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51" name="Freeform 271"/>
              <p:cNvSpPr/>
              <p:nvPr/>
            </p:nvSpPr>
            <p:spPr bwMode="auto">
              <a:xfrm>
                <a:off x="1185" y="3550"/>
                <a:ext cx="63" cy="50"/>
              </a:xfrm>
              <a:custGeom>
                <a:avLst/>
                <a:gdLst>
                  <a:gd name="T0" fmla="*/ 24 w 377"/>
                  <a:gd name="T1" fmla="*/ 111 h 198"/>
                  <a:gd name="T2" fmla="*/ 30 w 377"/>
                  <a:gd name="T3" fmla="*/ 102 h 198"/>
                  <a:gd name="T4" fmla="*/ 47 w 377"/>
                  <a:gd name="T5" fmla="*/ 82 h 198"/>
                  <a:gd name="T6" fmla="*/ 75 w 377"/>
                  <a:gd name="T7" fmla="*/ 56 h 198"/>
                  <a:gd name="T8" fmla="*/ 115 w 377"/>
                  <a:gd name="T9" fmla="*/ 31 h 198"/>
                  <a:gd name="T10" fmla="*/ 126 w 377"/>
                  <a:gd name="T11" fmla="*/ 25 h 198"/>
                  <a:gd name="T12" fmla="*/ 156 w 377"/>
                  <a:gd name="T13" fmla="*/ 13 h 198"/>
                  <a:gd name="T14" fmla="*/ 195 w 377"/>
                  <a:gd name="T15" fmla="*/ 2 h 198"/>
                  <a:gd name="T16" fmla="*/ 233 w 377"/>
                  <a:gd name="T17" fmla="*/ 0 h 198"/>
                  <a:gd name="T18" fmla="*/ 245 w 377"/>
                  <a:gd name="T19" fmla="*/ 1 h 198"/>
                  <a:gd name="T20" fmla="*/ 274 w 377"/>
                  <a:gd name="T21" fmla="*/ 8 h 198"/>
                  <a:gd name="T22" fmla="*/ 309 w 377"/>
                  <a:gd name="T23" fmla="*/ 25 h 198"/>
                  <a:gd name="T24" fmla="*/ 341 w 377"/>
                  <a:gd name="T25" fmla="*/ 56 h 198"/>
                  <a:gd name="T26" fmla="*/ 376 w 377"/>
                  <a:gd name="T27" fmla="*/ 116 h 198"/>
                  <a:gd name="T28" fmla="*/ 366 w 377"/>
                  <a:gd name="T29" fmla="*/ 127 h 198"/>
                  <a:gd name="T30" fmla="*/ 349 w 377"/>
                  <a:gd name="T31" fmla="*/ 143 h 198"/>
                  <a:gd name="T32" fmla="*/ 323 w 377"/>
                  <a:gd name="T33" fmla="*/ 162 h 198"/>
                  <a:gd name="T34" fmla="*/ 303 w 377"/>
                  <a:gd name="T35" fmla="*/ 172 h 198"/>
                  <a:gd name="T36" fmla="*/ 281 w 377"/>
                  <a:gd name="T37" fmla="*/ 180 h 198"/>
                  <a:gd name="T38" fmla="*/ 247 w 377"/>
                  <a:gd name="T39" fmla="*/ 190 h 198"/>
                  <a:gd name="T40" fmla="*/ 210 w 377"/>
                  <a:gd name="T41" fmla="*/ 197 h 198"/>
                  <a:gd name="T42" fmla="*/ 191 w 377"/>
                  <a:gd name="T43" fmla="*/ 198 h 198"/>
                  <a:gd name="T44" fmla="*/ 170 w 377"/>
                  <a:gd name="T45" fmla="*/ 196 h 198"/>
                  <a:gd name="T46" fmla="*/ 136 w 377"/>
                  <a:gd name="T47" fmla="*/ 187 h 198"/>
                  <a:gd name="T48" fmla="*/ 94 w 377"/>
                  <a:gd name="T49" fmla="*/ 171 h 198"/>
                  <a:gd name="T50" fmla="*/ 73 w 377"/>
                  <a:gd name="T51" fmla="*/ 158 h 198"/>
                  <a:gd name="T52" fmla="*/ 69 w 377"/>
                  <a:gd name="T53" fmla="*/ 155 h 198"/>
                  <a:gd name="T54" fmla="*/ 60 w 377"/>
                  <a:gd name="T55" fmla="*/ 146 h 198"/>
                  <a:gd name="T56" fmla="*/ 48 w 377"/>
                  <a:gd name="T57" fmla="*/ 135 h 198"/>
                  <a:gd name="T58" fmla="*/ 39 w 377"/>
                  <a:gd name="T59" fmla="*/ 127 h 198"/>
                  <a:gd name="T60" fmla="*/ 25 w 377"/>
                  <a:gd name="T61" fmla="*/ 128 h 198"/>
                  <a:gd name="T62" fmla="*/ 0 w 377"/>
                  <a:gd name="T63" fmla="*/ 12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7" h="198">
                    <a:moveTo>
                      <a:pt x="0" y="128"/>
                    </a:moveTo>
                    <a:lnTo>
                      <a:pt x="24" y="111"/>
                    </a:lnTo>
                    <a:lnTo>
                      <a:pt x="25" y="108"/>
                    </a:lnTo>
                    <a:lnTo>
                      <a:pt x="30" y="102"/>
                    </a:lnTo>
                    <a:lnTo>
                      <a:pt x="37" y="93"/>
                    </a:lnTo>
                    <a:lnTo>
                      <a:pt x="47" y="82"/>
                    </a:lnTo>
                    <a:lnTo>
                      <a:pt x="61" y="68"/>
                    </a:lnTo>
                    <a:lnTo>
                      <a:pt x="75" y="56"/>
                    </a:lnTo>
                    <a:lnTo>
                      <a:pt x="94" y="42"/>
                    </a:lnTo>
                    <a:lnTo>
                      <a:pt x="115" y="31"/>
                    </a:lnTo>
                    <a:lnTo>
                      <a:pt x="118" y="30"/>
                    </a:lnTo>
                    <a:lnTo>
                      <a:pt x="126" y="25"/>
                    </a:lnTo>
                    <a:lnTo>
                      <a:pt x="140" y="20"/>
                    </a:lnTo>
                    <a:lnTo>
                      <a:pt x="156" y="13"/>
                    </a:lnTo>
                    <a:lnTo>
                      <a:pt x="175" y="7"/>
                    </a:lnTo>
                    <a:lnTo>
                      <a:pt x="195" y="2"/>
                    </a:lnTo>
                    <a:lnTo>
                      <a:pt x="214" y="0"/>
                    </a:lnTo>
                    <a:lnTo>
                      <a:pt x="233" y="0"/>
                    </a:lnTo>
                    <a:lnTo>
                      <a:pt x="236" y="0"/>
                    </a:lnTo>
                    <a:lnTo>
                      <a:pt x="245" y="1"/>
                    </a:lnTo>
                    <a:lnTo>
                      <a:pt x="258" y="3"/>
                    </a:lnTo>
                    <a:lnTo>
                      <a:pt x="274" y="8"/>
                    </a:lnTo>
                    <a:lnTo>
                      <a:pt x="291" y="15"/>
                    </a:lnTo>
                    <a:lnTo>
                      <a:pt x="309" y="25"/>
                    </a:lnTo>
                    <a:lnTo>
                      <a:pt x="326" y="38"/>
                    </a:lnTo>
                    <a:lnTo>
                      <a:pt x="341" y="56"/>
                    </a:lnTo>
                    <a:lnTo>
                      <a:pt x="377" y="115"/>
                    </a:lnTo>
                    <a:lnTo>
                      <a:pt x="376" y="116"/>
                    </a:lnTo>
                    <a:lnTo>
                      <a:pt x="373" y="121"/>
                    </a:lnTo>
                    <a:lnTo>
                      <a:pt x="366" y="127"/>
                    </a:lnTo>
                    <a:lnTo>
                      <a:pt x="359" y="135"/>
                    </a:lnTo>
                    <a:lnTo>
                      <a:pt x="349" y="143"/>
                    </a:lnTo>
                    <a:lnTo>
                      <a:pt x="337" y="153"/>
                    </a:lnTo>
                    <a:lnTo>
                      <a:pt x="323" y="162"/>
                    </a:lnTo>
                    <a:lnTo>
                      <a:pt x="306" y="171"/>
                    </a:lnTo>
                    <a:lnTo>
                      <a:pt x="303" y="172"/>
                    </a:lnTo>
                    <a:lnTo>
                      <a:pt x="294" y="175"/>
                    </a:lnTo>
                    <a:lnTo>
                      <a:pt x="281" y="180"/>
                    </a:lnTo>
                    <a:lnTo>
                      <a:pt x="265" y="185"/>
                    </a:lnTo>
                    <a:lnTo>
                      <a:pt x="247" y="190"/>
                    </a:lnTo>
                    <a:lnTo>
                      <a:pt x="228" y="195"/>
                    </a:lnTo>
                    <a:lnTo>
                      <a:pt x="210" y="197"/>
                    </a:lnTo>
                    <a:lnTo>
                      <a:pt x="194" y="198"/>
                    </a:lnTo>
                    <a:lnTo>
                      <a:pt x="191" y="198"/>
                    </a:lnTo>
                    <a:lnTo>
                      <a:pt x="182" y="197"/>
                    </a:lnTo>
                    <a:lnTo>
                      <a:pt x="170" y="196"/>
                    </a:lnTo>
                    <a:lnTo>
                      <a:pt x="154" y="192"/>
                    </a:lnTo>
                    <a:lnTo>
                      <a:pt x="136" y="187"/>
                    </a:lnTo>
                    <a:lnTo>
                      <a:pt x="116" y="181"/>
                    </a:lnTo>
                    <a:lnTo>
                      <a:pt x="94" y="171"/>
                    </a:lnTo>
                    <a:lnTo>
                      <a:pt x="74" y="160"/>
                    </a:lnTo>
                    <a:lnTo>
                      <a:pt x="73" y="158"/>
                    </a:lnTo>
                    <a:lnTo>
                      <a:pt x="72" y="157"/>
                    </a:lnTo>
                    <a:lnTo>
                      <a:pt x="69" y="155"/>
                    </a:lnTo>
                    <a:lnTo>
                      <a:pt x="65" y="151"/>
                    </a:lnTo>
                    <a:lnTo>
                      <a:pt x="60" y="146"/>
                    </a:lnTo>
                    <a:lnTo>
                      <a:pt x="54" y="141"/>
                    </a:lnTo>
                    <a:lnTo>
                      <a:pt x="48" y="135"/>
                    </a:lnTo>
                    <a:lnTo>
                      <a:pt x="42" y="128"/>
                    </a:lnTo>
                    <a:lnTo>
                      <a:pt x="39" y="127"/>
                    </a:lnTo>
                    <a:lnTo>
                      <a:pt x="33" y="126"/>
                    </a:lnTo>
                    <a:lnTo>
                      <a:pt x="25" y="128"/>
                    </a:lnTo>
                    <a:lnTo>
                      <a:pt x="12" y="140"/>
                    </a:lnTo>
                    <a:lnTo>
                      <a:pt x="0" y="12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52" name="Freeform 272"/>
              <p:cNvSpPr/>
              <p:nvPr/>
            </p:nvSpPr>
            <p:spPr bwMode="auto">
              <a:xfrm>
                <a:off x="1156" y="3541"/>
                <a:ext cx="10" cy="40"/>
              </a:xfrm>
              <a:custGeom>
                <a:avLst/>
                <a:gdLst>
                  <a:gd name="T0" fmla="*/ 0 w 59"/>
                  <a:gd name="T1" fmla="*/ 160 h 160"/>
                  <a:gd name="T2" fmla="*/ 59 w 59"/>
                  <a:gd name="T3" fmla="*/ 80 h 160"/>
                  <a:gd name="T4" fmla="*/ 59 w 59"/>
                  <a:gd name="T5" fmla="*/ 0 h 160"/>
                  <a:gd name="T6" fmla="*/ 58 w 59"/>
                  <a:gd name="T7" fmla="*/ 3 h 160"/>
                  <a:gd name="T8" fmla="*/ 54 w 59"/>
                  <a:gd name="T9" fmla="*/ 9 h 160"/>
                  <a:gd name="T10" fmla="*/ 48 w 59"/>
                  <a:gd name="T11" fmla="*/ 18 h 160"/>
                  <a:gd name="T12" fmla="*/ 42 w 59"/>
                  <a:gd name="T13" fmla="*/ 29 h 160"/>
                  <a:gd name="T14" fmla="*/ 35 w 59"/>
                  <a:gd name="T15" fmla="*/ 41 h 160"/>
                  <a:gd name="T16" fmla="*/ 27 w 59"/>
                  <a:gd name="T17" fmla="*/ 56 h 160"/>
                  <a:gd name="T18" fmla="*/ 21 w 59"/>
                  <a:gd name="T19" fmla="*/ 70 h 160"/>
                  <a:gd name="T20" fmla="*/ 15 w 59"/>
                  <a:gd name="T21" fmla="*/ 84 h 160"/>
                  <a:gd name="T22" fmla="*/ 0 w 59"/>
                  <a:gd name="T23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" h="160">
                    <a:moveTo>
                      <a:pt x="0" y="160"/>
                    </a:moveTo>
                    <a:lnTo>
                      <a:pt x="59" y="80"/>
                    </a:lnTo>
                    <a:lnTo>
                      <a:pt x="59" y="0"/>
                    </a:lnTo>
                    <a:lnTo>
                      <a:pt x="58" y="3"/>
                    </a:lnTo>
                    <a:lnTo>
                      <a:pt x="54" y="9"/>
                    </a:lnTo>
                    <a:lnTo>
                      <a:pt x="48" y="18"/>
                    </a:lnTo>
                    <a:lnTo>
                      <a:pt x="42" y="29"/>
                    </a:lnTo>
                    <a:lnTo>
                      <a:pt x="35" y="41"/>
                    </a:lnTo>
                    <a:lnTo>
                      <a:pt x="27" y="56"/>
                    </a:lnTo>
                    <a:lnTo>
                      <a:pt x="21" y="70"/>
                    </a:lnTo>
                    <a:lnTo>
                      <a:pt x="15" y="84"/>
                    </a:lnTo>
                    <a:lnTo>
                      <a:pt x="0" y="160"/>
                    </a:lnTo>
                    <a:close/>
                  </a:path>
                </a:pathLst>
              </a:custGeom>
              <a:solidFill>
                <a:srgbClr val="59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53" name="Freeform 273"/>
              <p:cNvSpPr/>
              <p:nvPr/>
            </p:nvSpPr>
            <p:spPr bwMode="auto">
              <a:xfrm>
                <a:off x="1170" y="3517"/>
                <a:ext cx="13" cy="36"/>
              </a:xfrm>
              <a:custGeom>
                <a:avLst/>
                <a:gdLst>
                  <a:gd name="T0" fmla="*/ 3 w 83"/>
                  <a:gd name="T1" fmla="*/ 143 h 143"/>
                  <a:gd name="T2" fmla="*/ 0 w 83"/>
                  <a:gd name="T3" fmla="*/ 67 h 143"/>
                  <a:gd name="T4" fmla="*/ 1 w 83"/>
                  <a:gd name="T5" fmla="*/ 65 h 143"/>
                  <a:gd name="T6" fmla="*/ 3 w 83"/>
                  <a:gd name="T7" fmla="*/ 60 h 143"/>
                  <a:gd name="T8" fmla="*/ 8 w 83"/>
                  <a:gd name="T9" fmla="*/ 55 h 143"/>
                  <a:gd name="T10" fmla="*/ 12 w 83"/>
                  <a:gd name="T11" fmla="*/ 48 h 143"/>
                  <a:gd name="T12" fmla="*/ 18 w 83"/>
                  <a:gd name="T13" fmla="*/ 39 h 143"/>
                  <a:gd name="T14" fmla="*/ 26 w 83"/>
                  <a:gd name="T15" fmla="*/ 32 h 143"/>
                  <a:gd name="T16" fmla="*/ 33 w 83"/>
                  <a:gd name="T17" fmla="*/ 24 h 143"/>
                  <a:gd name="T18" fmla="*/ 41 w 83"/>
                  <a:gd name="T19" fmla="*/ 18 h 143"/>
                  <a:gd name="T20" fmla="*/ 83 w 83"/>
                  <a:gd name="T21" fmla="*/ 0 h 143"/>
                  <a:gd name="T22" fmla="*/ 79 w 83"/>
                  <a:gd name="T23" fmla="*/ 42 h 143"/>
                  <a:gd name="T24" fmla="*/ 3 w 83"/>
                  <a:gd name="T25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143">
                    <a:moveTo>
                      <a:pt x="3" y="143"/>
                    </a:moveTo>
                    <a:lnTo>
                      <a:pt x="0" y="67"/>
                    </a:lnTo>
                    <a:lnTo>
                      <a:pt x="1" y="65"/>
                    </a:lnTo>
                    <a:lnTo>
                      <a:pt x="3" y="60"/>
                    </a:lnTo>
                    <a:lnTo>
                      <a:pt x="8" y="55"/>
                    </a:lnTo>
                    <a:lnTo>
                      <a:pt x="12" y="48"/>
                    </a:lnTo>
                    <a:lnTo>
                      <a:pt x="18" y="39"/>
                    </a:lnTo>
                    <a:lnTo>
                      <a:pt x="26" y="32"/>
                    </a:lnTo>
                    <a:lnTo>
                      <a:pt x="33" y="24"/>
                    </a:lnTo>
                    <a:lnTo>
                      <a:pt x="41" y="18"/>
                    </a:lnTo>
                    <a:lnTo>
                      <a:pt x="83" y="0"/>
                    </a:lnTo>
                    <a:lnTo>
                      <a:pt x="79" y="42"/>
                    </a:lnTo>
                    <a:lnTo>
                      <a:pt x="3" y="143"/>
                    </a:lnTo>
                    <a:close/>
                  </a:path>
                </a:pathLst>
              </a:custGeom>
              <a:solidFill>
                <a:srgbClr val="59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54" name="Freeform 274"/>
              <p:cNvSpPr/>
              <p:nvPr/>
            </p:nvSpPr>
            <p:spPr bwMode="auto">
              <a:xfrm>
                <a:off x="1187" y="3505"/>
                <a:ext cx="17" cy="21"/>
              </a:xfrm>
              <a:custGeom>
                <a:avLst/>
                <a:gdLst>
                  <a:gd name="T0" fmla="*/ 0 w 103"/>
                  <a:gd name="T1" fmla="*/ 83 h 83"/>
                  <a:gd name="T2" fmla="*/ 6 w 103"/>
                  <a:gd name="T3" fmla="*/ 31 h 83"/>
                  <a:gd name="T4" fmla="*/ 8 w 103"/>
                  <a:gd name="T5" fmla="*/ 30 h 83"/>
                  <a:gd name="T6" fmla="*/ 13 w 103"/>
                  <a:gd name="T7" fmla="*/ 26 h 83"/>
                  <a:gd name="T8" fmla="*/ 21 w 103"/>
                  <a:gd name="T9" fmla="*/ 21 h 83"/>
                  <a:gd name="T10" fmla="*/ 33 w 103"/>
                  <a:gd name="T11" fmla="*/ 15 h 83"/>
                  <a:gd name="T12" fmla="*/ 46 w 103"/>
                  <a:gd name="T13" fmla="*/ 10 h 83"/>
                  <a:gd name="T14" fmla="*/ 63 w 103"/>
                  <a:gd name="T15" fmla="*/ 5 h 83"/>
                  <a:gd name="T16" fmla="*/ 81 w 103"/>
                  <a:gd name="T17" fmla="*/ 1 h 83"/>
                  <a:gd name="T18" fmla="*/ 103 w 103"/>
                  <a:gd name="T19" fmla="*/ 0 h 83"/>
                  <a:gd name="T20" fmla="*/ 0 w 103"/>
                  <a:gd name="T21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3" h="83">
                    <a:moveTo>
                      <a:pt x="0" y="83"/>
                    </a:moveTo>
                    <a:lnTo>
                      <a:pt x="6" y="31"/>
                    </a:lnTo>
                    <a:lnTo>
                      <a:pt x="8" y="30"/>
                    </a:lnTo>
                    <a:lnTo>
                      <a:pt x="13" y="26"/>
                    </a:lnTo>
                    <a:lnTo>
                      <a:pt x="21" y="21"/>
                    </a:lnTo>
                    <a:lnTo>
                      <a:pt x="33" y="15"/>
                    </a:lnTo>
                    <a:lnTo>
                      <a:pt x="46" y="10"/>
                    </a:lnTo>
                    <a:lnTo>
                      <a:pt x="63" y="5"/>
                    </a:lnTo>
                    <a:lnTo>
                      <a:pt x="81" y="1"/>
                    </a:lnTo>
                    <a:lnTo>
                      <a:pt x="103" y="0"/>
                    </a:lnTo>
                    <a:lnTo>
                      <a:pt x="0" y="83"/>
                    </a:lnTo>
                    <a:close/>
                  </a:path>
                </a:pathLst>
              </a:custGeom>
              <a:solidFill>
                <a:srgbClr val="59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55" name="Freeform 275"/>
              <p:cNvSpPr/>
              <p:nvPr/>
            </p:nvSpPr>
            <p:spPr bwMode="auto">
              <a:xfrm>
                <a:off x="1195" y="3507"/>
                <a:ext cx="14" cy="19"/>
              </a:xfrm>
              <a:custGeom>
                <a:avLst/>
                <a:gdLst>
                  <a:gd name="T0" fmla="*/ 0 w 85"/>
                  <a:gd name="T1" fmla="*/ 79 h 79"/>
                  <a:gd name="T2" fmla="*/ 85 w 85"/>
                  <a:gd name="T3" fmla="*/ 0 h 79"/>
                  <a:gd name="T4" fmla="*/ 83 w 85"/>
                  <a:gd name="T5" fmla="*/ 10 h 79"/>
                  <a:gd name="T6" fmla="*/ 77 w 85"/>
                  <a:gd name="T7" fmla="*/ 31 h 79"/>
                  <a:gd name="T8" fmla="*/ 68 w 85"/>
                  <a:gd name="T9" fmla="*/ 58 h 79"/>
                  <a:gd name="T10" fmla="*/ 59 w 85"/>
                  <a:gd name="T11" fmla="*/ 76 h 79"/>
                  <a:gd name="T12" fmla="*/ 0 w 85"/>
                  <a:gd name="T13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79">
                    <a:moveTo>
                      <a:pt x="0" y="79"/>
                    </a:moveTo>
                    <a:lnTo>
                      <a:pt x="85" y="0"/>
                    </a:lnTo>
                    <a:lnTo>
                      <a:pt x="83" y="10"/>
                    </a:lnTo>
                    <a:lnTo>
                      <a:pt x="77" y="31"/>
                    </a:lnTo>
                    <a:lnTo>
                      <a:pt x="68" y="58"/>
                    </a:lnTo>
                    <a:lnTo>
                      <a:pt x="59" y="76"/>
                    </a:lnTo>
                    <a:lnTo>
                      <a:pt x="0" y="79"/>
                    </a:lnTo>
                    <a:close/>
                  </a:path>
                </a:pathLst>
              </a:custGeom>
              <a:solidFill>
                <a:srgbClr val="59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56" name="Freeform 276"/>
              <p:cNvSpPr/>
              <p:nvPr/>
            </p:nvSpPr>
            <p:spPr bwMode="auto">
              <a:xfrm>
                <a:off x="1181" y="3532"/>
                <a:ext cx="21" cy="14"/>
              </a:xfrm>
              <a:custGeom>
                <a:avLst/>
                <a:gdLst>
                  <a:gd name="T0" fmla="*/ 59 w 127"/>
                  <a:gd name="T1" fmla="*/ 0 h 59"/>
                  <a:gd name="T2" fmla="*/ 127 w 127"/>
                  <a:gd name="T3" fmla="*/ 0 h 59"/>
                  <a:gd name="T4" fmla="*/ 126 w 127"/>
                  <a:gd name="T5" fmla="*/ 1 h 59"/>
                  <a:gd name="T6" fmla="*/ 125 w 127"/>
                  <a:gd name="T7" fmla="*/ 6 h 59"/>
                  <a:gd name="T8" fmla="*/ 122 w 127"/>
                  <a:gd name="T9" fmla="*/ 14 h 59"/>
                  <a:gd name="T10" fmla="*/ 117 w 127"/>
                  <a:gd name="T11" fmla="*/ 21 h 59"/>
                  <a:gd name="T12" fmla="*/ 112 w 127"/>
                  <a:gd name="T13" fmla="*/ 31 h 59"/>
                  <a:gd name="T14" fmla="*/ 106 w 127"/>
                  <a:gd name="T15" fmla="*/ 41 h 59"/>
                  <a:gd name="T16" fmla="*/ 98 w 127"/>
                  <a:gd name="T17" fmla="*/ 50 h 59"/>
                  <a:gd name="T18" fmla="*/ 91 w 127"/>
                  <a:gd name="T19" fmla="*/ 59 h 59"/>
                  <a:gd name="T20" fmla="*/ 0 w 127"/>
                  <a:gd name="T21" fmla="*/ 59 h 59"/>
                  <a:gd name="T22" fmla="*/ 59 w 127"/>
                  <a:gd name="T23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7" h="59">
                    <a:moveTo>
                      <a:pt x="59" y="0"/>
                    </a:moveTo>
                    <a:lnTo>
                      <a:pt x="127" y="0"/>
                    </a:lnTo>
                    <a:lnTo>
                      <a:pt x="126" y="1"/>
                    </a:lnTo>
                    <a:lnTo>
                      <a:pt x="125" y="6"/>
                    </a:lnTo>
                    <a:lnTo>
                      <a:pt x="122" y="14"/>
                    </a:lnTo>
                    <a:lnTo>
                      <a:pt x="117" y="21"/>
                    </a:lnTo>
                    <a:lnTo>
                      <a:pt x="112" y="31"/>
                    </a:lnTo>
                    <a:lnTo>
                      <a:pt x="106" y="41"/>
                    </a:lnTo>
                    <a:lnTo>
                      <a:pt x="98" y="50"/>
                    </a:lnTo>
                    <a:lnTo>
                      <a:pt x="91" y="59"/>
                    </a:lnTo>
                    <a:lnTo>
                      <a:pt x="0" y="59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59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57" name="Freeform 277"/>
              <p:cNvSpPr/>
              <p:nvPr/>
            </p:nvSpPr>
            <p:spPr bwMode="auto">
              <a:xfrm>
                <a:off x="1171" y="3553"/>
                <a:ext cx="22" cy="13"/>
              </a:xfrm>
              <a:custGeom>
                <a:avLst/>
                <a:gdLst>
                  <a:gd name="T0" fmla="*/ 38 w 129"/>
                  <a:gd name="T1" fmla="*/ 0 h 51"/>
                  <a:gd name="T2" fmla="*/ 129 w 129"/>
                  <a:gd name="T3" fmla="*/ 0 h 51"/>
                  <a:gd name="T4" fmla="*/ 128 w 129"/>
                  <a:gd name="T5" fmla="*/ 1 h 51"/>
                  <a:gd name="T6" fmla="*/ 125 w 129"/>
                  <a:gd name="T7" fmla="*/ 5 h 51"/>
                  <a:gd name="T8" fmla="*/ 120 w 129"/>
                  <a:gd name="T9" fmla="*/ 11 h 51"/>
                  <a:gd name="T10" fmla="*/ 114 w 129"/>
                  <a:gd name="T11" fmla="*/ 17 h 51"/>
                  <a:gd name="T12" fmla="*/ 105 w 129"/>
                  <a:gd name="T13" fmla="*/ 26 h 51"/>
                  <a:gd name="T14" fmla="*/ 95 w 129"/>
                  <a:gd name="T15" fmla="*/ 35 h 51"/>
                  <a:gd name="T16" fmla="*/ 83 w 129"/>
                  <a:gd name="T17" fmla="*/ 44 h 51"/>
                  <a:gd name="T18" fmla="*/ 69 w 129"/>
                  <a:gd name="T19" fmla="*/ 51 h 51"/>
                  <a:gd name="T20" fmla="*/ 0 w 129"/>
                  <a:gd name="T21" fmla="*/ 45 h 51"/>
                  <a:gd name="T22" fmla="*/ 38 w 129"/>
                  <a:gd name="T2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9" h="51">
                    <a:moveTo>
                      <a:pt x="38" y="0"/>
                    </a:moveTo>
                    <a:lnTo>
                      <a:pt x="129" y="0"/>
                    </a:lnTo>
                    <a:lnTo>
                      <a:pt x="128" y="1"/>
                    </a:lnTo>
                    <a:lnTo>
                      <a:pt x="125" y="5"/>
                    </a:lnTo>
                    <a:lnTo>
                      <a:pt x="120" y="11"/>
                    </a:lnTo>
                    <a:lnTo>
                      <a:pt x="114" y="17"/>
                    </a:lnTo>
                    <a:lnTo>
                      <a:pt x="105" y="26"/>
                    </a:lnTo>
                    <a:lnTo>
                      <a:pt x="95" y="35"/>
                    </a:lnTo>
                    <a:lnTo>
                      <a:pt x="83" y="44"/>
                    </a:lnTo>
                    <a:lnTo>
                      <a:pt x="69" y="51"/>
                    </a:lnTo>
                    <a:lnTo>
                      <a:pt x="0" y="45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59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58" name="Freeform 278"/>
              <p:cNvSpPr/>
              <p:nvPr/>
            </p:nvSpPr>
            <p:spPr bwMode="auto">
              <a:xfrm>
                <a:off x="1161" y="3570"/>
                <a:ext cx="15" cy="16"/>
              </a:xfrm>
              <a:custGeom>
                <a:avLst/>
                <a:gdLst>
                  <a:gd name="T0" fmla="*/ 33 w 94"/>
                  <a:gd name="T1" fmla="*/ 0 h 66"/>
                  <a:gd name="T2" fmla="*/ 94 w 94"/>
                  <a:gd name="T3" fmla="*/ 11 h 66"/>
                  <a:gd name="T4" fmla="*/ 93 w 94"/>
                  <a:gd name="T5" fmla="*/ 13 h 66"/>
                  <a:gd name="T6" fmla="*/ 88 w 94"/>
                  <a:gd name="T7" fmla="*/ 18 h 66"/>
                  <a:gd name="T8" fmla="*/ 81 w 94"/>
                  <a:gd name="T9" fmla="*/ 26 h 66"/>
                  <a:gd name="T10" fmla="*/ 71 w 94"/>
                  <a:gd name="T11" fmla="*/ 35 h 66"/>
                  <a:gd name="T12" fmla="*/ 57 w 94"/>
                  <a:gd name="T13" fmla="*/ 45 h 66"/>
                  <a:gd name="T14" fmla="*/ 41 w 94"/>
                  <a:gd name="T15" fmla="*/ 53 h 66"/>
                  <a:gd name="T16" fmla="*/ 22 w 94"/>
                  <a:gd name="T17" fmla="*/ 61 h 66"/>
                  <a:gd name="T18" fmla="*/ 0 w 94"/>
                  <a:gd name="T19" fmla="*/ 66 h 66"/>
                  <a:gd name="T20" fmla="*/ 33 w 94"/>
                  <a:gd name="T2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4" h="66">
                    <a:moveTo>
                      <a:pt x="33" y="0"/>
                    </a:moveTo>
                    <a:lnTo>
                      <a:pt x="94" y="11"/>
                    </a:lnTo>
                    <a:lnTo>
                      <a:pt x="93" y="13"/>
                    </a:lnTo>
                    <a:lnTo>
                      <a:pt x="88" y="18"/>
                    </a:lnTo>
                    <a:lnTo>
                      <a:pt x="81" y="26"/>
                    </a:lnTo>
                    <a:lnTo>
                      <a:pt x="71" y="35"/>
                    </a:lnTo>
                    <a:lnTo>
                      <a:pt x="57" y="45"/>
                    </a:lnTo>
                    <a:lnTo>
                      <a:pt x="41" y="53"/>
                    </a:lnTo>
                    <a:lnTo>
                      <a:pt x="22" y="61"/>
                    </a:lnTo>
                    <a:lnTo>
                      <a:pt x="0" y="66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59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59" name="Freeform 279"/>
              <p:cNvSpPr/>
              <p:nvPr/>
            </p:nvSpPr>
            <p:spPr bwMode="auto">
              <a:xfrm>
                <a:off x="1166" y="3593"/>
                <a:ext cx="30" cy="15"/>
              </a:xfrm>
              <a:custGeom>
                <a:avLst/>
                <a:gdLst>
                  <a:gd name="T0" fmla="*/ 0 w 179"/>
                  <a:gd name="T1" fmla="*/ 0 h 60"/>
                  <a:gd name="T2" fmla="*/ 4 w 179"/>
                  <a:gd name="T3" fmla="*/ 0 h 60"/>
                  <a:gd name="T4" fmla="*/ 17 w 179"/>
                  <a:gd name="T5" fmla="*/ 0 h 60"/>
                  <a:gd name="T6" fmla="*/ 35 w 179"/>
                  <a:gd name="T7" fmla="*/ 2 h 60"/>
                  <a:gd name="T8" fmla="*/ 57 w 179"/>
                  <a:gd name="T9" fmla="*/ 4 h 60"/>
                  <a:gd name="T10" fmla="*/ 84 w 179"/>
                  <a:gd name="T11" fmla="*/ 8 h 60"/>
                  <a:gd name="T12" fmla="*/ 110 w 179"/>
                  <a:gd name="T13" fmla="*/ 14 h 60"/>
                  <a:gd name="T14" fmla="*/ 137 w 179"/>
                  <a:gd name="T15" fmla="*/ 23 h 60"/>
                  <a:gd name="T16" fmla="*/ 162 w 179"/>
                  <a:gd name="T17" fmla="*/ 35 h 60"/>
                  <a:gd name="T18" fmla="*/ 179 w 179"/>
                  <a:gd name="T19" fmla="*/ 45 h 60"/>
                  <a:gd name="T20" fmla="*/ 103 w 179"/>
                  <a:gd name="T21" fmla="*/ 60 h 60"/>
                  <a:gd name="T22" fmla="*/ 0 w 179"/>
                  <a:gd name="T2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" h="60">
                    <a:moveTo>
                      <a:pt x="0" y="0"/>
                    </a:moveTo>
                    <a:lnTo>
                      <a:pt x="4" y="0"/>
                    </a:lnTo>
                    <a:lnTo>
                      <a:pt x="17" y="0"/>
                    </a:lnTo>
                    <a:lnTo>
                      <a:pt x="35" y="2"/>
                    </a:lnTo>
                    <a:lnTo>
                      <a:pt x="57" y="4"/>
                    </a:lnTo>
                    <a:lnTo>
                      <a:pt x="84" y="8"/>
                    </a:lnTo>
                    <a:lnTo>
                      <a:pt x="110" y="14"/>
                    </a:lnTo>
                    <a:lnTo>
                      <a:pt x="137" y="23"/>
                    </a:lnTo>
                    <a:lnTo>
                      <a:pt x="162" y="35"/>
                    </a:lnTo>
                    <a:lnTo>
                      <a:pt x="179" y="45"/>
                    </a:lnTo>
                    <a:lnTo>
                      <a:pt x="103" y="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60" name="Freeform 280"/>
              <p:cNvSpPr/>
              <p:nvPr/>
            </p:nvSpPr>
            <p:spPr bwMode="auto">
              <a:xfrm>
                <a:off x="1166" y="3600"/>
                <a:ext cx="10" cy="26"/>
              </a:xfrm>
              <a:custGeom>
                <a:avLst/>
                <a:gdLst>
                  <a:gd name="T0" fmla="*/ 0 w 61"/>
                  <a:gd name="T1" fmla="*/ 0 h 104"/>
                  <a:gd name="T2" fmla="*/ 61 w 61"/>
                  <a:gd name="T3" fmla="*/ 49 h 104"/>
                  <a:gd name="T4" fmla="*/ 61 w 61"/>
                  <a:gd name="T5" fmla="*/ 104 h 104"/>
                  <a:gd name="T6" fmla="*/ 59 w 61"/>
                  <a:gd name="T7" fmla="*/ 103 h 104"/>
                  <a:gd name="T8" fmla="*/ 54 w 61"/>
                  <a:gd name="T9" fmla="*/ 97 h 104"/>
                  <a:gd name="T10" fmla="*/ 46 w 61"/>
                  <a:gd name="T11" fmla="*/ 89 h 104"/>
                  <a:gd name="T12" fmla="*/ 37 w 61"/>
                  <a:gd name="T13" fmla="*/ 77 h 104"/>
                  <a:gd name="T14" fmla="*/ 27 w 61"/>
                  <a:gd name="T15" fmla="*/ 63 h 104"/>
                  <a:gd name="T16" fmla="*/ 17 w 61"/>
                  <a:gd name="T17" fmla="*/ 44 h 104"/>
                  <a:gd name="T18" fmla="*/ 7 w 61"/>
                  <a:gd name="T19" fmla="*/ 24 h 104"/>
                  <a:gd name="T20" fmla="*/ 0 w 61"/>
                  <a:gd name="T21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104">
                    <a:moveTo>
                      <a:pt x="0" y="0"/>
                    </a:moveTo>
                    <a:lnTo>
                      <a:pt x="61" y="49"/>
                    </a:lnTo>
                    <a:lnTo>
                      <a:pt x="61" y="104"/>
                    </a:lnTo>
                    <a:lnTo>
                      <a:pt x="59" y="103"/>
                    </a:lnTo>
                    <a:lnTo>
                      <a:pt x="54" y="97"/>
                    </a:lnTo>
                    <a:lnTo>
                      <a:pt x="46" y="89"/>
                    </a:lnTo>
                    <a:lnTo>
                      <a:pt x="37" y="77"/>
                    </a:lnTo>
                    <a:lnTo>
                      <a:pt x="27" y="63"/>
                    </a:lnTo>
                    <a:lnTo>
                      <a:pt x="17" y="44"/>
                    </a:lnTo>
                    <a:lnTo>
                      <a:pt x="7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61" name="Freeform 281"/>
              <p:cNvSpPr/>
              <p:nvPr/>
            </p:nvSpPr>
            <p:spPr bwMode="auto">
              <a:xfrm>
                <a:off x="1181" y="3613"/>
                <a:ext cx="9" cy="28"/>
              </a:xfrm>
              <a:custGeom>
                <a:avLst/>
                <a:gdLst>
                  <a:gd name="T0" fmla="*/ 0 w 53"/>
                  <a:gd name="T1" fmla="*/ 74 h 112"/>
                  <a:gd name="T2" fmla="*/ 0 w 53"/>
                  <a:gd name="T3" fmla="*/ 0 h 112"/>
                  <a:gd name="T4" fmla="*/ 47 w 53"/>
                  <a:gd name="T5" fmla="*/ 18 h 112"/>
                  <a:gd name="T6" fmla="*/ 53 w 53"/>
                  <a:gd name="T7" fmla="*/ 112 h 112"/>
                  <a:gd name="T8" fmla="*/ 0 w 53"/>
                  <a:gd name="T9" fmla="*/ 74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12">
                    <a:moveTo>
                      <a:pt x="0" y="74"/>
                    </a:moveTo>
                    <a:lnTo>
                      <a:pt x="0" y="0"/>
                    </a:lnTo>
                    <a:lnTo>
                      <a:pt x="47" y="18"/>
                    </a:lnTo>
                    <a:lnTo>
                      <a:pt x="53" y="112"/>
                    </a:lnTo>
                    <a:lnTo>
                      <a:pt x="0" y="74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62" name="Freeform 282"/>
              <p:cNvSpPr/>
              <p:nvPr/>
            </p:nvSpPr>
            <p:spPr bwMode="auto">
              <a:xfrm>
                <a:off x="1192" y="3623"/>
                <a:ext cx="13" cy="23"/>
              </a:xfrm>
              <a:custGeom>
                <a:avLst/>
                <a:gdLst>
                  <a:gd name="T0" fmla="*/ 0 w 76"/>
                  <a:gd name="T1" fmla="*/ 0 h 94"/>
                  <a:gd name="T2" fmla="*/ 3 w 76"/>
                  <a:gd name="T3" fmla="*/ 76 h 94"/>
                  <a:gd name="T4" fmla="*/ 4 w 76"/>
                  <a:gd name="T5" fmla="*/ 78 h 94"/>
                  <a:gd name="T6" fmla="*/ 8 w 76"/>
                  <a:gd name="T7" fmla="*/ 80 h 94"/>
                  <a:gd name="T8" fmla="*/ 15 w 76"/>
                  <a:gd name="T9" fmla="*/ 83 h 94"/>
                  <a:gd name="T10" fmla="*/ 24 w 76"/>
                  <a:gd name="T11" fmla="*/ 86 h 94"/>
                  <a:gd name="T12" fmla="*/ 34 w 76"/>
                  <a:gd name="T13" fmla="*/ 90 h 94"/>
                  <a:gd name="T14" fmla="*/ 47 w 76"/>
                  <a:gd name="T15" fmla="*/ 93 h 94"/>
                  <a:gd name="T16" fmla="*/ 61 w 76"/>
                  <a:gd name="T17" fmla="*/ 94 h 94"/>
                  <a:gd name="T18" fmla="*/ 76 w 76"/>
                  <a:gd name="T19" fmla="*/ 94 h 94"/>
                  <a:gd name="T20" fmla="*/ 41 w 76"/>
                  <a:gd name="T21" fmla="*/ 14 h 94"/>
                  <a:gd name="T22" fmla="*/ 0 w 76"/>
                  <a:gd name="T2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6" h="94">
                    <a:moveTo>
                      <a:pt x="0" y="0"/>
                    </a:moveTo>
                    <a:lnTo>
                      <a:pt x="3" y="76"/>
                    </a:lnTo>
                    <a:lnTo>
                      <a:pt x="4" y="78"/>
                    </a:lnTo>
                    <a:lnTo>
                      <a:pt x="8" y="80"/>
                    </a:lnTo>
                    <a:lnTo>
                      <a:pt x="15" y="83"/>
                    </a:lnTo>
                    <a:lnTo>
                      <a:pt x="24" y="86"/>
                    </a:lnTo>
                    <a:lnTo>
                      <a:pt x="34" y="90"/>
                    </a:lnTo>
                    <a:lnTo>
                      <a:pt x="47" y="93"/>
                    </a:lnTo>
                    <a:lnTo>
                      <a:pt x="61" y="94"/>
                    </a:lnTo>
                    <a:lnTo>
                      <a:pt x="76" y="94"/>
                    </a:lnTo>
                    <a:lnTo>
                      <a:pt x="41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63" name="Freeform 283"/>
              <p:cNvSpPr/>
              <p:nvPr/>
            </p:nvSpPr>
            <p:spPr bwMode="auto">
              <a:xfrm>
                <a:off x="1205" y="3633"/>
                <a:ext cx="14" cy="14"/>
              </a:xfrm>
              <a:custGeom>
                <a:avLst/>
                <a:gdLst>
                  <a:gd name="T0" fmla="*/ 0 w 79"/>
                  <a:gd name="T1" fmla="*/ 0 h 54"/>
                  <a:gd name="T2" fmla="*/ 23 w 79"/>
                  <a:gd name="T3" fmla="*/ 53 h 54"/>
                  <a:gd name="T4" fmla="*/ 24 w 79"/>
                  <a:gd name="T5" fmla="*/ 53 h 54"/>
                  <a:gd name="T6" fmla="*/ 28 w 79"/>
                  <a:gd name="T7" fmla="*/ 53 h 54"/>
                  <a:gd name="T8" fmla="*/ 34 w 79"/>
                  <a:gd name="T9" fmla="*/ 54 h 54"/>
                  <a:gd name="T10" fmla="*/ 41 w 79"/>
                  <a:gd name="T11" fmla="*/ 54 h 54"/>
                  <a:gd name="T12" fmla="*/ 50 w 79"/>
                  <a:gd name="T13" fmla="*/ 54 h 54"/>
                  <a:gd name="T14" fmla="*/ 59 w 79"/>
                  <a:gd name="T15" fmla="*/ 53 h 54"/>
                  <a:gd name="T16" fmla="*/ 70 w 79"/>
                  <a:gd name="T17" fmla="*/ 52 h 54"/>
                  <a:gd name="T18" fmla="*/ 79 w 79"/>
                  <a:gd name="T19" fmla="*/ 49 h 54"/>
                  <a:gd name="T20" fmla="*/ 78 w 79"/>
                  <a:gd name="T21" fmla="*/ 48 h 54"/>
                  <a:gd name="T22" fmla="*/ 74 w 79"/>
                  <a:gd name="T23" fmla="*/ 44 h 54"/>
                  <a:gd name="T24" fmla="*/ 68 w 79"/>
                  <a:gd name="T25" fmla="*/ 39 h 54"/>
                  <a:gd name="T26" fmla="*/ 59 w 79"/>
                  <a:gd name="T27" fmla="*/ 33 h 54"/>
                  <a:gd name="T28" fmla="*/ 49 w 79"/>
                  <a:gd name="T29" fmla="*/ 25 h 54"/>
                  <a:gd name="T30" fmla="*/ 35 w 79"/>
                  <a:gd name="T31" fmla="*/ 17 h 54"/>
                  <a:gd name="T32" fmla="*/ 19 w 79"/>
                  <a:gd name="T33" fmla="*/ 9 h 54"/>
                  <a:gd name="T34" fmla="*/ 0 w 79"/>
                  <a:gd name="T3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9" h="54">
                    <a:moveTo>
                      <a:pt x="0" y="0"/>
                    </a:moveTo>
                    <a:lnTo>
                      <a:pt x="23" y="53"/>
                    </a:lnTo>
                    <a:lnTo>
                      <a:pt x="24" y="53"/>
                    </a:lnTo>
                    <a:lnTo>
                      <a:pt x="28" y="53"/>
                    </a:lnTo>
                    <a:lnTo>
                      <a:pt x="34" y="54"/>
                    </a:lnTo>
                    <a:lnTo>
                      <a:pt x="41" y="54"/>
                    </a:lnTo>
                    <a:lnTo>
                      <a:pt x="50" y="54"/>
                    </a:lnTo>
                    <a:lnTo>
                      <a:pt x="59" y="53"/>
                    </a:lnTo>
                    <a:lnTo>
                      <a:pt x="70" y="52"/>
                    </a:lnTo>
                    <a:lnTo>
                      <a:pt x="79" y="49"/>
                    </a:lnTo>
                    <a:lnTo>
                      <a:pt x="78" y="48"/>
                    </a:lnTo>
                    <a:lnTo>
                      <a:pt x="74" y="44"/>
                    </a:lnTo>
                    <a:lnTo>
                      <a:pt x="68" y="39"/>
                    </a:lnTo>
                    <a:lnTo>
                      <a:pt x="59" y="33"/>
                    </a:lnTo>
                    <a:lnTo>
                      <a:pt x="49" y="25"/>
                    </a:lnTo>
                    <a:lnTo>
                      <a:pt x="35" y="17"/>
                    </a:lnTo>
                    <a:lnTo>
                      <a:pt x="19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64" name="Freeform 284"/>
              <p:cNvSpPr/>
              <p:nvPr/>
            </p:nvSpPr>
            <p:spPr bwMode="auto">
              <a:xfrm>
                <a:off x="1193" y="3607"/>
                <a:ext cx="16" cy="14"/>
              </a:xfrm>
              <a:custGeom>
                <a:avLst/>
                <a:gdLst>
                  <a:gd name="T0" fmla="*/ 0 w 96"/>
                  <a:gd name="T1" fmla="*/ 20 h 55"/>
                  <a:gd name="T2" fmla="*/ 49 w 96"/>
                  <a:gd name="T3" fmla="*/ 0 h 55"/>
                  <a:gd name="T4" fmla="*/ 52 w 96"/>
                  <a:gd name="T5" fmla="*/ 1 h 55"/>
                  <a:gd name="T6" fmla="*/ 56 w 96"/>
                  <a:gd name="T7" fmla="*/ 3 h 55"/>
                  <a:gd name="T8" fmla="*/ 62 w 96"/>
                  <a:gd name="T9" fmla="*/ 7 h 55"/>
                  <a:gd name="T10" fmla="*/ 70 w 96"/>
                  <a:gd name="T11" fmla="*/ 11 h 55"/>
                  <a:gd name="T12" fmla="*/ 78 w 96"/>
                  <a:gd name="T13" fmla="*/ 16 h 55"/>
                  <a:gd name="T14" fmla="*/ 85 w 96"/>
                  <a:gd name="T15" fmla="*/ 21 h 55"/>
                  <a:gd name="T16" fmla="*/ 92 w 96"/>
                  <a:gd name="T17" fmla="*/ 26 h 55"/>
                  <a:gd name="T18" fmla="*/ 96 w 96"/>
                  <a:gd name="T19" fmla="*/ 31 h 55"/>
                  <a:gd name="T20" fmla="*/ 58 w 96"/>
                  <a:gd name="T21" fmla="*/ 55 h 55"/>
                  <a:gd name="T22" fmla="*/ 0 w 96"/>
                  <a:gd name="T23" fmla="*/ 2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6" h="55">
                    <a:moveTo>
                      <a:pt x="0" y="20"/>
                    </a:moveTo>
                    <a:lnTo>
                      <a:pt x="49" y="0"/>
                    </a:lnTo>
                    <a:lnTo>
                      <a:pt x="52" y="1"/>
                    </a:lnTo>
                    <a:lnTo>
                      <a:pt x="56" y="3"/>
                    </a:lnTo>
                    <a:lnTo>
                      <a:pt x="62" y="7"/>
                    </a:lnTo>
                    <a:lnTo>
                      <a:pt x="70" y="11"/>
                    </a:lnTo>
                    <a:lnTo>
                      <a:pt x="78" y="16"/>
                    </a:lnTo>
                    <a:lnTo>
                      <a:pt x="85" y="21"/>
                    </a:lnTo>
                    <a:lnTo>
                      <a:pt x="92" y="26"/>
                    </a:lnTo>
                    <a:lnTo>
                      <a:pt x="96" y="31"/>
                    </a:lnTo>
                    <a:lnTo>
                      <a:pt x="58" y="55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65" name="Freeform 285"/>
              <p:cNvSpPr/>
              <p:nvPr/>
            </p:nvSpPr>
            <p:spPr bwMode="auto">
              <a:xfrm>
                <a:off x="1207" y="3622"/>
                <a:ext cx="12" cy="14"/>
              </a:xfrm>
              <a:custGeom>
                <a:avLst/>
                <a:gdLst>
                  <a:gd name="T0" fmla="*/ 0 w 74"/>
                  <a:gd name="T1" fmla="*/ 10 h 55"/>
                  <a:gd name="T2" fmla="*/ 36 w 74"/>
                  <a:gd name="T3" fmla="*/ 0 h 55"/>
                  <a:gd name="T4" fmla="*/ 37 w 74"/>
                  <a:gd name="T5" fmla="*/ 2 h 55"/>
                  <a:gd name="T6" fmla="*/ 40 w 74"/>
                  <a:gd name="T7" fmla="*/ 4 h 55"/>
                  <a:gd name="T8" fmla="*/ 43 w 74"/>
                  <a:gd name="T9" fmla="*/ 9 h 55"/>
                  <a:gd name="T10" fmla="*/ 47 w 74"/>
                  <a:gd name="T11" fmla="*/ 15 h 55"/>
                  <a:gd name="T12" fmla="*/ 52 w 74"/>
                  <a:gd name="T13" fmla="*/ 23 h 55"/>
                  <a:gd name="T14" fmla="*/ 59 w 74"/>
                  <a:gd name="T15" fmla="*/ 33 h 55"/>
                  <a:gd name="T16" fmla="*/ 66 w 74"/>
                  <a:gd name="T17" fmla="*/ 43 h 55"/>
                  <a:gd name="T18" fmla="*/ 74 w 74"/>
                  <a:gd name="T19" fmla="*/ 55 h 55"/>
                  <a:gd name="T20" fmla="*/ 0 w 74"/>
                  <a:gd name="T21" fmla="*/ 1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55">
                    <a:moveTo>
                      <a:pt x="0" y="10"/>
                    </a:moveTo>
                    <a:lnTo>
                      <a:pt x="36" y="0"/>
                    </a:lnTo>
                    <a:lnTo>
                      <a:pt x="37" y="2"/>
                    </a:lnTo>
                    <a:lnTo>
                      <a:pt x="40" y="4"/>
                    </a:lnTo>
                    <a:lnTo>
                      <a:pt x="43" y="9"/>
                    </a:lnTo>
                    <a:lnTo>
                      <a:pt x="47" y="15"/>
                    </a:lnTo>
                    <a:lnTo>
                      <a:pt x="52" y="23"/>
                    </a:lnTo>
                    <a:lnTo>
                      <a:pt x="59" y="33"/>
                    </a:lnTo>
                    <a:lnTo>
                      <a:pt x="66" y="43"/>
                    </a:lnTo>
                    <a:lnTo>
                      <a:pt x="74" y="55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66" name="Freeform 286"/>
              <p:cNvSpPr/>
              <p:nvPr/>
            </p:nvSpPr>
            <p:spPr bwMode="auto">
              <a:xfrm>
                <a:off x="1197" y="3578"/>
                <a:ext cx="19" cy="15"/>
              </a:xfrm>
              <a:custGeom>
                <a:avLst/>
                <a:gdLst>
                  <a:gd name="T0" fmla="*/ 0 w 114"/>
                  <a:gd name="T1" fmla="*/ 0 h 60"/>
                  <a:gd name="T2" fmla="*/ 65 w 114"/>
                  <a:gd name="T3" fmla="*/ 0 h 60"/>
                  <a:gd name="T4" fmla="*/ 114 w 114"/>
                  <a:gd name="T5" fmla="*/ 60 h 60"/>
                  <a:gd name="T6" fmla="*/ 111 w 114"/>
                  <a:gd name="T7" fmla="*/ 60 h 60"/>
                  <a:gd name="T8" fmla="*/ 101 w 114"/>
                  <a:gd name="T9" fmla="*/ 57 h 60"/>
                  <a:gd name="T10" fmla="*/ 86 w 114"/>
                  <a:gd name="T11" fmla="*/ 55 h 60"/>
                  <a:gd name="T12" fmla="*/ 69 w 114"/>
                  <a:gd name="T13" fmla="*/ 50 h 60"/>
                  <a:gd name="T14" fmla="*/ 49 w 114"/>
                  <a:gd name="T15" fmla="*/ 42 h 60"/>
                  <a:gd name="T16" fmla="*/ 31 w 114"/>
                  <a:gd name="T17" fmla="*/ 31 h 60"/>
                  <a:gd name="T18" fmla="*/ 14 w 114"/>
                  <a:gd name="T19" fmla="*/ 17 h 60"/>
                  <a:gd name="T20" fmla="*/ 0 w 114"/>
                  <a:gd name="T2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4" h="60">
                    <a:moveTo>
                      <a:pt x="0" y="0"/>
                    </a:moveTo>
                    <a:lnTo>
                      <a:pt x="65" y="0"/>
                    </a:lnTo>
                    <a:lnTo>
                      <a:pt x="114" y="60"/>
                    </a:lnTo>
                    <a:lnTo>
                      <a:pt x="111" y="60"/>
                    </a:lnTo>
                    <a:lnTo>
                      <a:pt x="101" y="57"/>
                    </a:lnTo>
                    <a:lnTo>
                      <a:pt x="86" y="55"/>
                    </a:lnTo>
                    <a:lnTo>
                      <a:pt x="69" y="50"/>
                    </a:lnTo>
                    <a:lnTo>
                      <a:pt x="49" y="42"/>
                    </a:lnTo>
                    <a:lnTo>
                      <a:pt x="31" y="31"/>
                    </a:lnTo>
                    <a:lnTo>
                      <a:pt x="14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67" name="Freeform 287"/>
              <p:cNvSpPr/>
              <p:nvPr/>
            </p:nvSpPr>
            <p:spPr bwMode="auto">
              <a:xfrm>
                <a:off x="1215" y="3575"/>
                <a:ext cx="17" cy="15"/>
              </a:xfrm>
              <a:custGeom>
                <a:avLst/>
                <a:gdLst>
                  <a:gd name="T0" fmla="*/ 0 w 106"/>
                  <a:gd name="T1" fmla="*/ 4 h 59"/>
                  <a:gd name="T2" fmla="*/ 76 w 106"/>
                  <a:gd name="T3" fmla="*/ 0 h 59"/>
                  <a:gd name="T4" fmla="*/ 106 w 106"/>
                  <a:gd name="T5" fmla="*/ 41 h 59"/>
                  <a:gd name="T6" fmla="*/ 104 w 106"/>
                  <a:gd name="T7" fmla="*/ 42 h 59"/>
                  <a:gd name="T8" fmla="*/ 99 w 106"/>
                  <a:gd name="T9" fmla="*/ 44 h 59"/>
                  <a:gd name="T10" fmla="*/ 92 w 106"/>
                  <a:gd name="T11" fmla="*/ 46 h 59"/>
                  <a:gd name="T12" fmla="*/ 84 w 106"/>
                  <a:gd name="T13" fmla="*/ 50 h 59"/>
                  <a:gd name="T14" fmla="*/ 74 w 106"/>
                  <a:gd name="T15" fmla="*/ 54 h 59"/>
                  <a:gd name="T16" fmla="*/ 63 w 106"/>
                  <a:gd name="T17" fmla="*/ 56 h 59"/>
                  <a:gd name="T18" fmla="*/ 53 w 106"/>
                  <a:gd name="T19" fmla="*/ 57 h 59"/>
                  <a:gd name="T20" fmla="*/ 43 w 106"/>
                  <a:gd name="T21" fmla="*/ 59 h 59"/>
                  <a:gd name="T22" fmla="*/ 35 w 106"/>
                  <a:gd name="T23" fmla="*/ 56 h 59"/>
                  <a:gd name="T24" fmla="*/ 26 w 106"/>
                  <a:gd name="T25" fmla="*/ 50 h 59"/>
                  <a:gd name="T26" fmla="*/ 19 w 106"/>
                  <a:gd name="T27" fmla="*/ 41 h 59"/>
                  <a:gd name="T28" fmla="*/ 13 w 106"/>
                  <a:gd name="T29" fmla="*/ 31 h 59"/>
                  <a:gd name="T30" fmla="*/ 7 w 106"/>
                  <a:gd name="T31" fmla="*/ 21 h 59"/>
                  <a:gd name="T32" fmla="*/ 3 w 106"/>
                  <a:gd name="T33" fmla="*/ 12 h 59"/>
                  <a:gd name="T34" fmla="*/ 1 w 106"/>
                  <a:gd name="T35" fmla="*/ 6 h 59"/>
                  <a:gd name="T36" fmla="*/ 0 w 106"/>
                  <a:gd name="T37" fmla="*/ 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6" h="59">
                    <a:moveTo>
                      <a:pt x="0" y="4"/>
                    </a:moveTo>
                    <a:lnTo>
                      <a:pt x="76" y="0"/>
                    </a:lnTo>
                    <a:lnTo>
                      <a:pt x="106" y="41"/>
                    </a:lnTo>
                    <a:lnTo>
                      <a:pt x="104" y="42"/>
                    </a:lnTo>
                    <a:lnTo>
                      <a:pt x="99" y="44"/>
                    </a:lnTo>
                    <a:lnTo>
                      <a:pt x="92" y="46"/>
                    </a:lnTo>
                    <a:lnTo>
                      <a:pt x="84" y="50"/>
                    </a:lnTo>
                    <a:lnTo>
                      <a:pt x="74" y="54"/>
                    </a:lnTo>
                    <a:lnTo>
                      <a:pt x="63" y="56"/>
                    </a:lnTo>
                    <a:lnTo>
                      <a:pt x="53" y="57"/>
                    </a:lnTo>
                    <a:lnTo>
                      <a:pt x="43" y="59"/>
                    </a:lnTo>
                    <a:lnTo>
                      <a:pt x="35" y="56"/>
                    </a:lnTo>
                    <a:lnTo>
                      <a:pt x="26" y="50"/>
                    </a:lnTo>
                    <a:lnTo>
                      <a:pt x="19" y="41"/>
                    </a:lnTo>
                    <a:lnTo>
                      <a:pt x="13" y="31"/>
                    </a:lnTo>
                    <a:lnTo>
                      <a:pt x="7" y="21"/>
                    </a:lnTo>
                    <a:lnTo>
                      <a:pt x="3" y="12"/>
                    </a:lnTo>
                    <a:lnTo>
                      <a:pt x="1" y="6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68" name="Freeform 288"/>
              <p:cNvSpPr/>
              <p:nvPr/>
            </p:nvSpPr>
            <p:spPr bwMode="auto">
              <a:xfrm>
                <a:off x="1232" y="3576"/>
                <a:ext cx="12" cy="6"/>
              </a:xfrm>
              <a:custGeom>
                <a:avLst/>
                <a:gdLst>
                  <a:gd name="T0" fmla="*/ 0 w 70"/>
                  <a:gd name="T1" fmla="*/ 0 h 23"/>
                  <a:gd name="T2" fmla="*/ 20 w 70"/>
                  <a:gd name="T3" fmla="*/ 23 h 23"/>
                  <a:gd name="T4" fmla="*/ 70 w 70"/>
                  <a:gd name="T5" fmla="*/ 3 h 23"/>
                  <a:gd name="T6" fmla="*/ 0 w 70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23">
                    <a:moveTo>
                      <a:pt x="0" y="0"/>
                    </a:moveTo>
                    <a:lnTo>
                      <a:pt x="20" y="23"/>
                    </a:lnTo>
                    <a:lnTo>
                      <a:pt x="7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69" name="Freeform 289"/>
              <p:cNvSpPr/>
              <p:nvPr/>
            </p:nvSpPr>
            <p:spPr bwMode="auto">
              <a:xfrm>
                <a:off x="1229" y="3558"/>
                <a:ext cx="10" cy="10"/>
              </a:xfrm>
              <a:custGeom>
                <a:avLst/>
                <a:gdLst>
                  <a:gd name="T0" fmla="*/ 1 w 63"/>
                  <a:gd name="T1" fmla="*/ 42 h 42"/>
                  <a:gd name="T2" fmla="*/ 63 w 63"/>
                  <a:gd name="T3" fmla="*/ 35 h 42"/>
                  <a:gd name="T4" fmla="*/ 62 w 63"/>
                  <a:gd name="T5" fmla="*/ 34 h 42"/>
                  <a:gd name="T6" fmla="*/ 59 w 63"/>
                  <a:gd name="T7" fmla="*/ 30 h 42"/>
                  <a:gd name="T8" fmla="*/ 55 w 63"/>
                  <a:gd name="T9" fmla="*/ 26 h 42"/>
                  <a:gd name="T10" fmla="*/ 48 w 63"/>
                  <a:gd name="T11" fmla="*/ 20 h 42"/>
                  <a:gd name="T12" fmla="*/ 41 w 63"/>
                  <a:gd name="T13" fmla="*/ 14 h 42"/>
                  <a:gd name="T14" fmla="*/ 32 w 63"/>
                  <a:gd name="T15" fmla="*/ 9 h 42"/>
                  <a:gd name="T16" fmla="*/ 24 w 63"/>
                  <a:gd name="T17" fmla="*/ 4 h 42"/>
                  <a:gd name="T18" fmla="*/ 15 w 63"/>
                  <a:gd name="T19" fmla="*/ 0 h 42"/>
                  <a:gd name="T20" fmla="*/ 4 w 63"/>
                  <a:gd name="T21" fmla="*/ 4 h 42"/>
                  <a:gd name="T22" fmla="*/ 0 w 63"/>
                  <a:gd name="T23" fmla="*/ 19 h 42"/>
                  <a:gd name="T24" fmla="*/ 0 w 63"/>
                  <a:gd name="T25" fmla="*/ 35 h 42"/>
                  <a:gd name="T26" fmla="*/ 1 w 63"/>
                  <a:gd name="T2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42">
                    <a:moveTo>
                      <a:pt x="1" y="42"/>
                    </a:moveTo>
                    <a:lnTo>
                      <a:pt x="63" y="35"/>
                    </a:lnTo>
                    <a:lnTo>
                      <a:pt x="62" y="34"/>
                    </a:lnTo>
                    <a:lnTo>
                      <a:pt x="59" y="30"/>
                    </a:lnTo>
                    <a:lnTo>
                      <a:pt x="55" y="26"/>
                    </a:lnTo>
                    <a:lnTo>
                      <a:pt x="48" y="20"/>
                    </a:lnTo>
                    <a:lnTo>
                      <a:pt x="41" y="14"/>
                    </a:lnTo>
                    <a:lnTo>
                      <a:pt x="32" y="9"/>
                    </a:lnTo>
                    <a:lnTo>
                      <a:pt x="24" y="4"/>
                    </a:lnTo>
                    <a:lnTo>
                      <a:pt x="15" y="0"/>
                    </a:lnTo>
                    <a:lnTo>
                      <a:pt x="4" y="4"/>
                    </a:lnTo>
                    <a:lnTo>
                      <a:pt x="0" y="19"/>
                    </a:lnTo>
                    <a:lnTo>
                      <a:pt x="0" y="35"/>
                    </a:lnTo>
                    <a:lnTo>
                      <a:pt x="1" y="42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70" name="Freeform 290"/>
              <p:cNvSpPr/>
              <p:nvPr/>
            </p:nvSpPr>
            <p:spPr bwMode="auto">
              <a:xfrm>
                <a:off x="1215" y="3556"/>
                <a:ext cx="11" cy="11"/>
              </a:xfrm>
              <a:custGeom>
                <a:avLst/>
                <a:gdLst>
                  <a:gd name="T0" fmla="*/ 50 w 70"/>
                  <a:gd name="T1" fmla="*/ 45 h 45"/>
                  <a:gd name="T2" fmla="*/ 70 w 70"/>
                  <a:gd name="T3" fmla="*/ 0 h 45"/>
                  <a:gd name="T4" fmla="*/ 69 w 70"/>
                  <a:gd name="T5" fmla="*/ 0 h 45"/>
                  <a:gd name="T6" fmla="*/ 65 w 70"/>
                  <a:gd name="T7" fmla="*/ 0 h 45"/>
                  <a:gd name="T8" fmla="*/ 59 w 70"/>
                  <a:gd name="T9" fmla="*/ 0 h 45"/>
                  <a:gd name="T10" fmla="*/ 53 w 70"/>
                  <a:gd name="T11" fmla="*/ 0 h 45"/>
                  <a:gd name="T12" fmla="*/ 46 w 70"/>
                  <a:gd name="T13" fmla="*/ 1 h 45"/>
                  <a:gd name="T14" fmla="*/ 37 w 70"/>
                  <a:gd name="T15" fmla="*/ 2 h 45"/>
                  <a:gd name="T16" fmla="*/ 29 w 70"/>
                  <a:gd name="T17" fmla="*/ 5 h 45"/>
                  <a:gd name="T18" fmla="*/ 20 w 70"/>
                  <a:gd name="T19" fmla="*/ 10 h 45"/>
                  <a:gd name="T20" fmla="*/ 8 w 70"/>
                  <a:gd name="T21" fmla="*/ 21 h 45"/>
                  <a:gd name="T22" fmla="*/ 2 w 70"/>
                  <a:gd name="T23" fmla="*/ 31 h 45"/>
                  <a:gd name="T24" fmla="*/ 0 w 70"/>
                  <a:gd name="T25" fmla="*/ 38 h 45"/>
                  <a:gd name="T26" fmla="*/ 0 w 70"/>
                  <a:gd name="T27" fmla="*/ 41 h 45"/>
                  <a:gd name="T28" fmla="*/ 50 w 70"/>
                  <a:gd name="T2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0" h="45">
                    <a:moveTo>
                      <a:pt x="50" y="45"/>
                    </a:moveTo>
                    <a:lnTo>
                      <a:pt x="70" y="0"/>
                    </a:lnTo>
                    <a:lnTo>
                      <a:pt x="69" y="0"/>
                    </a:lnTo>
                    <a:lnTo>
                      <a:pt x="65" y="0"/>
                    </a:lnTo>
                    <a:lnTo>
                      <a:pt x="59" y="0"/>
                    </a:lnTo>
                    <a:lnTo>
                      <a:pt x="53" y="0"/>
                    </a:lnTo>
                    <a:lnTo>
                      <a:pt x="46" y="1"/>
                    </a:lnTo>
                    <a:lnTo>
                      <a:pt x="37" y="2"/>
                    </a:lnTo>
                    <a:lnTo>
                      <a:pt x="29" y="5"/>
                    </a:lnTo>
                    <a:lnTo>
                      <a:pt x="20" y="10"/>
                    </a:lnTo>
                    <a:lnTo>
                      <a:pt x="8" y="21"/>
                    </a:lnTo>
                    <a:lnTo>
                      <a:pt x="2" y="31"/>
                    </a:lnTo>
                    <a:lnTo>
                      <a:pt x="0" y="38"/>
                    </a:lnTo>
                    <a:lnTo>
                      <a:pt x="0" y="41"/>
                    </a:lnTo>
                    <a:lnTo>
                      <a:pt x="50" y="45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1971" name="Freeform 291"/>
              <p:cNvSpPr/>
              <p:nvPr/>
            </p:nvSpPr>
            <p:spPr bwMode="auto">
              <a:xfrm>
                <a:off x="1198" y="3558"/>
                <a:ext cx="15" cy="16"/>
              </a:xfrm>
              <a:custGeom>
                <a:avLst/>
                <a:gdLst>
                  <a:gd name="T0" fmla="*/ 52 w 90"/>
                  <a:gd name="T1" fmla="*/ 49 h 64"/>
                  <a:gd name="T2" fmla="*/ 90 w 90"/>
                  <a:gd name="T3" fmla="*/ 0 h 64"/>
                  <a:gd name="T4" fmla="*/ 87 w 90"/>
                  <a:gd name="T5" fmla="*/ 1 h 64"/>
                  <a:gd name="T6" fmla="*/ 80 w 90"/>
                  <a:gd name="T7" fmla="*/ 4 h 64"/>
                  <a:gd name="T8" fmla="*/ 69 w 90"/>
                  <a:gd name="T9" fmla="*/ 9 h 64"/>
                  <a:gd name="T10" fmla="*/ 55 w 90"/>
                  <a:gd name="T11" fmla="*/ 16 h 64"/>
                  <a:gd name="T12" fmla="*/ 41 w 90"/>
                  <a:gd name="T13" fmla="*/ 24 h 64"/>
                  <a:gd name="T14" fmla="*/ 27 w 90"/>
                  <a:gd name="T15" fmla="*/ 32 h 64"/>
                  <a:gd name="T16" fmla="*/ 14 w 90"/>
                  <a:gd name="T17" fmla="*/ 42 h 64"/>
                  <a:gd name="T18" fmla="*/ 5 w 90"/>
                  <a:gd name="T19" fmla="*/ 52 h 64"/>
                  <a:gd name="T20" fmla="*/ 0 w 90"/>
                  <a:gd name="T21" fmla="*/ 60 h 64"/>
                  <a:gd name="T22" fmla="*/ 4 w 90"/>
                  <a:gd name="T23" fmla="*/ 64 h 64"/>
                  <a:gd name="T24" fmla="*/ 11 w 90"/>
                  <a:gd name="T25" fmla="*/ 64 h 64"/>
                  <a:gd name="T26" fmla="*/ 21 w 90"/>
                  <a:gd name="T27" fmla="*/ 61 h 64"/>
                  <a:gd name="T28" fmla="*/ 32 w 90"/>
                  <a:gd name="T29" fmla="*/ 57 h 64"/>
                  <a:gd name="T30" fmla="*/ 42 w 90"/>
                  <a:gd name="T31" fmla="*/ 54 h 64"/>
                  <a:gd name="T32" fmla="*/ 49 w 90"/>
                  <a:gd name="T33" fmla="*/ 50 h 64"/>
                  <a:gd name="T34" fmla="*/ 52 w 90"/>
                  <a:gd name="T35" fmla="*/ 4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0" h="64">
                    <a:moveTo>
                      <a:pt x="52" y="49"/>
                    </a:moveTo>
                    <a:lnTo>
                      <a:pt x="90" y="0"/>
                    </a:lnTo>
                    <a:lnTo>
                      <a:pt x="87" y="1"/>
                    </a:lnTo>
                    <a:lnTo>
                      <a:pt x="80" y="4"/>
                    </a:lnTo>
                    <a:lnTo>
                      <a:pt x="69" y="9"/>
                    </a:lnTo>
                    <a:lnTo>
                      <a:pt x="55" y="16"/>
                    </a:lnTo>
                    <a:lnTo>
                      <a:pt x="41" y="24"/>
                    </a:lnTo>
                    <a:lnTo>
                      <a:pt x="27" y="32"/>
                    </a:lnTo>
                    <a:lnTo>
                      <a:pt x="14" y="42"/>
                    </a:lnTo>
                    <a:lnTo>
                      <a:pt x="5" y="52"/>
                    </a:lnTo>
                    <a:lnTo>
                      <a:pt x="0" y="60"/>
                    </a:lnTo>
                    <a:lnTo>
                      <a:pt x="4" y="64"/>
                    </a:lnTo>
                    <a:lnTo>
                      <a:pt x="11" y="64"/>
                    </a:lnTo>
                    <a:lnTo>
                      <a:pt x="21" y="61"/>
                    </a:lnTo>
                    <a:lnTo>
                      <a:pt x="32" y="57"/>
                    </a:lnTo>
                    <a:lnTo>
                      <a:pt x="42" y="54"/>
                    </a:lnTo>
                    <a:lnTo>
                      <a:pt x="49" y="50"/>
                    </a:lnTo>
                    <a:lnTo>
                      <a:pt x="52" y="49"/>
                    </a:lnTo>
                    <a:close/>
                  </a:path>
                </a:pathLst>
              </a:custGeom>
              <a:solidFill>
                <a:srgbClr val="21B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1972" name="Freeform 292"/>
            <p:cNvSpPr/>
            <p:nvPr/>
          </p:nvSpPr>
          <p:spPr bwMode="auto">
            <a:xfrm rot="453463">
              <a:off x="1950308" y="1437510"/>
              <a:ext cx="5683250" cy="1179909"/>
            </a:xfrm>
            <a:custGeom>
              <a:avLst/>
              <a:gdLst>
                <a:gd name="T0" fmla="*/ 0 w 3216"/>
                <a:gd name="T1" fmla="*/ 704 h 704"/>
                <a:gd name="T2" fmla="*/ 1536 w 3216"/>
                <a:gd name="T3" fmla="*/ 80 h 704"/>
                <a:gd name="T4" fmla="*/ 3216 w 3216"/>
                <a:gd name="T5" fmla="*/ 224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6" h="704">
                  <a:moveTo>
                    <a:pt x="0" y="704"/>
                  </a:moveTo>
                  <a:cubicBezTo>
                    <a:pt x="500" y="432"/>
                    <a:pt x="1000" y="160"/>
                    <a:pt x="1536" y="80"/>
                  </a:cubicBezTo>
                  <a:cubicBezTo>
                    <a:pt x="2072" y="0"/>
                    <a:pt x="2936" y="200"/>
                    <a:pt x="3216" y="22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71974" name="Text Box 294"/>
          <p:cNvSpPr txBox="1">
            <a:spLocks noChangeArrowheads="1"/>
          </p:cNvSpPr>
          <p:nvPr/>
        </p:nvSpPr>
        <p:spPr bwMode="auto">
          <a:xfrm>
            <a:off x="1288695" y="4382794"/>
            <a:ext cx="672952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0"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光经过不均匀大气后传播方向发生了变化。</a:t>
            </a:r>
          </a:p>
        </p:txBody>
      </p:sp>
      <p:sp>
        <p:nvSpPr>
          <p:cNvPr id="295" name="标题 4"/>
          <p:cNvSpPr>
            <a:spLocks noGrp="1"/>
          </p:cNvSpPr>
          <p:nvPr>
            <p:ph type="ctrTitle"/>
          </p:nvPr>
        </p:nvSpPr>
        <p:spPr>
          <a:xfrm>
            <a:off x="655440" y="16211"/>
            <a:ext cx="7886700" cy="611323"/>
          </a:xfrm>
        </p:spPr>
        <p:txBody>
          <a:bodyPr>
            <a:noAutofit/>
          </a:bodyPr>
          <a:lstStyle/>
          <a:p>
            <a:r>
              <a:rPr lang="zh-CN" altLang="en-US" sz="4000" dirty="0">
                <a:latin typeface="黑体" panose="02010609060101010101" pitchFamily="49" charset="-122"/>
              </a:rPr>
              <a:t>三、光的传播</a:t>
            </a:r>
          </a:p>
        </p:txBody>
      </p:sp>
      <p:sp>
        <p:nvSpPr>
          <p:cNvPr id="3" name="矩形 2"/>
          <p:cNvSpPr/>
          <p:nvPr/>
        </p:nvSpPr>
        <p:spPr>
          <a:xfrm>
            <a:off x="998421" y="829426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海市蜃楼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1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 animBg="1"/>
      <p:bldP spid="7197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9013" y="825129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光线：表示光的传播方向的直线</a:t>
            </a:r>
          </a:p>
        </p:txBody>
      </p:sp>
      <p:grpSp>
        <p:nvGrpSpPr>
          <p:cNvPr id="156" name="组合 155"/>
          <p:cNvGrpSpPr/>
          <p:nvPr/>
        </p:nvGrpSpPr>
        <p:grpSpPr>
          <a:xfrm>
            <a:off x="6206020" y="3869733"/>
            <a:ext cx="2286000" cy="685800"/>
            <a:chOff x="4419600" y="5105400"/>
            <a:chExt cx="2286000" cy="914400"/>
          </a:xfrm>
          <a:effectLst>
            <a:outerShdw blurRad="50800" dist="50800" dir="5400000" algn="ctr" rotWithShape="0">
              <a:schemeClr val="accent2">
                <a:lumMod val="20000"/>
                <a:lumOff val="80000"/>
              </a:schemeClr>
            </a:outerShdw>
          </a:effectLst>
        </p:grpSpPr>
        <p:grpSp>
          <p:nvGrpSpPr>
            <p:cNvPr id="157" name="Group 27"/>
            <p:cNvGrpSpPr/>
            <p:nvPr/>
          </p:nvGrpSpPr>
          <p:grpSpPr bwMode="auto">
            <a:xfrm>
              <a:off x="4419600" y="5105400"/>
              <a:ext cx="2286000" cy="0"/>
              <a:chOff x="2784" y="3216"/>
              <a:chExt cx="1440" cy="0"/>
            </a:xfrm>
          </p:grpSpPr>
          <p:sp>
            <p:nvSpPr>
              <p:cNvPr id="170" name="Line 28"/>
              <p:cNvSpPr>
                <a:spLocks noChangeShapeType="1"/>
              </p:cNvSpPr>
              <p:nvPr/>
            </p:nvSpPr>
            <p:spPr bwMode="auto">
              <a:xfrm>
                <a:off x="2784" y="3216"/>
                <a:ext cx="144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71" name="Line 29"/>
              <p:cNvSpPr>
                <a:spLocks noChangeShapeType="1"/>
              </p:cNvSpPr>
              <p:nvPr/>
            </p:nvSpPr>
            <p:spPr bwMode="auto">
              <a:xfrm>
                <a:off x="3408" y="3216"/>
                <a:ext cx="19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8" name="Group 30"/>
            <p:cNvGrpSpPr/>
            <p:nvPr/>
          </p:nvGrpSpPr>
          <p:grpSpPr bwMode="auto">
            <a:xfrm>
              <a:off x="4419600" y="5334000"/>
              <a:ext cx="2286000" cy="0"/>
              <a:chOff x="2784" y="3216"/>
              <a:chExt cx="1440" cy="0"/>
            </a:xfrm>
          </p:grpSpPr>
          <p:sp>
            <p:nvSpPr>
              <p:cNvPr id="168" name="Line 31"/>
              <p:cNvSpPr>
                <a:spLocks noChangeShapeType="1"/>
              </p:cNvSpPr>
              <p:nvPr/>
            </p:nvSpPr>
            <p:spPr bwMode="auto">
              <a:xfrm>
                <a:off x="2784" y="3216"/>
                <a:ext cx="144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9" name="Line 32"/>
              <p:cNvSpPr>
                <a:spLocks noChangeShapeType="1"/>
              </p:cNvSpPr>
              <p:nvPr/>
            </p:nvSpPr>
            <p:spPr bwMode="auto">
              <a:xfrm>
                <a:off x="3408" y="3216"/>
                <a:ext cx="19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9" name="Group 33"/>
            <p:cNvGrpSpPr/>
            <p:nvPr/>
          </p:nvGrpSpPr>
          <p:grpSpPr bwMode="auto">
            <a:xfrm>
              <a:off x="4419600" y="5562600"/>
              <a:ext cx="2286000" cy="0"/>
              <a:chOff x="2784" y="3216"/>
              <a:chExt cx="1440" cy="0"/>
            </a:xfrm>
          </p:grpSpPr>
          <p:sp>
            <p:nvSpPr>
              <p:cNvPr id="166" name="Line 34"/>
              <p:cNvSpPr>
                <a:spLocks noChangeShapeType="1"/>
              </p:cNvSpPr>
              <p:nvPr/>
            </p:nvSpPr>
            <p:spPr bwMode="auto">
              <a:xfrm>
                <a:off x="2784" y="3216"/>
                <a:ext cx="144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7" name="Line 35"/>
              <p:cNvSpPr>
                <a:spLocks noChangeShapeType="1"/>
              </p:cNvSpPr>
              <p:nvPr/>
            </p:nvSpPr>
            <p:spPr bwMode="auto">
              <a:xfrm>
                <a:off x="3408" y="3216"/>
                <a:ext cx="19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60" name="Group 36"/>
            <p:cNvGrpSpPr/>
            <p:nvPr/>
          </p:nvGrpSpPr>
          <p:grpSpPr bwMode="auto">
            <a:xfrm>
              <a:off x="4419600" y="5791200"/>
              <a:ext cx="2286000" cy="0"/>
              <a:chOff x="2784" y="3216"/>
              <a:chExt cx="1440" cy="0"/>
            </a:xfrm>
          </p:grpSpPr>
          <p:sp>
            <p:nvSpPr>
              <p:cNvPr id="164" name="Line 37"/>
              <p:cNvSpPr>
                <a:spLocks noChangeShapeType="1"/>
              </p:cNvSpPr>
              <p:nvPr/>
            </p:nvSpPr>
            <p:spPr bwMode="auto">
              <a:xfrm>
                <a:off x="2784" y="3216"/>
                <a:ext cx="144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5" name="Line 38"/>
              <p:cNvSpPr>
                <a:spLocks noChangeShapeType="1"/>
              </p:cNvSpPr>
              <p:nvPr/>
            </p:nvSpPr>
            <p:spPr bwMode="auto">
              <a:xfrm>
                <a:off x="3408" y="3216"/>
                <a:ext cx="19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61" name="Group 39"/>
            <p:cNvGrpSpPr/>
            <p:nvPr/>
          </p:nvGrpSpPr>
          <p:grpSpPr bwMode="auto">
            <a:xfrm>
              <a:off x="4419600" y="6019800"/>
              <a:ext cx="2286000" cy="0"/>
              <a:chOff x="2784" y="3216"/>
              <a:chExt cx="1440" cy="0"/>
            </a:xfrm>
          </p:grpSpPr>
          <p:sp>
            <p:nvSpPr>
              <p:cNvPr id="162" name="Line 40"/>
              <p:cNvSpPr>
                <a:spLocks noChangeShapeType="1"/>
              </p:cNvSpPr>
              <p:nvPr/>
            </p:nvSpPr>
            <p:spPr bwMode="auto">
              <a:xfrm>
                <a:off x="2784" y="3216"/>
                <a:ext cx="144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3" name="Line 41"/>
              <p:cNvSpPr>
                <a:spLocks noChangeShapeType="1"/>
              </p:cNvSpPr>
              <p:nvPr/>
            </p:nvSpPr>
            <p:spPr bwMode="auto">
              <a:xfrm>
                <a:off x="3408" y="3216"/>
                <a:ext cx="19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119013" y="3328124"/>
            <a:ext cx="48526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讨论：</a:t>
            </a:r>
            <a:r>
              <a:rPr kumimoji="1"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光线是实际存在的吗？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812360" y="84355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131252" y="1437114"/>
            <a:ext cx="4607960" cy="138499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直线表示传播路径，箭头表示传播方向。</a:t>
            </a:r>
          </a:p>
        </p:txBody>
      </p:sp>
      <p:grpSp>
        <p:nvGrpSpPr>
          <p:cNvPr id="70" name="组合 69"/>
          <p:cNvGrpSpPr/>
          <p:nvPr/>
        </p:nvGrpSpPr>
        <p:grpSpPr>
          <a:xfrm>
            <a:off x="6700939" y="1295487"/>
            <a:ext cx="1584176" cy="100706"/>
            <a:chOff x="4788024" y="2067694"/>
            <a:chExt cx="1584176" cy="0"/>
          </a:xfrm>
        </p:grpSpPr>
        <p:cxnSp>
          <p:nvCxnSpPr>
            <p:cNvPr id="68" name="直接连接符 67"/>
            <p:cNvCxnSpPr/>
            <p:nvPr/>
          </p:nvCxnSpPr>
          <p:spPr>
            <a:xfrm>
              <a:off x="5457800" y="2067694"/>
              <a:ext cx="914400" cy="0"/>
            </a:xfrm>
            <a:prstGeom prst="line">
              <a:avLst/>
            </a:prstGeom>
            <a:ln w="2540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4788024" y="2067694"/>
              <a:ext cx="914400" cy="0"/>
            </a:xfrm>
            <a:prstGeom prst="line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组合 98"/>
          <p:cNvGrpSpPr/>
          <p:nvPr/>
        </p:nvGrpSpPr>
        <p:grpSpPr>
          <a:xfrm>
            <a:off x="6911361" y="2125607"/>
            <a:ext cx="1180118" cy="1138976"/>
            <a:chOff x="6112689" y="1995686"/>
            <a:chExt cx="1180118" cy="1138976"/>
          </a:xfrm>
        </p:grpSpPr>
        <p:grpSp>
          <p:nvGrpSpPr>
            <p:cNvPr id="77" name="组合 76"/>
            <p:cNvGrpSpPr/>
            <p:nvPr/>
          </p:nvGrpSpPr>
          <p:grpSpPr>
            <a:xfrm>
              <a:off x="6776240" y="2556894"/>
              <a:ext cx="504056" cy="360040"/>
              <a:chOff x="4788024" y="2067694"/>
              <a:chExt cx="1584176" cy="0"/>
            </a:xfrm>
          </p:grpSpPr>
          <p:cxnSp>
            <p:nvCxnSpPr>
              <p:cNvPr id="78" name="直接连接符 77"/>
              <p:cNvCxnSpPr/>
              <p:nvPr/>
            </p:nvCxnSpPr>
            <p:spPr>
              <a:xfrm>
                <a:off x="5457800" y="2067694"/>
                <a:ext cx="914400" cy="0"/>
              </a:xfrm>
              <a:prstGeom prst="line">
                <a:avLst/>
              </a:prstGeom>
              <a:ln w="25400">
                <a:solidFill>
                  <a:srgbClr val="FF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>
                <a:off x="4788024" y="2067694"/>
                <a:ext cx="914400" cy="0"/>
              </a:xfrm>
              <a:prstGeom prst="line">
                <a:avLst/>
              </a:prstGeom>
              <a:ln w="2540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8" name="组合 97"/>
            <p:cNvGrpSpPr/>
            <p:nvPr/>
          </p:nvGrpSpPr>
          <p:grpSpPr>
            <a:xfrm>
              <a:off x="6112689" y="1995686"/>
              <a:ext cx="1180118" cy="1138976"/>
              <a:chOff x="6112689" y="1995686"/>
              <a:chExt cx="1180118" cy="1138976"/>
            </a:xfrm>
          </p:grpSpPr>
          <p:sp>
            <p:nvSpPr>
              <p:cNvPr id="65" name="椭圆 64"/>
              <p:cNvSpPr/>
              <p:nvPr/>
            </p:nvSpPr>
            <p:spPr>
              <a:xfrm>
                <a:off x="6660232" y="2499742"/>
                <a:ext cx="108000" cy="1080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5" name="组合 94"/>
              <p:cNvGrpSpPr/>
              <p:nvPr/>
            </p:nvGrpSpPr>
            <p:grpSpPr>
              <a:xfrm>
                <a:off x="6357452" y="1995686"/>
                <a:ext cx="935355" cy="696660"/>
                <a:chOff x="6357452" y="1995686"/>
                <a:chExt cx="935355" cy="696660"/>
              </a:xfrm>
            </p:grpSpPr>
            <p:grpSp>
              <p:nvGrpSpPr>
                <p:cNvPr id="71" name="组合 70"/>
                <p:cNvGrpSpPr/>
                <p:nvPr/>
              </p:nvGrpSpPr>
              <p:grpSpPr>
                <a:xfrm rot="16200000">
                  <a:off x="6645376" y="2067694"/>
                  <a:ext cx="504056" cy="360040"/>
                  <a:chOff x="4788024" y="2067694"/>
                  <a:chExt cx="1584176" cy="0"/>
                </a:xfrm>
              </p:grpSpPr>
              <p:cxnSp>
                <p:nvCxnSpPr>
                  <p:cNvPr id="72" name="直接连接符 71"/>
                  <p:cNvCxnSpPr/>
                  <p:nvPr/>
                </p:nvCxnSpPr>
                <p:spPr>
                  <a:xfrm>
                    <a:off x="5457800" y="2067694"/>
                    <a:ext cx="914400" cy="0"/>
                  </a:xfrm>
                  <a:prstGeom prst="line">
                    <a:avLst/>
                  </a:prstGeom>
                  <a:ln w="25400">
                    <a:solidFill>
                      <a:srgbClr val="FF0000"/>
                    </a:solidFill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" name="直接连接符 72"/>
                  <p:cNvCxnSpPr/>
                  <p:nvPr/>
                </p:nvCxnSpPr>
                <p:spPr>
                  <a:xfrm>
                    <a:off x="4788024" y="2067694"/>
                    <a:ext cx="914400" cy="0"/>
                  </a:xfrm>
                  <a:prstGeom prst="line">
                    <a:avLst/>
                  </a:prstGeom>
                  <a:ln w="25400">
                    <a:solidFill>
                      <a:srgbClr val="FF000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3" name="组合 82"/>
                <p:cNvGrpSpPr/>
                <p:nvPr/>
              </p:nvGrpSpPr>
              <p:grpSpPr>
                <a:xfrm rot="19167732">
                  <a:off x="6788751" y="2332306"/>
                  <a:ext cx="504056" cy="360040"/>
                  <a:chOff x="4788024" y="2067694"/>
                  <a:chExt cx="1584176" cy="0"/>
                </a:xfrm>
              </p:grpSpPr>
              <p:cxnSp>
                <p:nvCxnSpPr>
                  <p:cNvPr id="84" name="直接连接符 83"/>
                  <p:cNvCxnSpPr/>
                  <p:nvPr/>
                </p:nvCxnSpPr>
                <p:spPr>
                  <a:xfrm>
                    <a:off x="5457800" y="2067694"/>
                    <a:ext cx="914400" cy="0"/>
                  </a:xfrm>
                  <a:prstGeom prst="line">
                    <a:avLst/>
                  </a:prstGeom>
                  <a:ln w="25400">
                    <a:solidFill>
                      <a:srgbClr val="FF0000"/>
                    </a:solidFill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5" name="直接连接符 84"/>
                  <p:cNvCxnSpPr/>
                  <p:nvPr/>
                </p:nvCxnSpPr>
                <p:spPr>
                  <a:xfrm>
                    <a:off x="4788024" y="2067694"/>
                    <a:ext cx="914400" cy="0"/>
                  </a:xfrm>
                  <a:prstGeom prst="line">
                    <a:avLst/>
                  </a:prstGeom>
                  <a:ln w="25400">
                    <a:solidFill>
                      <a:srgbClr val="FF000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6" name="组合 85"/>
                <p:cNvGrpSpPr/>
                <p:nvPr/>
              </p:nvGrpSpPr>
              <p:grpSpPr>
                <a:xfrm rot="13113451">
                  <a:off x="6357452" y="2084951"/>
                  <a:ext cx="504056" cy="360040"/>
                  <a:chOff x="4788024" y="2067694"/>
                  <a:chExt cx="1584176" cy="0"/>
                </a:xfrm>
              </p:grpSpPr>
              <p:cxnSp>
                <p:nvCxnSpPr>
                  <p:cNvPr id="87" name="直接连接符 86"/>
                  <p:cNvCxnSpPr/>
                  <p:nvPr/>
                </p:nvCxnSpPr>
                <p:spPr>
                  <a:xfrm>
                    <a:off x="5457800" y="2067694"/>
                    <a:ext cx="914400" cy="0"/>
                  </a:xfrm>
                  <a:prstGeom prst="line">
                    <a:avLst/>
                  </a:prstGeom>
                  <a:ln w="25400">
                    <a:solidFill>
                      <a:srgbClr val="FF0000"/>
                    </a:solidFill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" name="直接连接符 87"/>
                  <p:cNvCxnSpPr/>
                  <p:nvPr/>
                </p:nvCxnSpPr>
                <p:spPr>
                  <a:xfrm>
                    <a:off x="4788024" y="2067694"/>
                    <a:ext cx="914400" cy="0"/>
                  </a:xfrm>
                  <a:prstGeom prst="line">
                    <a:avLst/>
                  </a:prstGeom>
                  <a:ln w="25400">
                    <a:solidFill>
                      <a:srgbClr val="FF000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97" name="组合 96"/>
              <p:cNvGrpSpPr/>
              <p:nvPr/>
            </p:nvGrpSpPr>
            <p:grpSpPr>
              <a:xfrm>
                <a:off x="6112689" y="2211710"/>
                <a:ext cx="990463" cy="922952"/>
                <a:chOff x="6112689" y="2211710"/>
                <a:chExt cx="990463" cy="922952"/>
              </a:xfrm>
            </p:grpSpPr>
            <p:grpSp>
              <p:nvGrpSpPr>
                <p:cNvPr id="74" name="组合 73"/>
                <p:cNvGrpSpPr/>
                <p:nvPr/>
              </p:nvGrpSpPr>
              <p:grpSpPr>
                <a:xfrm rot="5400000">
                  <a:off x="6285904" y="2702614"/>
                  <a:ext cx="504056" cy="360040"/>
                  <a:chOff x="4788024" y="2067694"/>
                  <a:chExt cx="1584176" cy="0"/>
                </a:xfrm>
              </p:grpSpPr>
              <p:cxnSp>
                <p:nvCxnSpPr>
                  <p:cNvPr id="75" name="直接连接符 74"/>
                  <p:cNvCxnSpPr/>
                  <p:nvPr/>
                </p:nvCxnSpPr>
                <p:spPr>
                  <a:xfrm>
                    <a:off x="5457800" y="2067694"/>
                    <a:ext cx="914400" cy="0"/>
                  </a:xfrm>
                  <a:prstGeom prst="line">
                    <a:avLst/>
                  </a:prstGeom>
                  <a:ln w="25400">
                    <a:solidFill>
                      <a:srgbClr val="FF0000"/>
                    </a:solidFill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" name="直接连接符 75"/>
                  <p:cNvCxnSpPr/>
                  <p:nvPr/>
                </p:nvCxnSpPr>
                <p:spPr>
                  <a:xfrm>
                    <a:off x="4788024" y="2067694"/>
                    <a:ext cx="914400" cy="0"/>
                  </a:xfrm>
                  <a:prstGeom prst="line">
                    <a:avLst/>
                  </a:prstGeom>
                  <a:ln w="25400">
                    <a:solidFill>
                      <a:srgbClr val="FF000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6" name="组合 95"/>
                <p:cNvGrpSpPr/>
                <p:nvPr/>
              </p:nvGrpSpPr>
              <p:grpSpPr>
                <a:xfrm>
                  <a:off x="6112689" y="2211710"/>
                  <a:ext cx="546407" cy="589656"/>
                  <a:chOff x="6112689" y="2211710"/>
                  <a:chExt cx="546407" cy="589656"/>
                </a:xfrm>
              </p:grpSpPr>
              <p:grpSp>
                <p:nvGrpSpPr>
                  <p:cNvPr id="80" name="组合 79"/>
                  <p:cNvGrpSpPr/>
                  <p:nvPr/>
                </p:nvGrpSpPr>
                <p:grpSpPr>
                  <a:xfrm rot="10800000">
                    <a:off x="6155040" y="2211710"/>
                    <a:ext cx="504056" cy="360040"/>
                    <a:chOff x="4788024" y="2067694"/>
                    <a:chExt cx="1584176" cy="0"/>
                  </a:xfrm>
                </p:grpSpPr>
                <p:cxnSp>
                  <p:nvCxnSpPr>
                    <p:cNvPr id="81" name="直接连接符 80"/>
                    <p:cNvCxnSpPr/>
                    <p:nvPr/>
                  </p:nvCxnSpPr>
                  <p:spPr>
                    <a:xfrm>
                      <a:off x="5457800" y="2067694"/>
                      <a:ext cx="914400" cy="0"/>
                    </a:xfrm>
                    <a:prstGeom prst="line">
                      <a:avLst/>
                    </a:prstGeom>
                    <a:ln w="25400">
                      <a:solidFill>
                        <a:srgbClr val="FF0000"/>
                      </a:solidFill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" name="直接连接符 81"/>
                    <p:cNvCxnSpPr/>
                    <p:nvPr/>
                  </p:nvCxnSpPr>
                  <p:spPr>
                    <a:xfrm>
                      <a:off x="4788024" y="2067694"/>
                      <a:ext cx="914400" cy="0"/>
                    </a:xfrm>
                    <a:prstGeom prst="line">
                      <a:avLst/>
                    </a:prstGeom>
                    <a:ln w="25400">
                      <a:solidFill>
                        <a:srgbClr val="FF0000"/>
                      </a:solidFill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89" name="组合 88"/>
                  <p:cNvGrpSpPr/>
                  <p:nvPr/>
                </p:nvGrpSpPr>
                <p:grpSpPr>
                  <a:xfrm rot="8625232">
                    <a:off x="6112689" y="2441326"/>
                    <a:ext cx="504056" cy="360040"/>
                    <a:chOff x="4788024" y="2067694"/>
                    <a:chExt cx="1584176" cy="0"/>
                  </a:xfrm>
                </p:grpSpPr>
                <p:cxnSp>
                  <p:nvCxnSpPr>
                    <p:cNvPr id="90" name="直接连接符 89"/>
                    <p:cNvCxnSpPr/>
                    <p:nvPr/>
                  </p:nvCxnSpPr>
                  <p:spPr>
                    <a:xfrm>
                      <a:off x="5457800" y="2067694"/>
                      <a:ext cx="914400" cy="0"/>
                    </a:xfrm>
                    <a:prstGeom prst="line">
                      <a:avLst/>
                    </a:prstGeom>
                    <a:ln w="25400">
                      <a:solidFill>
                        <a:srgbClr val="FF0000"/>
                      </a:solidFill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" name="直接连接符 90"/>
                    <p:cNvCxnSpPr/>
                    <p:nvPr/>
                  </p:nvCxnSpPr>
                  <p:spPr>
                    <a:xfrm>
                      <a:off x="4788024" y="2067694"/>
                      <a:ext cx="914400" cy="0"/>
                    </a:xfrm>
                    <a:prstGeom prst="line">
                      <a:avLst/>
                    </a:prstGeom>
                    <a:ln w="25400">
                      <a:solidFill>
                        <a:srgbClr val="FF0000"/>
                      </a:solidFill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92" name="组合 91"/>
                <p:cNvGrpSpPr/>
                <p:nvPr/>
              </p:nvGrpSpPr>
              <p:grpSpPr>
                <a:xfrm rot="2145122">
                  <a:off x="6599096" y="2728513"/>
                  <a:ext cx="504056" cy="360040"/>
                  <a:chOff x="4788024" y="2067694"/>
                  <a:chExt cx="1584176" cy="0"/>
                </a:xfrm>
              </p:grpSpPr>
              <p:cxnSp>
                <p:nvCxnSpPr>
                  <p:cNvPr id="93" name="直接连接符 92"/>
                  <p:cNvCxnSpPr/>
                  <p:nvPr/>
                </p:nvCxnSpPr>
                <p:spPr>
                  <a:xfrm>
                    <a:off x="5457800" y="2067694"/>
                    <a:ext cx="914400" cy="0"/>
                  </a:xfrm>
                  <a:prstGeom prst="line">
                    <a:avLst/>
                  </a:prstGeom>
                  <a:ln w="25400">
                    <a:solidFill>
                      <a:srgbClr val="FF0000"/>
                    </a:solidFill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4" name="直接连接符 93"/>
                  <p:cNvCxnSpPr/>
                  <p:nvPr/>
                </p:nvCxnSpPr>
                <p:spPr>
                  <a:xfrm>
                    <a:off x="4788024" y="2067694"/>
                    <a:ext cx="914400" cy="0"/>
                  </a:xfrm>
                  <a:prstGeom prst="line">
                    <a:avLst/>
                  </a:prstGeom>
                  <a:ln w="25400">
                    <a:solidFill>
                      <a:srgbClr val="FF000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sp>
        <p:nvSpPr>
          <p:cNvPr id="59" name="标题 4"/>
          <p:cNvSpPr>
            <a:spLocks noGrp="1"/>
          </p:cNvSpPr>
          <p:nvPr>
            <p:ph type="ctrTitle"/>
          </p:nvPr>
        </p:nvSpPr>
        <p:spPr>
          <a:xfrm>
            <a:off x="655440" y="16211"/>
            <a:ext cx="7886700" cy="611323"/>
          </a:xfrm>
        </p:spPr>
        <p:txBody>
          <a:bodyPr>
            <a:noAutofit/>
          </a:bodyPr>
          <a:lstStyle/>
          <a:p>
            <a:r>
              <a:rPr lang="zh-CN" altLang="en-US" sz="4000" dirty="0">
                <a:latin typeface="黑体" panose="02010609060101010101" pitchFamily="49" charset="-122"/>
              </a:rPr>
              <a:t>四、光线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266" y="862108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（一）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影子的形成： 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69651" y="1851670"/>
            <a:ext cx="2928958" cy="2196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139952" y="1854146"/>
            <a:ext cx="4536504" cy="203132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光在传播过程中遇到不透明的物体，在物体后面便形成了影子。</a:t>
            </a:r>
          </a:p>
        </p:txBody>
      </p:sp>
      <p:sp>
        <p:nvSpPr>
          <p:cNvPr id="7" name="标题 4"/>
          <p:cNvSpPr>
            <a:spLocks noGrp="1"/>
          </p:cNvSpPr>
          <p:nvPr>
            <p:ph type="ctrTitle"/>
          </p:nvPr>
        </p:nvSpPr>
        <p:spPr>
          <a:xfrm>
            <a:off x="655440" y="16211"/>
            <a:ext cx="7886700" cy="611323"/>
          </a:xfrm>
        </p:spPr>
        <p:txBody>
          <a:bodyPr>
            <a:noAutofit/>
          </a:bodyPr>
          <a:lstStyle/>
          <a:p>
            <a:r>
              <a:rPr lang="zh-CN" altLang="en-US" sz="4000" dirty="0">
                <a:latin typeface="黑体" panose="02010609060101010101" pitchFamily="49" charset="-122"/>
              </a:rPr>
              <a:t>五、光的直线传播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496" y="878799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）日食、月食的成因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973310" y="1428741"/>
            <a:ext cx="3384376" cy="3083977"/>
            <a:chOff x="973310" y="1428741"/>
            <a:chExt cx="3384376" cy="3083977"/>
          </a:xfrm>
        </p:grpSpPr>
        <p:pic>
          <p:nvPicPr>
            <p:cNvPr id="11266" name="Picture 2" descr="C:\Users\Administrator\Desktop\图片\光的直线传播\日食.jpg"/>
            <p:cNvPicPr>
              <a:picLocks noChangeAspect="1" noChangeArrowheads="1"/>
            </p:cNvPicPr>
            <p:nvPr/>
          </p:nvPicPr>
          <p:blipFill>
            <a:blip r:embed="rId3" cstate="print"/>
            <a:stretch>
              <a:fillRect/>
            </a:stretch>
          </p:blipFill>
          <p:spPr bwMode="auto">
            <a:xfrm>
              <a:off x="973310" y="1428741"/>
              <a:ext cx="3384376" cy="25052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2139719" y="414338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/>
                <a:t>日食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857752" y="1428742"/>
            <a:ext cx="3505894" cy="3071834"/>
            <a:chOff x="4857752" y="1428742"/>
            <a:chExt cx="3505894" cy="3071834"/>
          </a:xfrm>
        </p:grpSpPr>
        <p:pic>
          <p:nvPicPr>
            <p:cNvPr id="11267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 l="9246"/>
            <a:stretch>
              <a:fillRect/>
            </a:stretch>
          </p:blipFill>
          <p:spPr bwMode="auto">
            <a:xfrm>
              <a:off x="4857752" y="1428742"/>
              <a:ext cx="3505894" cy="2500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6425999" y="4131244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/>
                <a:t>月食</a:t>
              </a:r>
            </a:p>
          </p:txBody>
        </p:sp>
      </p:grpSp>
      <p:sp>
        <p:nvSpPr>
          <p:cNvPr id="9" name="标题 4"/>
          <p:cNvSpPr>
            <a:spLocks noGrp="1"/>
          </p:cNvSpPr>
          <p:nvPr>
            <p:ph type="ctrTitle"/>
          </p:nvPr>
        </p:nvSpPr>
        <p:spPr>
          <a:xfrm>
            <a:off x="655440" y="16211"/>
            <a:ext cx="7886700" cy="611323"/>
          </a:xfrm>
        </p:spPr>
        <p:txBody>
          <a:bodyPr>
            <a:noAutofit/>
          </a:bodyPr>
          <a:lstStyle/>
          <a:p>
            <a:r>
              <a:rPr lang="zh-CN" altLang="en-US" sz="4000" dirty="0">
                <a:latin typeface="黑体" panose="02010609060101010101" pitchFamily="49" charset="-122"/>
              </a:rPr>
              <a:t>五、光的直线传播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547664" y="1059582"/>
            <a:ext cx="6462464" cy="3842742"/>
            <a:chOff x="0" y="186775"/>
            <a:chExt cx="9220200" cy="4499525"/>
          </a:xfrm>
        </p:grpSpPr>
        <p:sp>
          <p:nvSpPr>
            <p:cNvPr id="11" name="Freeform 2"/>
            <p:cNvSpPr/>
            <p:nvPr/>
          </p:nvSpPr>
          <p:spPr bwMode="auto">
            <a:xfrm>
              <a:off x="7315200" y="3657600"/>
              <a:ext cx="1905000" cy="742950"/>
            </a:xfrm>
            <a:custGeom>
              <a:avLst/>
              <a:gdLst>
                <a:gd name="T0" fmla="*/ 0 w 1200"/>
                <a:gd name="T1" fmla="*/ 0 h 624"/>
                <a:gd name="T2" fmla="*/ 144 w 1200"/>
                <a:gd name="T3" fmla="*/ 192 h 624"/>
                <a:gd name="T4" fmla="*/ 192 w 1200"/>
                <a:gd name="T5" fmla="*/ 336 h 624"/>
                <a:gd name="T6" fmla="*/ 144 w 1200"/>
                <a:gd name="T7" fmla="*/ 480 h 624"/>
                <a:gd name="T8" fmla="*/ 0 w 1200"/>
                <a:gd name="T9" fmla="*/ 624 h 624"/>
                <a:gd name="T10" fmla="*/ 1200 w 1200"/>
                <a:gd name="T11" fmla="*/ 576 h 624"/>
                <a:gd name="T12" fmla="*/ 1152 w 1200"/>
                <a:gd name="T13" fmla="*/ 192 h 624"/>
                <a:gd name="T14" fmla="*/ 0 w 1200"/>
                <a:gd name="T15" fmla="*/ 0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0" h="624">
                  <a:moveTo>
                    <a:pt x="0" y="0"/>
                  </a:moveTo>
                  <a:lnTo>
                    <a:pt x="144" y="192"/>
                  </a:lnTo>
                  <a:lnTo>
                    <a:pt x="192" y="336"/>
                  </a:lnTo>
                  <a:lnTo>
                    <a:pt x="144" y="480"/>
                  </a:lnTo>
                  <a:lnTo>
                    <a:pt x="0" y="624"/>
                  </a:lnTo>
                  <a:lnTo>
                    <a:pt x="1200" y="576"/>
                  </a:lnTo>
                  <a:lnTo>
                    <a:pt x="1152" y="1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66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Text Box 3"/>
            <p:cNvSpPr txBox="1">
              <a:spLocks noChangeArrowheads="1"/>
            </p:cNvSpPr>
            <p:nvPr/>
          </p:nvSpPr>
          <p:spPr bwMode="auto">
            <a:xfrm>
              <a:off x="3079750" y="186775"/>
              <a:ext cx="2635250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32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日食</a:t>
              </a:r>
            </a:p>
          </p:txBody>
        </p:sp>
        <p:sp>
          <p:nvSpPr>
            <p:cNvPr id="13" name="Oval 4"/>
            <p:cNvSpPr>
              <a:spLocks noChangeArrowheads="1"/>
            </p:cNvSpPr>
            <p:nvPr/>
          </p:nvSpPr>
          <p:spPr bwMode="auto">
            <a:xfrm>
              <a:off x="0" y="628650"/>
              <a:ext cx="2514600" cy="1771650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0"/>
                </a:spcBef>
              </a:pPr>
              <a:r>
                <a:rPr lang="zh-CN" altLang="en-US" sz="36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太阳</a:t>
              </a:r>
            </a:p>
          </p:txBody>
        </p:sp>
        <p:sp>
          <p:nvSpPr>
            <p:cNvPr id="14" name="Oval 5"/>
            <p:cNvSpPr>
              <a:spLocks noChangeArrowheads="1"/>
            </p:cNvSpPr>
            <p:nvPr/>
          </p:nvSpPr>
          <p:spPr bwMode="auto">
            <a:xfrm>
              <a:off x="7696200" y="1485900"/>
              <a:ext cx="1219200" cy="91440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0"/>
                </a:spcBef>
              </a:pPr>
              <a:r>
                <a:rPr lang="zh-CN" altLang="en-US" sz="2800" dirty="0">
                  <a:solidFill>
                    <a:srgbClr val="FFCC66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地球</a:t>
              </a:r>
            </a:p>
          </p:txBody>
        </p:sp>
        <p:sp>
          <p:nvSpPr>
            <p:cNvPr id="15" name="Freeform 6"/>
            <p:cNvSpPr/>
            <p:nvPr/>
          </p:nvSpPr>
          <p:spPr bwMode="auto">
            <a:xfrm>
              <a:off x="6781800" y="1657350"/>
              <a:ext cx="990600" cy="400050"/>
            </a:xfrm>
            <a:custGeom>
              <a:avLst/>
              <a:gdLst>
                <a:gd name="T0" fmla="*/ 0 w 624"/>
                <a:gd name="T1" fmla="*/ 336 h 336"/>
                <a:gd name="T2" fmla="*/ 144 w 624"/>
                <a:gd name="T3" fmla="*/ 240 h 336"/>
                <a:gd name="T4" fmla="*/ 144 w 624"/>
                <a:gd name="T5" fmla="*/ 96 h 336"/>
                <a:gd name="T6" fmla="*/ 48 w 624"/>
                <a:gd name="T7" fmla="*/ 0 h 336"/>
                <a:gd name="T8" fmla="*/ 624 w 624"/>
                <a:gd name="T9" fmla="*/ 144 h 336"/>
                <a:gd name="T10" fmla="*/ 576 w 624"/>
                <a:gd name="T11" fmla="*/ 288 h 336"/>
                <a:gd name="T12" fmla="*/ 0 w 624"/>
                <a:gd name="T13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4" h="336">
                  <a:moveTo>
                    <a:pt x="0" y="336"/>
                  </a:moveTo>
                  <a:lnTo>
                    <a:pt x="144" y="240"/>
                  </a:lnTo>
                  <a:lnTo>
                    <a:pt x="144" y="96"/>
                  </a:lnTo>
                  <a:lnTo>
                    <a:pt x="48" y="0"/>
                  </a:lnTo>
                  <a:lnTo>
                    <a:pt x="624" y="144"/>
                  </a:lnTo>
                  <a:lnTo>
                    <a:pt x="576" y="288"/>
                  </a:lnTo>
                  <a:lnTo>
                    <a:pt x="0" y="336"/>
                  </a:lnTo>
                  <a:close/>
                </a:path>
              </a:pathLst>
            </a:custGeom>
            <a:solidFill>
              <a:srgbClr val="FF0066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6" name="Group 7"/>
            <p:cNvGrpSpPr/>
            <p:nvPr/>
          </p:nvGrpSpPr>
          <p:grpSpPr bwMode="auto">
            <a:xfrm>
              <a:off x="1476375" y="627460"/>
              <a:ext cx="6629400" cy="1771650"/>
              <a:chOff x="192" y="864"/>
              <a:chExt cx="4176" cy="1488"/>
            </a:xfrm>
          </p:grpSpPr>
          <p:sp>
            <p:nvSpPr>
              <p:cNvPr id="39" name="Line 8"/>
              <p:cNvSpPr>
                <a:spLocks noChangeShapeType="1"/>
              </p:cNvSpPr>
              <p:nvPr/>
            </p:nvSpPr>
            <p:spPr bwMode="auto">
              <a:xfrm>
                <a:off x="192" y="864"/>
                <a:ext cx="4176" cy="105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Line 9"/>
              <p:cNvSpPr>
                <a:spLocks noChangeShapeType="1"/>
              </p:cNvSpPr>
              <p:nvPr/>
            </p:nvSpPr>
            <p:spPr bwMode="auto">
              <a:xfrm flipV="1">
                <a:off x="192" y="2016"/>
                <a:ext cx="3936" cy="3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Line 10"/>
              <p:cNvSpPr>
                <a:spLocks noChangeShapeType="1"/>
              </p:cNvSpPr>
              <p:nvPr/>
            </p:nvSpPr>
            <p:spPr bwMode="auto">
              <a:xfrm>
                <a:off x="1728" y="1248"/>
                <a:ext cx="336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Line 11"/>
              <p:cNvSpPr>
                <a:spLocks noChangeShapeType="1"/>
              </p:cNvSpPr>
              <p:nvPr/>
            </p:nvSpPr>
            <p:spPr bwMode="auto">
              <a:xfrm>
                <a:off x="816" y="1296"/>
                <a:ext cx="2544" cy="5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Line 12"/>
              <p:cNvSpPr>
                <a:spLocks noChangeShapeType="1"/>
              </p:cNvSpPr>
              <p:nvPr/>
            </p:nvSpPr>
            <p:spPr bwMode="auto">
              <a:xfrm>
                <a:off x="912" y="1776"/>
                <a:ext cx="2400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Line 13"/>
              <p:cNvSpPr>
                <a:spLocks noChangeShapeType="1"/>
              </p:cNvSpPr>
              <p:nvPr/>
            </p:nvSpPr>
            <p:spPr bwMode="auto">
              <a:xfrm>
                <a:off x="1776" y="1488"/>
                <a:ext cx="192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Line 14"/>
              <p:cNvSpPr>
                <a:spLocks noChangeShapeType="1"/>
              </p:cNvSpPr>
              <p:nvPr/>
            </p:nvSpPr>
            <p:spPr bwMode="auto">
              <a:xfrm>
                <a:off x="1632" y="1824"/>
                <a:ext cx="33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7" name="Group 15"/>
            <p:cNvGrpSpPr/>
            <p:nvPr/>
          </p:nvGrpSpPr>
          <p:grpSpPr bwMode="auto">
            <a:xfrm>
              <a:off x="0" y="2914650"/>
              <a:ext cx="8991600" cy="1771650"/>
              <a:chOff x="0" y="2448"/>
              <a:chExt cx="5664" cy="1488"/>
            </a:xfrm>
          </p:grpSpPr>
          <p:sp>
            <p:nvSpPr>
              <p:cNvPr id="36" name="Oval 16"/>
              <p:cNvSpPr>
                <a:spLocks noChangeArrowheads="1"/>
              </p:cNvSpPr>
              <p:nvPr/>
            </p:nvSpPr>
            <p:spPr bwMode="auto">
              <a:xfrm>
                <a:off x="0" y="2448"/>
                <a:ext cx="1584" cy="1488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spcBef>
                    <a:spcPct val="0"/>
                  </a:spcBef>
                </a:pPr>
                <a:r>
                  <a:rPr lang="zh-CN" altLang="en-US" sz="3600" dirty="0"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太阳</a:t>
                </a:r>
              </a:p>
            </p:txBody>
          </p:sp>
          <p:sp>
            <p:nvSpPr>
              <p:cNvPr id="37" name="Oval 17"/>
              <p:cNvSpPr>
                <a:spLocks noChangeArrowheads="1"/>
              </p:cNvSpPr>
              <p:nvPr/>
            </p:nvSpPr>
            <p:spPr bwMode="auto">
              <a:xfrm>
                <a:off x="5328" y="3264"/>
                <a:ext cx="336" cy="336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spcBef>
                    <a:spcPct val="0"/>
                  </a:spcBef>
                </a:pPr>
                <a:r>
                  <a:rPr lang="zh-CN" altLang="en-US" sz="2000" b="0" dirty="0">
                    <a:solidFill>
                      <a:srgbClr val="FFCC66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月球</a:t>
                </a:r>
              </a:p>
            </p:txBody>
          </p:sp>
          <p:sp>
            <p:nvSpPr>
              <p:cNvPr id="38" name="Oval 18"/>
              <p:cNvSpPr>
                <a:spLocks noChangeArrowheads="1"/>
              </p:cNvSpPr>
              <p:nvPr/>
            </p:nvSpPr>
            <p:spPr bwMode="auto">
              <a:xfrm>
                <a:off x="4128" y="3048"/>
                <a:ext cx="672" cy="672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spcBef>
                    <a:spcPct val="0"/>
                  </a:spcBef>
                </a:pPr>
                <a:r>
                  <a:rPr lang="zh-CN" altLang="en-US" sz="2800" dirty="0">
                    <a:solidFill>
                      <a:srgbClr val="FFCC66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地球</a:t>
                </a:r>
              </a:p>
            </p:txBody>
          </p:sp>
        </p:grpSp>
        <p:grpSp>
          <p:nvGrpSpPr>
            <p:cNvPr id="18" name="Group 19"/>
            <p:cNvGrpSpPr/>
            <p:nvPr/>
          </p:nvGrpSpPr>
          <p:grpSpPr bwMode="auto">
            <a:xfrm>
              <a:off x="1037167" y="2857127"/>
              <a:ext cx="7966075" cy="1828800"/>
              <a:chOff x="742" y="2448"/>
              <a:chExt cx="5018" cy="1536"/>
            </a:xfrm>
          </p:grpSpPr>
          <p:sp>
            <p:nvSpPr>
              <p:cNvPr id="28" name="Line 20"/>
              <p:cNvSpPr>
                <a:spLocks noChangeShapeType="1"/>
              </p:cNvSpPr>
              <p:nvPr/>
            </p:nvSpPr>
            <p:spPr bwMode="auto">
              <a:xfrm>
                <a:off x="912" y="2448"/>
                <a:ext cx="4848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Line 21"/>
              <p:cNvSpPr>
                <a:spLocks noChangeShapeType="1"/>
              </p:cNvSpPr>
              <p:nvPr/>
            </p:nvSpPr>
            <p:spPr bwMode="auto">
              <a:xfrm flipV="1">
                <a:off x="742" y="3648"/>
                <a:ext cx="5018" cy="3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Line 22"/>
              <p:cNvSpPr>
                <a:spLocks noChangeShapeType="1"/>
              </p:cNvSpPr>
              <p:nvPr/>
            </p:nvSpPr>
            <p:spPr bwMode="auto">
              <a:xfrm>
                <a:off x="1632" y="2976"/>
                <a:ext cx="2448" cy="28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Line 23"/>
              <p:cNvSpPr>
                <a:spLocks noChangeShapeType="1"/>
              </p:cNvSpPr>
              <p:nvPr/>
            </p:nvSpPr>
            <p:spPr bwMode="auto">
              <a:xfrm>
                <a:off x="1536" y="3504"/>
                <a:ext cx="25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Line 24"/>
              <p:cNvSpPr>
                <a:spLocks noChangeShapeType="1"/>
              </p:cNvSpPr>
              <p:nvPr/>
            </p:nvSpPr>
            <p:spPr bwMode="auto">
              <a:xfrm>
                <a:off x="2352" y="2688"/>
                <a:ext cx="288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Line 25"/>
              <p:cNvSpPr>
                <a:spLocks noChangeShapeType="1"/>
              </p:cNvSpPr>
              <p:nvPr/>
            </p:nvSpPr>
            <p:spPr bwMode="auto">
              <a:xfrm>
                <a:off x="2352" y="3072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Line 26"/>
              <p:cNvSpPr>
                <a:spLocks noChangeShapeType="1"/>
              </p:cNvSpPr>
              <p:nvPr/>
            </p:nvSpPr>
            <p:spPr bwMode="auto">
              <a:xfrm>
                <a:off x="2304" y="3504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Line 27"/>
              <p:cNvSpPr>
                <a:spLocks noChangeShapeType="1"/>
              </p:cNvSpPr>
              <p:nvPr/>
            </p:nvSpPr>
            <p:spPr bwMode="auto">
              <a:xfrm flipV="1">
                <a:off x="2304" y="3840"/>
                <a:ext cx="384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9" name="Text Box 28"/>
            <p:cNvSpPr txBox="1">
              <a:spLocks noChangeArrowheads="1"/>
            </p:cNvSpPr>
            <p:nvPr/>
          </p:nvSpPr>
          <p:spPr bwMode="auto">
            <a:xfrm>
              <a:off x="3232150" y="2594373"/>
              <a:ext cx="2330450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32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月食</a:t>
              </a:r>
            </a:p>
          </p:txBody>
        </p:sp>
        <p:sp>
          <p:nvSpPr>
            <p:cNvPr id="20" name="Freeform 29"/>
            <p:cNvSpPr/>
            <p:nvPr/>
          </p:nvSpPr>
          <p:spPr bwMode="auto">
            <a:xfrm>
              <a:off x="7772400" y="1828800"/>
              <a:ext cx="76200" cy="114300"/>
            </a:xfrm>
            <a:custGeom>
              <a:avLst/>
              <a:gdLst>
                <a:gd name="T0" fmla="*/ 0 w 48"/>
                <a:gd name="T1" fmla="*/ 0 h 96"/>
                <a:gd name="T2" fmla="*/ 48 w 48"/>
                <a:gd name="T3" fmla="*/ 96 h 96"/>
                <a:gd name="T4" fmla="*/ 0 w 48"/>
                <a:gd name="T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96">
                  <a:moveTo>
                    <a:pt x="0" y="0"/>
                  </a:moveTo>
                  <a:cubicBezTo>
                    <a:pt x="0" y="0"/>
                    <a:pt x="48" y="96"/>
                    <a:pt x="48" y="96"/>
                  </a:cubicBezTo>
                  <a:cubicBezTo>
                    <a:pt x="48" y="9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0066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" name="Oval 30"/>
            <p:cNvSpPr>
              <a:spLocks noChangeArrowheads="1"/>
            </p:cNvSpPr>
            <p:nvPr/>
          </p:nvSpPr>
          <p:spPr bwMode="auto">
            <a:xfrm>
              <a:off x="6496050" y="1643063"/>
              <a:ext cx="533400" cy="40005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0"/>
                </a:spcBef>
              </a:pPr>
              <a:r>
                <a:rPr lang="zh-CN" altLang="en-US" sz="2000" b="0" dirty="0">
                  <a:solidFill>
                    <a:srgbClr val="FFCC66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月球</a:t>
              </a:r>
            </a:p>
          </p:txBody>
        </p:sp>
        <p:sp>
          <p:nvSpPr>
            <p:cNvPr id="22" name="Oval 31"/>
            <p:cNvSpPr>
              <a:spLocks noChangeArrowheads="1"/>
            </p:cNvSpPr>
            <p:nvPr/>
          </p:nvSpPr>
          <p:spPr bwMode="auto">
            <a:xfrm>
              <a:off x="7677150" y="1828800"/>
              <a:ext cx="114300" cy="171450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AutoShape 32"/>
            <p:cNvSpPr>
              <a:spLocks noChangeArrowheads="1"/>
            </p:cNvSpPr>
            <p:nvPr/>
          </p:nvSpPr>
          <p:spPr bwMode="auto">
            <a:xfrm flipH="1">
              <a:off x="7200900" y="3671887"/>
              <a:ext cx="457200" cy="728663"/>
            </a:xfrm>
            <a:prstGeom prst="moon">
              <a:avLst>
                <a:gd name="adj" fmla="val 50000"/>
              </a:avLst>
            </a:prstGeom>
            <a:solidFill>
              <a:srgbClr val="0000FF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710" y="852104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）小孔成像：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7121" y="3281195"/>
            <a:ext cx="8443337" cy="128400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讨论：如果小孔成像中物体是太阳，小孔是方形的，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则太阳成的像是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______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形的？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275856" y="392319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圆</a:t>
            </a:r>
          </a:p>
        </p:txBody>
      </p:sp>
      <p:sp>
        <p:nvSpPr>
          <p:cNvPr id="7" name="标题 4"/>
          <p:cNvSpPr>
            <a:spLocks noGrp="1"/>
          </p:cNvSpPr>
          <p:nvPr>
            <p:ph type="ctrTitle"/>
          </p:nvPr>
        </p:nvSpPr>
        <p:spPr>
          <a:xfrm>
            <a:off x="655440" y="16211"/>
            <a:ext cx="7886700" cy="611323"/>
          </a:xfrm>
        </p:spPr>
        <p:txBody>
          <a:bodyPr>
            <a:noAutofit/>
          </a:bodyPr>
          <a:lstStyle/>
          <a:p>
            <a:r>
              <a:rPr lang="zh-CN" altLang="en-US" sz="4000" dirty="0">
                <a:latin typeface="黑体" panose="02010609060101010101" pitchFamily="49" charset="-122"/>
              </a:rPr>
              <a:t>五、光的直线传播</a:t>
            </a:r>
          </a:p>
        </p:txBody>
      </p:sp>
      <p:sp>
        <p:nvSpPr>
          <p:cNvPr id="8" name="矩形 7"/>
          <p:cNvSpPr/>
          <p:nvPr/>
        </p:nvSpPr>
        <p:spPr>
          <a:xfrm>
            <a:off x="350331" y="2017327"/>
            <a:ext cx="8717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动手动脑：利用手边的器材探究小孔成像原理及特点。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55440" y="3939902"/>
            <a:ext cx="821861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日偏食时，太阳通过树叶间的小孔在墙上成像。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91" y="1113714"/>
            <a:ext cx="3768197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655440" y="16211"/>
            <a:ext cx="7886700" cy="611323"/>
          </a:xfrm>
        </p:spPr>
        <p:txBody>
          <a:bodyPr>
            <a:noAutofit/>
          </a:bodyPr>
          <a:lstStyle/>
          <a:p>
            <a:r>
              <a:rPr lang="zh-CN" altLang="en-US" sz="4000" dirty="0">
                <a:latin typeface="黑体" panose="02010609060101010101" pitchFamily="49" charset="-122"/>
              </a:rPr>
              <a:t>五、光的直线传播</a:t>
            </a:r>
          </a:p>
        </p:txBody>
      </p:sp>
      <p:sp>
        <p:nvSpPr>
          <p:cNvPr id="6" name="矩形 5"/>
          <p:cNvSpPr/>
          <p:nvPr/>
        </p:nvSpPr>
        <p:spPr>
          <a:xfrm>
            <a:off x="27710" y="852104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）小孔成像：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7288" y="627534"/>
            <a:ext cx="2744955" cy="1742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891071" y="2887586"/>
            <a:ext cx="3197509" cy="2158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2773678" y="546359"/>
            <a:ext cx="28985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日晷（</a:t>
            </a:r>
            <a:r>
              <a:rPr lang="en-US" altLang="zh-CN" sz="280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gui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利用影子测时间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644008" y="420247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无影灯</a:t>
            </a:r>
          </a:p>
        </p:txBody>
      </p:sp>
      <p:sp>
        <p:nvSpPr>
          <p:cNvPr id="6" name="标题 4"/>
          <p:cNvSpPr>
            <a:spLocks noGrp="1"/>
          </p:cNvSpPr>
          <p:nvPr>
            <p:ph type="ctrTitle"/>
          </p:nvPr>
        </p:nvSpPr>
        <p:spPr>
          <a:xfrm>
            <a:off x="655440" y="16211"/>
            <a:ext cx="7886700" cy="611323"/>
          </a:xfrm>
        </p:spPr>
        <p:txBody>
          <a:bodyPr>
            <a:noAutofit/>
          </a:bodyPr>
          <a:lstStyle/>
          <a:p>
            <a:r>
              <a:rPr lang="zh-CN" altLang="en-US" sz="4000" dirty="0">
                <a:latin typeface="黑体" panose="02010609060101010101" pitchFamily="49" charset="-122"/>
              </a:rPr>
              <a:t>六、光的直线传播应用</a:t>
            </a:r>
          </a:p>
        </p:txBody>
      </p:sp>
      <p:pic>
        <p:nvPicPr>
          <p:cNvPr id="7" name="Picture 2" descr="C:\Users\Administrator\Desktop\激光准直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8514" y="1500466"/>
            <a:ext cx="6475013" cy="1387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8"/>
          <p:cNvSpPr txBox="1"/>
          <p:nvPr/>
        </p:nvSpPr>
        <p:spPr>
          <a:xfrm>
            <a:off x="7106712" y="843558"/>
            <a:ext cx="171435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激光准直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57821" y="2369936"/>
            <a:ext cx="2545639" cy="1571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0"/>
          <p:cNvSpPr txBox="1"/>
          <p:nvPr/>
        </p:nvSpPr>
        <p:spPr>
          <a:xfrm>
            <a:off x="2940280" y="3026028"/>
            <a:ext cx="1620957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射击瞄准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62968" y="3409994"/>
            <a:ext cx="2132768" cy="1599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2"/>
          <p:cNvSpPr txBox="1"/>
          <p:nvPr/>
        </p:nvSpPr>
        <p:spPr>
          <a:xfrm>
            <a:off x="2422446" y="4060828"/>
            <a:ext cx="1620957" cy="6648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站队看齐</a:t>
            </a:r>
            <a:endParaRPr lang="zh-CN" altLang="en-US" b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10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4"/>
          <p:cNvSpPr>
            <a:spLocks noGrp="1"/>
          </p:cNvSpPr>
          <p:nvPr>
            <p:ph type="ctrTitle"/>
          </p:nvPr>
        </p:nvSpPr>
        <p:spPr>
          <a:xfrm>
            <a:off x="655440" y="16211"/>
            <a:ext cx="7886700" cy="611323"/>
          </a:xfrm>
        </p:spPr>
        <p:txBody>
          <a:bodyPr>
            <a:noAutofit/>
          </a:bodyPr>
          <a:lstStyle/>
          <a:p>
            <a:r>
              <a:rPr lang="zh-CN" altLang="en-US" sz="4000" dirty="0">
                <a:latin typeface="黑体" panose="02010609060101010101" pitchFamily="49" charset="-122"/>
              </a:rPr>
              <a:t>七、光的传播速度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27584" y="639264"/>
            <a:ext cx="7560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打雷时，为什么总是先看见闪电后听到雷声？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5656" y="1206131"/>
            <a:ext cx="5765484" cy="3798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9" name="Text Box 7"/>
          <p:cNvSpPr txBox="1">
            <a:spLocks noChangeArrowheads="1"/>
          </p:cNvSpPr>
          <p:nvPr/>
        </p:nvSpPr>
        <p:spPr bwMode="auto">
          <a:xfrm>
            <a:off x="533610" y="805947"/>
            <a:ext cx="7086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光在不同介质中的传播速度：</a:t>
            </a:r>
          </a:p>
        </p:txBody>
      </p:sp>
      <p:graphicFrame>
        <p:nvGraphicFramePr>
          <p:cNvPr id="151633" name="Group 81"/>
          <p:cNvGraphicFramePr>
            <a:graphicFrameLocks noGrp="1"/>
          </p:cNvGraphicFramePr>
          <p:nvPr>
            <p:ph idx="1"/>
          </p:nvPr>
        </p:nvGraphicFramePr>
        <p:xfrm>
          <a:off x="1222959" y="1507580"/>
          <a:ext cx="6751662" cy="3268315"/>
        </p:xfrm>
        <a:graphic>
          <a:graphicData uri="http://schemas.openxmlformats.org/drawingml/2006/table">
            <a:tbl>
              <a:tblPr/>
              <a:tblGrid>
                <a:gridCol w="26114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53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2800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介质</a:t>
                      </a:r>
                    </a:p>
                  </a:txBody>
                  <a:tcPr marL="89283" marR="89283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2800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光     速</a:t>
                      </a:r>
                    </a:p>
                  </a:txBody>
                  <a:tcPr marL="89283" marR="89283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3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2800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真空</a:t>
                      </a:r>
                    </a:p>
                  </a:txBody>
                  <a:tcPr marL="89283" marR="89283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89283" marR="89283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3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2800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空气</a:t>
                      </a:r>
                    </a:p>
                  </a:txBody>
                  <a:tcPr marL="89283" marR="89283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89283" marR="89283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3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2800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水</a:t>
                      </a:r>
                    </a:p>
                  </a:txBody>
                  <a:tcPr marL="89283" marR="89283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89283" marR="89283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3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2800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玻璃</a:t>
                      </a:r>
                    </a:p>
                  </a:txBody>
                  <a:tcPr marL="89283" marR="89283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89283" marR="89283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1584" name="Text Box 32"/>
          <p:cNvSpPr txBox="1">
            <a:spLocks noChangeArrowheads="1"/>
          </p:cNvSpPr>
          <p:nvPr/>
        </p:nvSpPr>
        <p:spPr bwMode="auto">
          <a:xfrm>
            <a:off x="4932040" y="2264554"/>
            <a:ext cx="172034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3×10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m/s</a:t>
            </a:r>
          </a:p>
        </p:txBody>
      </p:sp>
      <p:sp>
        <p:nvSpPr>
          <p:cNvPr id="151585" name="Text Box 33"/>
          <p:cNvSpPr txBox="1">
            <a:spLocks noChangeArrowheads="1"/>
          </p:cNvSpPr>
          <p:nvPr/>
        </p:nvSpPr>
        <p:spPr bwMode="auto">
          <a:xfrm>
            <a:off x="4455443" y="2840618"/>
            <a:ext cx="3810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约为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3×10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m/s</a:t>
            </a:r>
          </a:p>
        </p:txBody>
      </p:sp>
      <p:sp>
        <p:nvSpPr>
          <p:cNvPr id="151604" name="Rectangle 52"/>
          <p:cNvSpPr>
            <a:spLocks noChangeArrowheads="1"/>
          </p:cNvSpPr>
          <p:nvPr/>
        </p:nvSpPr>
        <p:spPr bwMode="auto">
          <a:xfrm>
            <a:off x="527249" y="2226037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1605" name="Rectangle 53"/>
          <p:cNvSpPr>
            <a:spLocks noChangeArrowheads="1"/>
          </p:cNvSpPr>
          <p:nvPr/>
        </p:nvSpPr>
        <p:spPr bwMode="auto">
          <a:xfrm>
            <a:off x="527249" y="2201033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1607" name="Rectangle 55"/>
          <p:cNvSpPr>
            <a:spLocks noChangeArrowheads="1"/>
          </p:cNvSpPr>
          <p:nvPr/>
        </p:nvSpPr>
        <p:spPr bwMode="auto">
          <a:xfrm>
            <a:off x="4455443" y="3488690"/>
            <a:ext cx="374491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约为空气中的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3/4</a:t>
            </a:r>
          </a:p>
        </p:txBody>
      </p:sp>
      <p:sp>
        <p:nvSpPr>
          <p:cNvPr id="151611" name="Rectangle 59"/>
          <p:cNvSpPr>
            <a:spLocks noChangeArrowheads="1"/>
          </p:cNvSpPr>
          <p:nvPr/>
        </p:nvSpPr>
        <p:spPr bwMode="auto">
          <a:xfrm>
            <a:off x="527249" y="27725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1612" name="Rectangle 60"/>
          <p:cNvSpPr>
            <a:spLocks noChangeArrowheads="1"/>
          </p:cNvSpPr>
          <p:nvPr/>
        </p:nvSpPr>
        <p:spPr bwMode="auto">
          <a:xfrm>
            <a:off x="4434452" y="4208770"/>
            <a:ext cx="374491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约为空气中的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2/3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11" name="标题 4"/>
          <p:cNvSpPr>
            <a:spLocks noGrp="1"/>
          </p:cNvSpPr>
          <p:nvPr>
            <p:ph type="ctrTitle"/>
          </p:nvPr>
        </p:nvSpPr>
        <p:spPr>
          <a:xfrm>
            <a:off x="655440" y="16211"/>
            <a:ext cx="7886700" cy="611323"/>
          </a:xfrm>
        </p:spPr>
        <p:txBody>
          <a:bodyPr>
            <a:noAutofit/>
          </a:bodyPr>
          <a:lstStyle/>
          <a:p>
            <a:r>
              <a:rPr lang="zh-CN" altLang="en-US" sz="4000" dirty="0">
                <a:latin typeface="黑体" panose="02010609060101010101" pitchFamily="49" charset="-122"/>
              </a:rPr>
              <a:t>七、光的传播速度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1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1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1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1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1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1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9" grpId="0"/>
      <p:bldP spid="151584" grpId="0"/>
      <p:bldP spid="151585" grpId="0"/>
      <p:bldP spid="151607" grpId="0"/>
      <p:bldP spid="1516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7824" y="961572"/>
            <a:ext cx="5328592" cy="3986517"/>
          </a:xfrm>
          <a:prstGeom prst="rect">
            <a:avLst/>
          </a:prstGeom>
        </p:spPr>
      </p:pic>
      <p:sp>
        <p:nvSpPr>
          <p:cNvPr id="6" name="标题 4"/>
          <p:cNvSpPr>
            <a:spLocks noGrp="1"/>
          </p:cNvSpPr>
          <p:nvPr>
            <p:ph type="ctrTitle"/>
          </p:nvPr>
        </p:nvSpPr>
        <p:spPr>
          <a:xfrm>
            <a:off x="655440" y="16211"/>
            <a:ext cx="7886700" cy="593389"/>
          </a:xfrm>
        </p:spPr>
        <p:txBody>
          <a:bodyPr>
            <a:noAutofit/>
          </a:bodyPr>
          <a:lstStyle/>
          <a:p>
            <a:r>
              <a:rPr lang="zh-CN" altLang="en-US" sz="4000" dirty="0">
                <a:latin typeface="黑体" panose="02010609060101010101" pitchFamily="49" charset="-122"/>
              </a:rPr>
              <a:t>一、新课导入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b="1704"/>
          <a:stretch/>
        </p:blipFill>
        <p:spPr>
          <a:xfrm>
            <a:off x="2993926" y="771550"/>
            <a:ext cx="6017453" cy="402448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5536" y="1707654"/>
            <a:ext cx="2736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你会哪些手影游戏？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1214" y="1559917"/>
            <a:ext cx="8738669" cy="272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1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）“光年”是什么物理量的单位？</a:t>
            </a:r>
          </a:p>
          <a:p>
            <a:pPr>
              <a:lnSpc>
                <a:spcPts val="41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光年的含义是什么？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ts val="41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   </a:t>
            </a:r>
          </a:p>
          <a:p>
            <a:pPr>
              <a:lnSpc>
                <a:spcPts val="41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）当你看到距你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16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万光年的一颗恒星时，实际上是 这颗恒星多少年前发出的光？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   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588224" y="1559917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长度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15616" y="2631061"/>
            <a:ext cx="5929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光年等于光在真空中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年里走的路程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4227934"/>
            <a:ext cx="5929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实际上是这颗恒星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万年前发出的光</a:t>
            </a:r>
          </a:p>
        </p:txBody>
      </p:sp>
      <p:sp>
        <p:nvSpPr>
          <p:cNvPr id="9" name="标题 4"/>
          <p:cNvSpPr>
            <a:spLocks noGrp="1"/>
          </p:cNvSpPr>
          <p:nvPr>
            <p:ph type="ctrTitle"/>
          </p:nvPr>
        </p:nvSpPr>
        <p:spPr>
          <a:xfrm>
            <a:off x="655440" y="16211"/>
            <a:ext cx="7886700" cy="611323"/>
          </a:xfrm>
        </p:spPr>
        <p:txBody>
          <a:bodyPr>
            <a:noAutofit/>
          </a:bodyPr>
          <a:lstStyle/>
          <a:p>
            <a:r>
              <a:rPr lang="zh-CN" altLang="en-US" sz="4000" dirty="0">
                <a:latin typeface="黑体" panose="02010609060101010101" pitchFamily="49" charset="-122"/>
              </a:rPr>
              <a:t>八、科学世界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5819" y="903508"/>
            <a:ext cx="55635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阅读“科学世界”回答以下问题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左大括号 5"/>
          <p:cNvSpPr/>
          <p:nvPr/>
        </p:nvSpPr>
        <p:spPr>
          <a:xfrm>
            <a:off x="3097907" y="3381457"/>
            <a:ext cx="155448" cy="914400"/>
          </a:xfrm>
          <a:prstGeom prst="leftBrace">
            <a:avLst/>
          </a:prstGeom>
          <a:scene3d>
            <a:camera prst="orthographicFront">
              <a:rot lat="0" lon="540000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1" name="标题 4"/>
          <p:cNvSpPr>
            <a:spLocks noGrp="1"/>
          </p:cNvSpPr>
          <p:nvPr>
            <p:ph type="ctrTitle"/>
          </p:nvPr>
        </p:nvSpPr>
        <p:spPr>
          <a:xfrm>
            <a:off x="655440" y="16211"/>
            <a:ext cx="7886700" cy="611323"/>
          </a:xfrm>
        </p:spPr>
        <p:txBody>
          <a:bodyPr>
            <a:noAutofit/>
          </a:bodyPr>
          <a:lstStyle/>
          <a:p>
            <a:r>
              <a:rPr lang="zh-CN" altLang="en-US" sz="4000" dirty="0">
                <a:latin typeface="黑体" panose="02010609060101010101" pitchFamily="49" charset="-122"/>
              </a:rPr>
              <a:t>九、典型例题</a:t>
            </a:r>
          </a:p>
        </p:txBody>
      </p:sp>
      <p:sp>
        <p:nvSpPr>
          <p:cNvPr id="5" name="矩形 4"/>
          <p:cNvSpPr/>
          <p:nvPr/>
        </p:nvSpPr>
        <p:spPr>
          <a:xfrm>
            <a:off x="755576" y="915567"/>
            <a:ext cx="806489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．能用光的直线传播解释的现象是（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．影子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．射击时的“三点一线”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．日食、月食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D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．小孔成像</a:t>
            </a:r>
          </a:p>
        </p:txBody>
      </p:sp>
      <p:sp>
        <p:nvSpPr>
          <p:cNvPr id="52" name="TextBox 2"/>
          <p:cNvSpPr txBox="1">
            <a:spLocks noChangeArrowheads="1"/>
          </p:cNvSpPr>
          <p:nvPr/>
        </p:nvSpPr>
        <p:spPr bwMode="auto">
          <a:xfrm>
            <a:off x="6762479" y="1059582"/>
            <a:ext cx="17796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endParaRPr lang="zh-CN" altLang="en-US" sz="2800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5529" y="856873"/>
            <a:ext cx="8374943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  <a:spcBef>
                <a:spcPct val="50000"/>
              </a:spcBef>
            </a:pPr>
            <a:r>
              <a:rPr kumimoji="1"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阳光透过树叶间的缝隙照射到地面上，形成一个个“光斑”，这些“光斑”（　</a:t>
            </a:r>
            <a:r>
              <a:rPr kumimoji="1"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）</a:t>
            </a:r>
          </a:p>
          <a:p>
            <a:pPr>
              <a:lnSpc>
                <a:spcPts val="3800"/>
              </a:lnSpc>
              <a:spcBef>
                <a:spcPct val="50000"/>
              </a:spcBef>
            </a:pPr>
            <a:r>
              <a:rPr kumimoji="1"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A</a:t>
            </a:r>
            <a:r>
              <a:rPr kumimoji="1"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．是圆形的，它是太阳的影子</a:t>
            </a:r>
            <a:endParaRPr kumimoji="1" lang="en-US" altLang="zh-CN" sz="28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  <a:spcBef>
                <a:spcPct val="50000"/>
              </a:spcBef>
            </a:pPr>
            <a:r>
              <a:rPr kumimoji="1"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B</a:t>
            </a:r>
            <a:r>
              <a:rPr kumimoji="1"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．是圆形的，它是太阳的实像</a:t>
            </a:r>
          </a:p>
          <a:p>
            <a:pPr>
              <a:lnSpc>
                <a:spcPts val="3800"/>
              </a:lnSpc>
              <a:spcBef>
                <a:spcPct val="50000"/>
              </a:spcBef>
            </a:pPr>
            <a:r>
              <a:rPr kumimoji="1"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C</a:t>
            </a:r>
            <a:r>
              <a:rPr kumimoji="1"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．是方形的，它是太阳的影子</a:t>
            </a:r>
          </a:p>
          <a:p>
            <a:pPr>
              <a:lnSpc>
                <a:spcPts val="3800"/>
              </a:lnSpc>
              <a:spcBef>
                <a:spcPct val="50000"/>
              </a:spcBef>
            </a:pPr>
            <a:r>
              <a:rPr kumimoji="1"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D</a:t>
            </a:r>
            <a:r>
              <a:rPr kumimoji="1"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是方形的，它是太阳的实像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44630" y="1328450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标题 4"/>
          <p:cNvSpPr>
            <a:spLocks noGrp="1"/>
          </p:cNvSpPr>
          <p:nvPr>
            <p:ph type="ctrTitle"/>
          </p:nvPr>
        </p:nvSpPr>
        <p:spPr>
          <a:xfrm>
            <a:off x="655440" y="16211"/>
            <a:ext cx="7886700" cy="611323"/>
          </a:xfrm>
        </p:spPr>
        <p:txBody>
          <a:bodyPr>
            <a:noAutofit/>
          </a:bodyPr>
          <a:lstStyle/>
          <a:p>
            <a:r>
              <a:rPr lang="zh-CN" altLang="en-US" sz="4000" dirty="0">
                <a:latin typeface="黑体" panose="02010609060101010101" pitchFamily="49" charset="-122"/>
              </a:rPr>
              <a:t>九、典型例题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3361" y="884759"/>
            <a:ext cx="718658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下列实例中光不是沿直线传播的是</a:t>
            </a: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    )</a:t>
            </a:r>
          </a:p>
          <a:p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2897" y="1487924"/>
            <a:ext cx="690766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挖掘隧道时，采用的</a:t>
            </a: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激光准直</a:t>
            </a: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技术</a:t>
            </a:r>
            <a:endParaRPr lang="en-US" altLang="zh-CN" sz="28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 sz="28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1866" y="2067694"/>
            <a:ext cx="826380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6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．排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纵队时，如果看到自己前面的一位同学挡住了</a:t>
            </a:r>
            <a:endParaRPr lang="en-US" altLang="zh-CN" sz="28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  <a:spcAft>
                <a:spcPts val="0"/>
              </a:spcAft>
            </a:pP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前面所有的人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队就排直了</a:t>
            </a:r>
            <a:endParaRPr lang="en-US" altLang="zh-CN" sz="28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1866" y="3075806"/>
            <a:ext cx="8263801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通过硬纸板上的小孔处看时，眼睛离小孔越近，</a:t>
            </a:r>
            <a:endParaRPr lang="en-US" altLang="zh-CN" sz="28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看到的范围越大</a:t>
            </a:r>
          </a:p>
          <a:p>
            <a:endParaRPr lang="zh-CN" altLang="en-US" sz="28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5536" y="4083918"/>
            <a:ext cx="5112297" cy="7540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光在不均匀的大气层中传播</a:t>
            </a:r>
            <a:endParaRPr lang="en-US" altLang="zh-CN" sz="28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 sz="1500" b="1" dirty="0"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444208" y="927759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标题 4"/>
          <p:cNvSpPr>
            <a:spLocks noGrp="1"/>
          </p:cNvSpPr>
          <p:nvPr>
            <p:ph type="ctrTitle"/>
          </p:nvPr>
        </p:nvSpPr>
        <p:spPr>
          <a:xfrm>
            <a:off x="655440" y="16211"/>
            <a:ext cx="7886700" cy="611323"/>
          </a:xfrm>
        </p:spPr>
        <p:txBody>
          <a:bodyPr>
            <a:noAutofit/>
          </a:bodyPr>
          <a:lstStyle/>
          <a:p>
            <a:r>
              <a:rPr lang="zh-CN" altLang="en-US" sz="4000" dirty="0">
                <a:latin typeface="黑体" panose="02010609060101010101" pitchFamily="49" charset="-122"/>
              </a:rPr>
              <a:t>九、典型例题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627534"/>
            <a:ext cx="7545655" cy="37984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900"/>
              </a:lnSpc>
              <a:spcAft>
                <a:spcPts val="0"/>
              </a:spcAft>
            </a:pPr>
            <a:endParaRPr lang="en-US" altLang="zh-CN" sz="1500" b="1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关于光的传播，下列说法中正确的是</a:t>
            </a: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    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光在玻璃中不是沿直线传播</a:t>
            </a:r>
            <a:r>
              <a:rPr lang="en-US" altLang="zh-CN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B</a:t>
            </a:r>
            <a:r>
              <a:rPr lang="zh-CN" altLang="en-US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光只在空气中才沿直线传播</a:t>
            </a:r>
            <a:endParaRPr lang="en-US" altLang="zh-CN" sz="2800" kern="1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C</a:t>
            </a:r>
            <a:r>
              <a:rPr lang="zh-CN" altLang="en-US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光在任何情况下都沿直线传播</a:t>
            </a:r>
            <a:r>
              <a:rPr lang="en-US" altLang="zh-CN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D</a:t>
            </a:r>
            <a:r>
              <a:rPr lang="zh-CN" altLang="en-US" sz="2800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光在同种均匀的介质中沿直线传播</a:t>
            </a:r>
          </a:p>
          <a:p>
            <a:endParaRPr lang="zh-CN" altLang="en-US" sz="1500" b="1" dirty="0"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35960" y="98757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标题 4"/>
          <p:cNvSpPr>
            <a:spLocks noGrp="1"/>
          </p:cNvSpPr>
          <p:nvPr>
            <p:ph type="ctrTitle"/>
          </p:nvPr>
        </p:nvSpPr>
        <p:spPr>
          <a:xfrm>
            <a:off x="655440" y="16211"/>
            <a:ext cx="7886700" cy="611323"/>
          </a:xfrm>
        </p:spPr>
        <p:txBody>
          <a:bodyPr>
            <a:noAutofit/>
          </a:bodyPr>
          <a:lstStyle/>
          <a:p>
            <a:r>
              <a:rPr lang="zh-CN" altLang="en-US" sz="4000" dirty="0">
                <a:latin typeface="黑体" panose="02010609060101010101" pitchFamily="49" charset="-122"/>
              </a:rPr>
              <a:t>九、典型例题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4"/>
          <p:cNvSpPr>
            <a:spLocks noGrp="1"/>
          </p:cNvSpPr>
          <p:nvPr>
            <p:ph type="ctrTitle"/>
          </p:nvPr>
        </p:nvSpPr>
        <p:spPr>
          <a:xfrm>
            <a:off x="655440" y="16211"/>
            <a:ext cx="7886700" cy="611323"/>
          </a:xfrm>
        </p:spPr>
        <p:txBody>
          <a:bodyPr>
            <a:noAutofit/>
          </a:bodyPr>
          <a:lstStyle/>
          <a:p>
            <a:r>
              <a:rPr lang="zh-CN" altLang="en-US" sz="4000" dirty="0">
                <a:latin typeface="黑体" panose="02010609060101010101" pitchFamily="49" charset="-122"/>
              </a:rPr>
              <a:t>十、课堂总结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39733" y="1275606"/>
            <a:ext cx="604192" cy="267765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光的直线传播</a:t>
            </a:r>
          </a:p>
        </p:txBody>
      </p:sp>
      <p:sp>
        <p:nvSpPr>
          <p:cNvPr id="3" name="左大括号 2"/>
          <p:cNvSpPr/>
          <p:nvPr/>
        </p:nvSpPr>
        <p:spPr>
          <a:xfrm>
            <a:off x="856759" y="987574"/>
            <a:ext cx="648072" cy="3672408"/>
          </a:xfrm>
          <a:prstGeom prst="leftBrace">
            <a:avLst>
              <a:gd name="adj1" fmla="val 41927"/>
              <a:gd name="adj2" fmla="val 50000"/>
            </a:avLst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504831" y="951570"/>
            <a:ext cx="936104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光源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482564" y="3148012"/>
            <a:ext cx="2448272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光的直线传播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529964" y="4398372"/>
            <a:ext cx="1008112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光速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465439" y="689960"/>
            <a:ext cx="3457722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定义：能发光的物体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476573" y="1562292"/>
            <a:ext cx="4912310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分类：自然光源、人造光源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499323" y="2614434"/>
            <a:ext cx="4537173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条件：光在同种均匀介质中传播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514266" y="3841579"/>
            <a:ext cx="2001950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现象及应用：</a:t>
            </a:r>
          </a:p>
        </p:txBody>
      </p:sp>
      <p:sp>
        <p:nvSpPr>
          <p:cNvPr id="13" name="左大括号 12"/>
          <p:cNvSpPr/>
          <p:nvPr/>
        </p:nvSpPr>
        <p:spPr>
          <a:xfrm>
            <a:off x="2895239" y="735791"/>
            <a:ext cx="379603" cy="1349721"/>
          </a:xfrm>
          <a:prstGeom prst="leftBrace">
            <a:avLst>
              <a:gd name="adj1" fmla="val 41927"/>
              <a:gd name="adj2" fmla="val 50000"/>
            </a:avLst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左大括号 14"/>
          <p:cNvSpPr/>
          <p:nvPr/>
        </p:nvSpPr>
        <p:spPr>
          <a:xfrm>
            <a:off x="4081768" y="2734761"/>
            <a:ext cx="379603" cy="1349721"/>
          </a:xfrm>
          <a:prstGeom prst="leftBrace">
            <a:avLst>
              <a:gd name="adj1" fmla="val 41927"/>
              <a:gd name="adj2" fmla="val 50000"/>
            </a:avLst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再见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3200" dirty="0">
                <a:latin typeface="黑体" panose="02010609060101010101" pitchFamily="49" charset="-122"/>
              </a:rPr>
              <a:t>二、光源</a:t>
            </a:r>
            <a:endParaRPr lang="zh-CN" altLang="en-US" dirty="0"/>
          </a:p>
        </p:txBody>
      </p:sp>
      <p:sp>
        <p:nvSpPr>
          <p:cNvPr id="4" name="TextBox 1"/>
          <p:cNvSpPr txBox="1"/>
          <p:nvPr/>
        </p:nvSpPr>
        <p:spPr>
          <a:xfrm>
            <a:off x="591117" y="779155"/>
            <a:ext cx="43568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哪些物体可以发光呢？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491630"/>
            <a:ext cx="6048672" cy="340237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79" y="1508465"/>
            <a:ext cx="6071195" cy="341504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922" y="1464311"/>
            <a:ext cx="6228184" cy="350335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/>
          <a:srcRect b="9372"/>
          <a:stretch/>
        </p:blipFill>
        <p:spPr>
          <a:xfrm>
            <a:off x="1660921" y="1382933"/>
            <a:ext cx="6429149" cy="358473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920" y="1382932"/>
            <a:ext cx="6429150" cy="361639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74131" y="1340326"/>
            <a:ext cx="6471142" cy="3637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08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2800" dirty="0">
                <a:latin typeface="黑体" panose="02010609060101010101" pitchFamily="49" charset="-122"/>
              </a:rPr>
              <a:t>二、光源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864109"/>
            <a:ext cx="7886700" cy="483505"/>
          </a:xfrm>
        </p:spPr>
        <p:txBody>
          <a:bodyPr/>
          <a:lstStyle/>
          <a:p>
            <a:r>
              <a:rPr lang="en-US" altLang="zh-CN" sz="2400" dirty="0">
                <a:latin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dirty="0">
                <a:latin typeface="黑体" panose="02010609060101010101" pitchFamily="49" charset="-122"/>
                <a:cs typeface="Times New Roman" panose="02020603050405020304" pitchFamily="18" charset="0"/>
              </a:rPr>
              <a:t>一）光源</a:t>
            </a:r>
            <a:endParaRPr lang="zh-CN" altLang="en-US" dirty="0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844674" y="1595596"/>
            <a:ext cx="3727326" cy="4835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750"/>
              </a:spcBef>
              <a:buFont typeface="Arial" panose="020B0604020202020204" pitchFamily="34" charset="0"/>
              <a:buNone/>
              <a:defRPr sz="21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latin typeface="黑体" panose="02010609060101010101" pitchFamily="49" charset="-122"/>
                <a:cs typeface="Times New Roman" panose="02020603050405020304" pitchFamily="18" charset="0"/>
              </a:rPr>
              <a:t>能发光的物体叫做光源。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43608" y="2198990"/>
            <a:ext cx="67687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太阳、恒星、萤火虫、水母、灯笼鱼、斧头鱼、点燃的蜡烛、手电筒、火把、霓虹灯</a:t>
            </a:r>
            <a:r>
              <a:rPr lang="zh-CN" altLang="en-US" sz="2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等。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2195736" y="3446407"/>
            <a:ext cx="3727326" cy="4835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750"/>
              </a:spcBef>
              <a:buFont typeface="Arial" panose="020B0604020202020204" pitchFamily="34" charset="0"/>
              <a:buNone/>
              <a:defRPr sz="21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0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cs typeface="Times New Roman" panose="02020603050405020304" pitchFamily="18" charset="0"/>
              </a:rPr>
              <a:t>月亮是不是光源？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95736" y="4066447"/>
            <a:ext cx="4185761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钻石、镜面、眼睛是光源吗？</a:t>
            </a:r>
            <a:endParaRPr kumimoji="1" lang="en-US" altLang="zh-CN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6836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4"/>
          <p:cNvSpPr>
            <a:spLocks noGrp="1"/>
          </p:cNvSpPr>
          <p:nvPr>
            <p:ph type="ctrTitle"/>
          </p:nvPr>
        </p:nvSpPr>
        <p:spPr>
          <a:xfrm>
            <a:off x="655440" y="16211"/>
            <a:ext cx="7886700" cy="617220"/>
          </a:xfrm>
        </p:spPr>
        <p:txBody>
          <a:bodyPr>
            <a:noAutofit/>
          </a:bodyPr>
          <a:lstStyle/>
          <a:p>
            <a:r>
              <a:rPr lang="zh-CN" altLang="en-US" sz="4000" dirty="0">
                <a:latin typeface="黑体" panose="02010609060101010101" pitchFamily="49" charset="-122"/>
              </a:rPr>
              <a:t>二、光源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539552" y="843558"/>
            <a:ext cx="7632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（二）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光源分类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79957" y="3428482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自然光源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68144" y="3373734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人造光源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7624" y="1739012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太阳</a:t>
            </a:r>
          </a:p>
        </p:txBody>
      </p:sp>
      <p:sp>
        <p:nvSpPr>
          <p:cNvPr id="7" name="矩形 6"/>
          <p:cNvSpPr/>
          <p:nvPr/>
        </p:nvSpPr>
        <p:spPr>
          <a:xfrm>
            <a:off x="2258521" y="1712598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恒星</a:t>
            </a:r>
          </a:p>
        </p:txBody>
      </p:sp>
      <p:sp>
        <p:nvSpPr>
          <p:cNvPr id="8" name="矩形 7"/>
          <p:cNvSpPr/>
          <p:nvPr/>
        </p:nvSpPr>
        <p:spPr>
          <a:xfrm>
            <a:off x="2083271" y="2385343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萤火虫</a:t>
            </a:r>
          </a:p>
        </p:txBody>
      </p:sp>
      <p:sp>
        <p:nvSpPr>
          <p:cNvPr id="9" name="矩形 8"/>
          <p:cNvSpPr/>
          <p:nvPr/>
        </p:nvSpPr>
        <p:spPr>
          <a:xfrm>
            <a:off x="1167437" y="238534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水母</a:t>
            </a:r>
          </a:p>
        </p:txBody>
      </p:sp>
      <p:sp>
        <p:nvSpPr>
          <p:cNvPr id="10" name="矩形 9"/>
          <p:cNvSpPr/>
          <p:nvPr/>
        </p:nvSpPr>
        <p:spPr>
          <a:xfrm>
            <a:off x="4450139" y="1804931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点燃的蜡烛</a:t>
            </a:r>
          </a:p>
        </p:txBody>
      </p:sp>
      <p:sp>
        <p:nvSpPr>
          <p:cNvPr id="11" name="矩形 10"/>
          <p:cNvSpPr/>
          <p:nvPr/>
        </p:nvSpPr>
        <p:spPr>
          <a:xfrm>
            <a:off x="6494150" y="1804931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发光的灯泡</a:t>
            </a:r>
          </a:p>
        </p:txBody>
      </p:sp>
      <p:sp>
        <p:nvSpPr>
          <p:cNvPr id="15" name="矩形 14"/>
          <p:cNvSpPr/>
          <p:nvPr/>
        </p:nvSpPr>
        <p:spPr>
          <a:xfrm>
            <a:off x="4155048" y="2473916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亮着的电视屏幕</a:t>
            </a:r>
          </a:p>
        </p:txBody>
      </p:sp>
      <p:sp>
        <p:nvSpPr>
          <p:cNvPr id="16" name="矩形 15"/>
          <p:cNvSpPr/>
          <p:nvPr/>
        </p:nvSpPr>
        <p:spPr>
          <a:xfrm>
            <a:off x="6614934" y="2470287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发光的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LED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灯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3779912" y="1612345"/>
            <a:ext cx="0" cy="1715884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915566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你认为光是怎样传播的呢？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12073" y="1857369"/>
            <a:ext cx="4017052" cy="251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711704" y="1857370"/>
            <a:ext cx="3943230" cy="2514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标题 4"/>
          <p:cNvSpPr>
            <a:spLocks noGrp="1"/>
          </p:cNvSpPr>
          <p:nvPr>
            <p:ph type="ctrTitle"/>
          </p:nvPr>
        </p:nvSpPr>
        <p:spPr>
          <a:xfrm>
            <a:off x="655440" y="16211"/>
            <a:ext cx="7886700" cy="611323"/>
          </a:xfrm>
        </p:spPr>
        <p:txBody>
          <a:bodyPr>
            <a:noAutofit/>
          </a:bodyPr>
          <a:lstStyle/>
          <a:p>
            <a:r>
              <a:rPr lang="zh-CN" altLang="en-US" sz="4000" dirty="0">
                <a:latin typeface="黑体" panose="02010609060101010101" pitchFamily="49" charset="-122"/>
              </a:rPr>
              <a:t>三、光的传播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20129" y="1491630"/>
            <a:ext cx="7366119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你能设计一个实验验证光是沿直线传播的吗？</a:t>
            </a: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655440" y="16211"/>
            <a:ext cx="7886700" cy="611323"/>
          </a:xfrm>
        </p:spPr>
        <p:txBody>
          <a:bodyPr>
            <a:noAutofit/>
          </a:bodyPr>
          <a:lstStyle/>
          <a:p>
            <a:r>
              <a:rPr lang="zh-CN" altLang="en-US" sz="4000" dirty="0">
                <a:latin typeface="黑体" panose="02010609060101010101" pitchFamily="49" charset="-122"/>
              </a:rPr>
              <a:t>三、光的传播</a:t>
            </a:r>
          </a:p>
        </p:txBody>
      </p:sp>
      <p:sp>
        <p:nvSpPr>
          <p:cNvPr id="6" name="TextBox 3"/>
          <p:cNvSpPr txBox="1"/>
          <p:nvPr/>
        </p:nvSpPr>
        <p:spPr>
          <a:xfrm>
            <a:off x="655440" y="2355726"/>
            <a:ext cx="7095498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动手动脑：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利用手边的工具自己设计实验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标题 4"/>
          <p:cNvSpPr>
            <a:spLocks noGrp="1"/>
          </p:cNvSpPr>
          <p:nvPr>
            <p:ph type="ctrTitle"/>
          </p:nvPr>
        </p:nvSpPr>
        <p:spPr>
          <a:xfrm>
            <a:off x="655440" y="16211"/>
            <a:ext cx="7886700" cy="611323"/>
          </a:xfrm>
        </p:spPr>
        <p:txBody>
          <a:bodyPr>
            <a:noAutofit/>
          </a:bodyPr>
          <a:lstStyle/>
          <a:p>
            <a:r>
              <a:rPr lang="zh-CN" altLang="en-US" sz="4000" dirty="0">
                <a:latin typeface="黑体" panose="02010609060101010101" pitchFamily="49" charset="-122"/>
              </a:rPr>
              <a:t>三、光的传播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483768" y="4659982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教学实验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光的直线传播</a:t>
            </a:r>
          </a:p>
        </p:txBody>
      </p:sp>
      <p:pic>
        <p:nvPicPr>
          <p:cNvPr id="3" name="【教学实验】光的直线传播">
            <a:hlinkClick r:id="" action="ppaction://media"/>
            <a:extLst>
              <a:ext uri="{FF2B5EF4-FFF2-40B4-BE49-F238E27FC236}">
                <a16:creationId xmlns:a16="http://schemas.microsoft.com/office/drawing/2014/main" id="{A110E33B-FC21-54D6-7167-1E3349BE455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64656" y="646674"/>
            <a:ext cx="7214688" cy="40582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63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3200" dirty="0">
                <a:latin typeface="黑体" panose="02010609060101010101" pitchFamily="49" charset="-122"/>
              </a:rPr>
              <a:t>三、光的传播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55776" y="4535933"/>
            <a:ext cx="5400038" cy="432048"/>
          </a:xfrm>
        </p:spPr>
        <p:txBody>
          <a:bodyPr>
            <a:normAutofit/>
          </a:bodyPr>
          <a:lstStyle/>
          <a:p>
            <a:r>
              <a:rPr lang="en-US" altLang="zh-CN" sz="1800" dirty="0"/>
              <a:t>【</a:t>
            </a:r>
            <a:r>
              <a:rPr lang="zh-CN" altLang="en-US" sz="1800" dirty="0"/>
              <a:t>教学实验</a:t>
            </a:r>
            <a:r>
              <a:rPr lang="en-US" altLang="zh-CN" sz="1800" dirty="0"/>
              <a:t>】</a:t>
            </a:r>
            <a:r>
              <a:rPr lang="zh-CN" altLang="en-US" sz="1800" dirty="0"/>
              <a:t>光在不均匀介质中的传播</a:t>
            </a:r>
          </a:p>
        </p:txBody>
      </p:sp>
      <p:pic>
        <p:nvPicPr>
          <p:cNvPr id="5" name="【教学实验】光在不均匀介质中的传播">
            <a:hlinkClick r:id="" action="ppaction://media"/>
            <a:extLst>
              <a:ext uri="{FF2B5EF4-FFF2-40B4-BE49-F238E27FC236}">
                <a16:creationId xmlns:a16="http://schemas.microsoft.com/office/drawing/2014/main" id="{D62C4847-C9C6-356C-E5BE-3ECD861102F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03648" y="627534"/>
            <a:ext cx="6948264" cy="3908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365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3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1551</Words>
  <Application>Microsoft Office PowerPoint</Application>
  <PresentationFormat>全屏显示(16:9)</PresentationFormat>
  <Paragraphs>188</Paragraphs>
  <Slides>26</Slides>
  <Notes>22</Notes>
  <HiddenSlides>0</HiddenSlides>
  <MMClips>2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 Unicode MS</vt:lpstr>
      <vt:lpstr>黑体</vt:lpstr>
      <vt:lpstr>楷体</vt:lpstr>
      <vt:lpstr>微软雅黑</vt:lpstr>
      <vt:lpstr>Arial</vt:lpstr>
      <vt:lpstr>Calibri</vt:lpstr>
      <vt:lpstr>Times New Roman</vt:lpstr>
      <vt:lpstr>2_Office 主题</vt:lpstr>
      <vt:lpstr>1_Office 主题</vt:lpstr>
      <vt:lpstr>第1节  光的直线传播</vt:lpstr>
      <vt:lpstr>一、新课导入</vt:lpstr>
      <vt:lpstr>二、光源</vt:lpstr>
      <vt:lpstr>二、光源</vt:lpstr>
      <vt:lpstr>二、光源</vt:lpstr>
      <vt:lpstr>三、光的传播</vt:lpstr>
      <vt:lpstr>三、光的传播</vt:lpstr>
      <vt:lpstr>三、光的传播</vt:lpstr>
      <vt:lpstr>三、光的传播</vt:lpstr>
      <vt:lpstr>三、光的传播</vt:lpstr>
      <vt:lpstr>三、光的传播</vt:lpstr>
      <vt:lpstr>四、光线</vt:lpstr>
      <vt:lpstr>五、光的直线传播</vt:lpstr>
      <vt:lpstr>五、光的直线传播</vt:lpstr>
      <vt:lpstr>五、光的直线传播</vt:lpstr>
      <vt:lpstr>五、光的直线传播</vt:lpstr>
      <vt:lpstr>六、光的直线传播应用</vt:lpstr>
      <vt:lpstr>七、光的传播速度</vt:lpstr>
      <vt:lpstr>七、光的传播速度</vt:lpstr>
      <vt:lpstr>八、科学世界</vt:lpstr>
      <vt:lpstr>九、典型例题</vt:lpstr>
      <vt:lpstr>九、典型例题</vt:lpstr>
      <vt:lpstr>九、典型例题</vt:lpstr>
      <vt:lpstr>九、典型例题</vt:lpstr>
      <vt:lpstr>十、课堂总结</vt:lpstr>
      <vt:lpstr>再见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第1节  光的直线传播</dc:title>
  <cp:lastModifiedBy>ZS</cp:lastModifiedBy>
  <cp:revision>20</cp:revision>
  <dcterms:created xsi:type="dcterms:W3CDTF">2016-02-23T06:45:00Z</dcterms:created>
  <dcterms:modified xsi:type="dcterms:W3CDTF">2022-10-18T11:43:30Z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